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31" d="100"/>
          <a:sy n="131" d="100"/>
        </p:scale>
        <p:origin x="-5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2014-12-09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sandstone blocks used to build the Cabot Tower (1897) at Signal Hill in St. John’s were in part salvaged from the ruins of a former barracks and hospital built on the site in 1842–1843 and destroyed by fire in 1892. The lower part of the structure is local </a:t>
            </a:r>
            <a:r>
              <a:rPr lang="en-CA" sz="1200" b="0" i="0" u="none" strike="noStrike" kern="1200" baseline="0" dirty="0" err="1" smtClean="0">
                <a:solidFill>
                  <a:schemeClr val="tx1"/>
                </a:solidFill>
                <a:latin typeface="+mn-lt"/>
                <a:ea typeface="+mn-ea"/>
                <a:cs typeface="+mn-cs"/>
              </a:rPr>
              <a:t>Ediacaran</a:t>
            </a:r>
            <a:r>
              <a:rPr lang="en-CA" sz="1200" b="0" i="0" u="none" strike="noStrike" kern="1200" baseline="0" dirty="0" smtClean="0">
                <a:solidFill>
                  <a:schemeClr val="tx1"/>
                </a:solidFill>
                <a:latin typeface="+mn-lt"/>
                <a:ea typeface="+mn-ea"/>
                <a:cs typeface="+mn-cs"/>
              </a:rPr>
              <a:t> conglomerate. The upper part is mainly of local </a:t>
            </a:r>
            <a:r>
              <a:rPr lang="en-CA" sz="1200" b="0" i="0" u="none" strike="noStrike" kern="1200" baseline="0" dirty="0" err="1" smtClean="0">
                <a:solidFill>
                  <a:schemeClr val="tx1"/>
                </a:solidFill>
                <a:latin typeface="+mn-lt"/>
                <a:ea typeface="+mn-ea"/>
                <a:cs typeface="+mn-cs"/>
              </a:rPr>
              <a:t>Ediacaran</a:t>
            </a:r>
            <a:r>
              <a:rPr lang="en-CA" sz="1200" b="0" i="0" u="none" strike="noStrike" kern="1200" baseline="0" dirty="0" smtClean="0">
                <a:solidFill>
                  <a:schemeClr val="tx1"/>
                </a:solidFill>
                <a:latin typeface="+mn-lt"/>
                <a:ea typeface="+mn-ea"/>
                <a:cs typeface="+mn-cs"/>
              </a:rPr>
              <a:t> grey sandstone, with Nova </a:t>
            </a:r>
            <a:r>
              <a:rPr lang="en-CA" sz="1200" b="0" i="0" u="none" strike="noStrike" kern="1200" baseline="0" dirty="0" err="1" smtClean="0">
                <a:solidFill>
                  <a:schemeClr val="tx1"/>
                </a:solidFill>
                <a:latin typeface="+mn-lt"/>
                <a:ea typeface="+mn-ea"/>
                <a:cs typeface="+mn-cs"/>
              </a:rPr>
              <a:t>Scotian</a:t>
            </a:r>
            <a:r>
              <a:rPr lang="en-CA" sz="1200" b="0" i="0" u="none" strike="noStrike" kern="1200" baseline="0" dirty="0" smtClean="0">
                <a:solidFill>
                  <a:schemeClr val="tx1"/>
                </a:solidFill>
                <a:latin typeface="+mn-lt"/>
                <a:ea typeface="+mn-ea"/>
                <a:cs typeface="+mn-cs"/>
              </a:rPr>
              <a:t> sandstone (probably Carboniferous Wallace Sandstone) used around the windows and for trim. LAWSON DICKSON.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Detail of the Hotel Vancouver, on West Georgia Street, Vancouver, British Columbia. Construction on this elegant building began in 1929 but, because of delays caused by the Depression, was not completed until 1939. The exterior is finished with </a:t>
            </a:r>
            <a:r>
              <a:rPr lang="en-CA" sz="1200" b="0" i="0" u="none" strike="noStrike" kern="1200" baseline="0" dirty="0" err="1" smtClean="0">
                <a:solidFill>
                  <a:schemeClr val="tx1"/>
                </a:solidFill>
                <a:latin typeface="+mn-lt"/>
                <a:ea typeface="+mn-ea"/>
                <a:cs typeface="+mn-cs"/>
              </a:rPr>
              <a:t>Haddington</a:t>
            </a:r>
            <a:r>
              <a:rPr lang="en-CA" sz="1200" b="0" i="0" u="none" strike="noStrike" kern="1200" baseline="0" dirty="0" smtClean="0">
                <a:solidFill>
                  <a:schemeClr val="tx1"/>
                </a:solidFill>
                <a:latin typeface="+mn-lt"/>
                <a:ea typeface="+mn-ea"/>
                <a:cs typeface="+mn-cs"/>
              </a:rPr>
              <a:t> Island Andesite, shown here. The well-preserved decorations demonstrate this stone’s suitability for carving. LINDA CAMPBELL.</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11</a:t>
            </a:fld>
            <a:endParaRPr lang="en-CA"/>
          </a:p>
        </p:txBody>
      </p:sp>
    </p:spTree>
    <p:extLst>
      <p:ext uri="{BB962C8B-B14F-4D97-AF65-F5344CB8AC3E}">
        <p14:creationId xmlns:p14="http://schemas.microsoft.com/office/powerpoint/2010/main" val="4021723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Polished </a:t>
            </a:r>
            <a:r>
              <a:rPr lang="en-CA" sz="1200" b="0" i="0" u="none" strike="noStrike" kern="1200" baseline="0" dirty="0" err="1" smtClean="0">
                <a:solidFill>
                  <a:schemeClr val="tx1"/>
                </a:solidFill>
                <a:latin typeface="+mn-lt"/>
                <a:ea typeface="+mn-ea"/>
                <a:cs typeface="+mn-cs"/>
              </a:rPr>
              <a:t>anorthosite</a:t>
            </a:r>
            <a:r>
              <a:rPr lang="en-CA" sz="1200" b="0" i="0" u="none" strike="noStrike" kern="1200" baseline="0" dirty="0" smtClean="0">
                <a:solidFill>
                  <a:schemeClr val="tx1"/>
                </a:solidFill>
                <a:latin typeface="+mn-lt"/>
                <a:ea typeface="+mn-ea"/>
                <a:cs typeface="+mn-cs"/>
              </a:rPr>
              <a:t> (a mafic igneous rock) with coarse iridescent plagioclase feldspar crystals and fewer dark pyroxene crystals is used as facing on pillars at Constitution Square (1987), on Albert Street in Ottawa, Ontario.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12</a:t>
            </a:fld>
            <a:endParaRPr lang="en-CA"/>
          </a:p>
        </p:txBody>
      </p:sp>
    </p:spTree>
    <p:extLst>
      <p:ext uri="{BB962C8B-B14F-4D97-AF65-F5344CB8AC3E}">
        <p14:creationId xmlns:p14="http://schemas.microsoft.com/office/powerpoint/2010/main" val="1595746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granite quarry near the shoreline at Petites, southwestern Newfoundland. DAVE EVANS.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13</a:t>
            </a:fld>
            <a:endParaRPr lang="en-CA"/>
          </a:p>
        </p:txBody>
      </p:sp>
    </p:spTree>
    <p:extLst>
      <p:ext uri="{BB962C8B-B14F-4D97-AF65-F5344CB8AC3E}">
        <p14:creationId xmlns:p14="http://schemas.microsoft.com/office/powerpoint/2010/main" val="678448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Detail of the Frost Building North (1954), Toronto, Ontario. The exterior is mainly </a:t>
            </a:r>
            <a:r>
              <a:rPr lang="en-CA" sz="1200" b="0" i="0" u="none" strike="noStrike" kern="1200" baseline="0" dirty="0" err="1" smtClean="0">
                <a:solidFill>
                  <a:schemeClr val="tx1"/>
                </a:solidFill>
                <a:latin typeface="+mn-lt"/>
                <a:ea typeface="+mn-ea"/>
                <a:cs typeface="+mn-cs"/>
              </a:rPr>
              <a:t>Queenston</a:t>
            </a:r>
            <a:r>
              <a:rPr lang="en-CA" sz="1200" b="0" i="0" u="none" strike="noStrike" kern="1200" baseline="0" dirty="0" smtClean="0">
                <a:solidFill>
                  <a:schemeClr val="tx1"/>
                </a:solidFill>
                <a:latin typeface="+mn-lt"/>
                <a:ea typeface="+mn-ea"/>
                <a:cs typeface="+mn-cs"/>
              </a:rPr>
              <a:t> Limestone (right), with Stanstead Grey Granite (immediately right of the door frame).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14</a:t>
            </a:fld>
            <a:endParaRPr lang="en-CA"/>
          </a:p>
        </p:txBody>
      </p:sp>
    </p:spTree>
    <p:extLst>
      <p:ext uri="{BB962C8B-B14F-4D97-AF65-F5344CB8AC3E}">
        <p14:creationId xmlns:p14="http://schemas.microsoft.com/office/powerpoint/2010/main" val="3992575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Blue Eyes or Reflect Blue, Mesoproterozoic </a:t>
            </a:r>
            <a:r>
              <a:rPr lang="en-CA" sz="1200" b="0" i="0" u="none" strike="noStrike" kern="1200" baseline="0" dirty="0" err="1" smtClean="0">
                <a:solidFill>
                  <a:schemeClr val="tx1"/>
                </a:solidFill>
                <a:latin typeface="+mn-lt"/>
                <a:ea typeface="+mn-ea"/>
                <a:cs typeface="+mn-cs"/>
              </a:rPr>
              <a:t>anorthosite</a:t>
            </a:r>
            <a:r>
              <a:rPr lang="en-CA" sz="1200" b="0" i="0" u="none" strike="noStrike" kern="1200" baseline="0" dirty="0" smtClean="0">
                <a:solidFill>
                  <a:schemeClr val="tx1"/>
                </a:solidFill>
                <a:latin typeface="+mn-lt"/>
                <a:ea typeface="+mn-ea"/>
                <a:cs typeface="+mn-cs"/>
              </a:rPr>
              <a:t> quarried near Nain, Labrador, is one of Canada’s most recognizable building stones: the trade names refer to the presence of striking blue </a:t>
            </a:r>
            <a:r>
              <a:rPr lang="en-CA" sz="1200" b="0" i="0" u="none" strike="noStrike" kern="1200" baseline="0" dirty="0" err="1" smtClean="0">
                <a:solidFill>
                  <a:schemeClr val="tx1"/>
                </a:solidFill>
                <a:latin typeface="+mn-lt"/>
                <a:ea typeface="+mn-ea"/>
                <a:cs typeface="+mn-cs"/>
              </a:rPr>
              <a:t>labradorite</a:t>
            </a:r>
            <a:r>
              <a:rPr lang="en-CA" sz="1200" b="0" i="0" u="none" strike="noStrike" kern="1200" baseline="0" dirty="0" smtClean="0">
                <a:solidFill>
                  <a:schemeClr val="tx1"/>
                </a:solidFill>
                <a:latin typeface="+mn-lt"/>
                <a:ea typeface="+mn-ea"/>
                <a:cs typeface="+mn-cs"/>
              </a:rPr>
              <a:t> crystals. LAWSON DICKSON.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15</a:t>
            </a:fld>
            <a:endParaRPr lang="en-CA"/>
          </a:p>
        </p:txBody>
      </p:sp>
    </p:spTree>
    <p:extLst>
      <p:ext uri="{BB962C8B-B14F-4D97-AF65-F5344CB8AC3E}">
        <p14:creationId xmlns:p14="http://schemas.microsoft.com/office/powerpoint/2010/main" val="275476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Banff Springs Hotel in Banff, Alberta, is largely constructed of Triassic </a:t>
            </a:r>
            <a:r>
              <a:rPr lang="en-CA" sz="1200" b="0" i="0" u="none" strike="noStrike" kern="1200" baseline="0" dirty="0" err="1" smtClean="0">
                <a:solidFill>
                  <a:schemeClr val="tx1"/>
                </a:solidFill>
                <a:latin typeface="+mn-lt"/>
                <a:ea typeface="+mn-ea"/>
                <a:cs typeface="+mn-cs"/>
              </a:rPr>
              <a:t>Rundlestone</a:t>
            </a:r>
            <a:r>
              <a:rPr lang="en-CA" sz="1200" b="0" i="0" u="none" strike="noStrike" kern="1200" baseline="0" dirty="0" smtClean="0">
                <a:solidFill>
                  <a:schemeClr val="tx1"/>
                </a:solidFill>
                <a:latin typeface="+mn-lt"/>
                <a:ea typeface="+mn-ea"/>
                <a:cs typeface="+mn-cs"/>
              </a:rPr>
              <a:t>. In the background the Bow River cascades over Triassic strata at Bow Falls. KEITH VAUGHAN.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Detail of the TCU Financial Group Building (2003) in Saskatoon, Saskatchewan, which is partly constructed of late Ordovician Tyndall Stone, one block of which shows a section through a </a:t>
            </a:r>
            <a:r>
              <a:rPr lang="en-CA" sz="1200" b="0" i="0" u="none" strike="noStrike" kern="1200" baseline="0" dirty="0" err="1" smtClean="0">
                <a:solidFill>
                  <a:schemeClr val="tx1"/>
                </a:solidFill>
                <a:latin typeface="+mn-lt"/>
                <a:ea typeface="+mn-ea"/>
                <a:cs typeface="+mn-cs"/>
              </a:rPr>
              <a:t>nautiloid</a:t>
            </a:r>
            <a:r>
              <a:rPr lang="en-CA" sz="1200" b="0" i="0" u="none" strike="noStrike" kern="1200" baseline="0" dirty="0" smtClean="0">
                <a:solidFill>
                  <a:schemeClr val="tx1"/>
                </a:solidFill>
                <a:latin typeface="+mn-lt"/>
                <a:ea typeface="+mn-ea"/>
                <a:cs typeface="+mn-cs"/>
              </a:rPr>
              <a:t>. KIM MYSYK.</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Reinforced concrete of the Whitney Block (1925–1928), Toronto, Ontario, is faced with Silurian </a:t>
            </a:r>
            <a:r>
              <a:rPr lang="en-CA" sz="1200" b="0" i="0" u="none" strike="noStrike" kern="1200" baseline="0" dirty="0" err="1" smtClean="0">
                <a:solidFill>
                  <a:schemeClr val="tx1"/>
                </a:solidFill>
                <a:latin typeface="+mn-lt"/>
                <a:ea typeface="+mn-ea"/>
                <a:cs typeface="+mn-cs"/>
              </a:rPr>
              <a:t>Queenston</a:t>
            </a:r>
            <a:r>
              <a:rPr lang="en-CA" sz="1200" b="0" i="0" u="none" strike="noStrike" kern="1200" baseline="0" dirty="0" smtClean="0">
                <a:solidFill>
                  <a:schemeClr val="tx1"/>
                </a:solidFill>
                <a:latin typeface="+mn-lt"/>
                <a:ea typeface="+mn-ea"/>
                <a:cs typeface="+mn-cs"/>
              </a:rPr>
              <a:t> Limestone.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Detail of the Whitney Block (1925–1928), showing the finish of the </a:t>
            </a:r>
            <a:r>
              <a:rPr lang="en-CA" sz="1200" b="0" i="0" u="none" strike="noStrike" kern="1200" baseline="0" dirty="0" err="1" smtClean="0">
                <a:solidFill>
                  <a:schemeClr val="tx1"/>
                </a:solidFill>
                <a:latin typeface="+mn-lt"/>
                <a:ea typeface="+mn-ea"/>
                <a:cs typeface="+mn-cs"/>
              </a:rPr>
              <a:t>Queenston</a:t>
            </a:r>
            <a:r>
              <a:rPr lang="en-CA" sz="1200" b="0" i="0" u="none" strike="noStrike" kern="1200" baseline="0" dirty="0" smtClean="0">
                <a:solidFill>
                  <a:schemeClr val="tx1"/>
                </a:solidFill>
                <a:latin typeface="+mn-lt"/>
                <a:ea typeface="+mn-ea"/>
                <a:cs typeface="+mn-cs"/>
              </a:rPr>
              <a:t> Limestone.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Part of the Ontario Legislative Building (1886–1893), Toronto, Ontario. The principal building stone is Silurian Whirlpool Sandstone, quarried near the forks of the Credit and Orangeville rivers.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Detail of the Ontario Parliament Buildings (1886–1893) showing an intricately carved detail in a Whirlpool Sandstone block. Note the cross-bedding in the sandstone.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Government House (1831) in St. John’s, Newfoundland, is built mainly of red </a:t>
            </a:r>
            <a:r>
              <a:rPr lang="en-CA" sz="1200" b="0" i="0" u="none" strike="noStrike" kern="1200" baseline="0" dirty="0" err="1" smtClean="0">
                <a:solidFill>
                  <a:schemeClr val="tx1"/>
                </a:solidFill>
                <a:latin typeface="+mn-lt"/>
                <a:ea typeface="+mn-ea"/>
                <a:cs typeface="+mn-cs"/>
              </a:rPr>
              <a:t>Ediacaran</a:t>
            </a:r>
            <a:r>
              <a:rPr lang="en-CA" sz="1200" b="0" i="0" u="none" strike="noStrike" kern="1200" baseline="0" dirty="0" smtClean="0">
                <a:solidFill>
                  <a:schemeClr val="tx1"/>
                </a:solidFill>
                <a:latin typeface="+mn-lt"/>
                <a:ea typeface="+mn-ea"/>
                <a:cs typeface="+mn-cs"/>
              </a:rPr>
              <a:t> sandstone quarried from the slopes of nearby Signal Hill. The granite trim is of unknown origin. LAWSON DICKSON.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MacDonald Farmhouse (1820), </a:t>
            </a:r>
            <a:r>
              <a:rPr lang="en-CA" sz="1200" b="0" i="0" u="none" strike="noStrike" kern="1200" baseline="0" dirty="0" err="1" smtClean="0">
                <a:solidFill>
                  <a:schemeClr val="tx1"/>
                </a:solidFill>
                <a:latin typeface="+mn-lt"/>
                <a:ea typeface="+mn-ea"/>
                <a:cs typeface="+mn-cs"/>
              </a:rPr>
              <a:t>Bartibog</a:t>
            </a:r>
            <a:r>
              <a:rPr lang="en-CA" sz="1200" b="0" i="0" u="none" strike="noStrike" kern="1200" baseline="0" dirty="0" smtClean="0">
                <a:solidFill>
                  <a:schemeClr val="tx1"/>
                </a:solidFill>
                <a:latin typeface="+mn-lt"/>
                <a:ea typeface="+mn-ea"/>
                <a:cs typeface="+mn-cs"/>
              </a:rPr>
              <a:t>, New Brunswick, is built of local Carboniferous sandstone. GWEN MARTIN.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2014-12-09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13</a:t>
            </a:r>
            <a:br>
              <a:rPr lang="en-CA" dirty="0" smtClean="0">
                <a:latin typeface="Arial"/>
                <a:cs typeface="Arial"/>
              </a:rPr>
            </a:br>
            <a:r>
              <a:rPr lang="en-US" dirty="0"/>
              <a:t>Part </a:t>
            </a:r>
            <a:r>
              <a:rPr lang="en-US" dirty="0" smtClean="0"/>
              <a:t>2 </a:t>
            </a:r>
            <a:r>
              <a:rPr lang="en-US" dirty="0"/>
              <a:t>of 3</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300" y="0"/>
            <a:ext cx="5347368"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413" y="0"/>
            <a:ext cx="8213174" cy="6858000"/>
          </a:xfrm>
          <a:prstGeom prst="rect">
            <a:avLst/>
          </a:prstGeom>
        </p:spPr>
      </p:pic>
    </p:spTree>
    <p:extLst>
      <p:ext uri="{BB962C8B-B14F-4D97-AF65-F5344CB8AC3E}">
        <p14:creationId xmlns:p14="http://schemas.microsoft.com/office/powerpoint/2010/main" val="1592847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78" y="0"/>
            <a:ext cx="9083444" cy="6858000"/>
          </a:xfrm>
          <a:prstGeom prst="rect">
            <a:avLst/>
          </a:prstGeom>
        </p:spPr>
      </p:pic>
    </p:spTree>
    <p:extLst>
      <p:ext uri="{BB962C8B-B14F-4D97-AF65-F5344CB8AC3E}">
        <p14:creationId xmlns:p14="http://schemas.microsoft.com/office/powerpoint/2010/main" val="3484176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8620"/>
            <a:ext cx="9144000" cy="6080760"/>
          </a:xfrm>
          <a:prstGeom prst="rect">
            <a:avLst/>
          </a:prstGeom>
        </p:spPr>
      </p:pic>
    </p:spTree>
    <p:extLst>
      <p:ext uri="{BB962C8B-B14F-4D97-AF65-F5344CB8AC3E}">
        <p14:creationId xmlns:p14="http://schemas.microsoft.com/office/powerpoint/2010/main" val="343731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7" y="0"/>
            <a:ext cx="9053465" cy="6858000"/>
          </a:xfrm>
          <a:prstGeom prst="rect">
            <a:avLst/>
          </a:prstGeom>
        </p:spPr>
      </p:pic>
    </p:spTree>
    <p:extLst>
      <p:ext uri="{BB962C8B-B14F-4D97-AF65-F5344CB8AC3E}">
        <p14:creationId xmlns:p14="http://schemas.microsoft.com/office/powerpoint/2010/main" val="572332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46" y="0"/>
            <a:ext cx="9098507" cy="6858000"/>
          </a:xfrm>
          <a:prstGeom prst="rect">
            <a:avLst/>
          </a:prstGeom>
        </p:spPr>
      </p:pic>
    </p:spTree>
    <p:extLst>
      <p:ext uri="{BB962C8B-B14F-4D97-AF65-F5344CB8AC3E}">
        <p14:creationId xmlns:p14="http://schemas.microsoft.com/office/powerpoint/2010/main" val="190330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46" y="0"/>
            <a:ext cx="9098507"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200" y="0"/>
            <a:ext cx="4649492"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7" y="0"/>
            <a:ext cx="9053465"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
            <a:ext cx="9144000" cy="658368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290"/>
            <a:ext cx="9144000" cy="678942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1104</Words>
  <Application>Microsoft Macintosh PowerPoint</Application>
  <PresentationFormat>On-screen Show (4:3)</PresentationFormat>
  <Paragraphs>73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CHAPTER 13 Part 2 of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32</cp:revision>
  <dcterms:created xsi:type="dcterms:W3CDTF">2014-10-27T15:29:10Z</dcterms:created>
  <dcterms:modified xsi:type="dcterms:W3CDTF">2014-12-10T00:51:45Z</dcterms:modified>
</cp:coreProperties>
</file>