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06" d="100"/>
          <a:sy n="106" d="100"/>
        </p:scale>
        <p:origin x="-120" y="-4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relationships of the various Appalachian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and seaways with </a:t>
            </a:r>
            <a:r>
              <a:rPr lang="en-CA" sz="1200" b="0" i="0" u="none" strike="noStrike" kern="1200" baseline="0" dirty="0" err="1" smtClean="0">
                <a:solidFill>
                  <a:schemeClr val="tx1"/>
                </a:solidFill>
                <a:latin typeface="+mn-lt"/>
                <a:ea typeface="+mn-ea"/>
                <a:cs typeface="+mn-cs"/>
              </a:rPr>
              <a:t>Laurentia</a:t>
            </a:r>
            <a:r>
              <a:rPr lang="en-CA" sz="1200" b="0" i="0" u="none" strike="noStrike" kern="1200" baseline="0" dirty="0" smtClean="0">
                <a:solidFill>
                  <a:schemeClr val="tx1"/>
                </a:solidFill>
                <a:latin typeface="+mn-lt"/>
                <a:ea typeface="+mn-ea"/>
                <a:cs typeface="+mn-cs"/>
              </a:rPr>
              <a:t> during part of the early Silurian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and with Euramerica during the late Silurian to early Devonian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the middle to late Devonian (</a:t>
            </a:r>
            <a:r>
              <a:rPr lang="en-CA" sz="1200" b="0" i="1" u="none" strike="noStrike" kern="1200" baseline="0" dirty="0" smtClean="0">
                <a:solidFill>
                  <a:schemeClr val="tx1"/>
                </a:solidFill>
                <a:latin typeface="+mn-lt"/>
                <a:ea typeface="+mn-ea"/>
                <a:cs typeface="+mn-cs"/>
              </a:rPr>
              <a:t>C</a:t>
            </a:r>
            <a:r>
              <a:rPr lang="en-CA" sz="1200" b="0" i="0" u="none" strike="noStrike" kern="1200" baseline="0" dirty="0" smtClean="0">
                <a:solidFill>
                  <a:schemeClr val="tx1"/>
                </a:solidFill>
                <a:latin typeface="+mn-lt"/>
                <a:ea typeface="+mn-ea"/>
                <a:cs typeface="+mn-cs"/>
              </a:rPr>
              <a:t>), and the early Carboniferous (</a:t>
            </a:r>
            <a:r>
              <a:rPr lang="en-CA" sz="1200" b="0" i="1" u="none" strike="noStrike" kern="1200" baseline="0" dirty="0" smtClean="0">
                <a:solidFill>
                  <a:schemeClr val="tx1"/>
                </a:solidFill>
                <a:latin typeface="+mn-lt"/>
                <a:ea typeface="+mn-ea"/>
                <a:cs typeface="+mn-cs"/>
              </a:rPr>
              <a:t>D</a:t>
            </a:r>
            <a:r>
              <a:rPr lang="en-CA" sz="1200" b="0" i="0" u="none" strike="noStrike" kern="1200" baseline="0" dirty="0" smtClean="0">
                <a:solidFill>
                  <a:schemeClr val="tx1"/>
                </a:solidFill>
                <a:latin typeface="+mn-lt"/>
                <a:ea typeface="+mn-ea"/>
                <a:cs typeface="+mn-cs"/>
              </a:rPr>
              <a:t>). The white lines indicate sea level.</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Sugarloaf Mountain near </a:t>
            </a:r>
            <a:r>
              <a:rPr lang="en-CA" sz="1200" b="0" i="0" u="none" strike="noStrike" kern="1200" baseline="0" dirty="0" err="1" smtClean="0">
                <a:solidFill>
                  <a:schemeClr val="tx1"/>
                </a:solidFill>
                <a:latin typeface="+mn-lt"/>
                <a:ea typeface="+mn-ea"/>
                <a:cs typeface="+mn-cs"/>
              </a:rPr>
              <a:t>Campbellton</a:t>
            </a:r>
            <a:r>
              <a:rPr lang="en-CA" sz="1200" b="0" i="0" u="none" strike="noStrike" kern="1200" baseline="0" dirty="0" smtClean="0">
                <a:solidFill>
                  <a:schemeClr val="tx1"/>
                </a:solidFill>
                <a:latin typeface="+mn-lt"/>
                <a:ea typeface="+mn-ea"/>
                <a:cs typeface="+mn-cs"/>
              </a:rPr>
              <a:t>, New Brunswick, is an eroded volcanic plug, reflecting magmatic activity in </a:t>
            </a:r>
            <a:r>
              <a:rPr lang="en-CA" sz="1200" b="0" i="0" u="none" strike="noStrike" kern="1200" baseline="0" dirty="0" err="1" smtClean="0">
                <a:solidFill>
                  <a:schemeClr val="tx1"/>
                </a:solidFill>
                <a:latin typeface="+mn-lt"/>
                <a:ea typeface="+mn-ea"/>
                <a:cs typeface="+mn-cs"/>
              </a:rPr>
              <a:t>Ganderia</a:t>
            </a:r>
            <a:r>
              <a:rPr lang="en-CA" sz="1200" b="0" i="0" u="none" strike="noStrike" kern="1200" baseline="0" dirty="0" smtClean="0">
                <a:solidFill>
                  <a:schemeClr val="tx1"/>
                </a:solidFill>
                <a:latin typeface="+mn-lt"/>
                <a:ea typeface="+mn-ea"/>
                <a:cs typeface="+mn-cs"/>
              </a:rPr>
              <a:t> during the early Devonian.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3141178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These late Ordovician to early Silurian muddy limestone beds are exposed in the gorge of the Saint John River at Grand Falls, New Brunswick. The original sediments were deposited in a sedimentary basin on former </a:t>
            </a:r>
            <a:r>
              <a:rPr lang="en-CA" sz="1200" b="0" i="0" u="none" strike="noStrike" kern="1200" baseline="0" dirty="0" err="1" smtClean="0">
                <a:solidFill>
                  <a:schemeClr val="tx1"/>
                </a:solidFill>
                <a:latin typeface="+mn-lt"/>
                <a:ea typeface="+mn-ea"/>
                <a:cs typeface="+mn-cs"/>
              </a:rPr>
              <a:t>Ganderia</a:t>
            </a:r>
            <a:r>
              <a:rPr lang="en-CA" sz="1200" b="0" i="0" u="none" strike="noStrike" kern="1200" baseline="0" dirty="0" smtClean="0">
                <a:solidFill>
                  <a:schemeClr val="tx1"/>
                </a:solidFill>
                <a:latin typeface="+mn-lt"/>
                <a:ea typeface="+mn-ea"/>
                <a:cs typeface="+mn-cs"/>
              </a:rPr>
              <a:t>, and were deformed between about 440 and 390 million years ago, during the </a:t>
            </a:r>
            <a:r>
              <a:rPr lang="en-CA" sz="1200" b="0" i="0" u="none" strike="noStrike" kern="1200" baseline="0" dirty="0" err="1" smtClean="0">
                <a:solidFill>
                  <a:schemeClr val="tx1"/>
                </a:solidFill>
                <a:latin typeface="+mn-lt"/>
                <a:ea typeface="+mn-ea"/>
                <a:cs typeface="+mn-cs"/>
              </a:rPr>
              <a:t>Salinic</a:t>
            </a:r>
            <a:r>
              <a:rPr lang="en-CA" sz="1200" b="0" i="0" u="none" strike="noStrike" kern="1200" baseline="0" dirty="0" smtClean="0">
                <a:solidFill>
                  <a:schemeClr val="tx1"/>
                </a:solidFill>
                <a:latin typeface="+mn-lt"/>
                <a:ea typeface="+mn-ea"/>
                <a:cs typeface="+mn-cs"/>
              </a:rPr>
              <a:t> and Acadian </a:t>
            </a:r>
            <a:r>
              <a:rPr lang="en-CA" sz="1200" b="0" i="0" u="none" strike="noStrike" kern="1200" baseline="0" dirty="0" err="1" smtClean="0">
                <a:solidFill>
                  <a:schemeClr val="tx1"/>
                </a:solidFill>
                <a:latin typeface="+mn-lt"/>
                <a:ea typeface="+mn-ea"/>
                <a:cs typeface="+mn-cs"/>
              </a:rPr>
              <a:t>orogenies</a:t>
            </a:r>
            <a:r>
              <a:rPr lang="en-CA" sz="1200" b="0" i="0" u="none" strike="noStrike" kern="1200" baseline="0" dirty="0" smtClean="0">
                <a:solidFill>
                  <a:schemeClr val="tx1"/>
                </a:solidFill>
                <a:latin typeface="+mn-lt"/>
                <a:ea typeface="+mn-ea"/>
                <a:cs typeface="+mn-cs"/>
              </a:rPr>
              <a:t>.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154264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Ediacaran</a:t>
            </a:r>
            <a:r>
              <a:rPr lang="en-CA" sz="1200" b="0" i="0" u="none" strike="noStrike" kern="1200" baseline="0" dirty="0" smtClean="0">
                <a:solidFill>
                  <a:schemeClr val="tx1"/>
                </a:solidFill>
                <a:latin typeface="+mn-lt"/>
                <a:ea typeface="+mn-ea"/>
                <a:cs typeface="+mn-cs"/>
              </a:rPr>
              <a:t> strata deposited on </a:t>
            </a:r>
            <a:r>
              <a:rPr lang="en-CA" sz="1200" b="0" i="0" u="none" strike="noStrike" kern="1200" baseline="0" dirty="0" err="1" smtClean="0">
                <a:solidFill>
                  <a:schemeClr val="tx1"/>
                </a:solidFill>
                <a:latin typeface="+mn-lt"/>
                <a:ea typeface="+mn-ea"/>
                <a:cs typeface="+mn-cs"/>
              </a:rPr>
              <a:t>Avalonia</a:t>
            </a:r>
            <a:r>
              <a:rPr lang="en-CA" sz="1200" b="0" i="0" u="none" strike="noStrike" kern="1200" baseline="0" dirty="0" smtClean="0">
                <a:solidFill>
                  <a:schemeClr val="tx1"/>
                </a:solidFill>
                <a:latin typeface="+mn-lt"/>
                <a:ea typeface="+mn-ea"/>
                <a:cs typeface="+mn-cs"/>
              </a:rPr>
              <a:t> and tilted during the Acadian Orogeny, St. John’s, Newfoundland. KEITH VAUGHAN.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58688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baseline="0" dirty="0" smtClean="0">
                <a:solidFill>
                  <a:schemeClr val="tx1"/>
                </a:solidFill>
                <a:latin typeface="+mn-lt"/>
                <a:ea typeface="+mn-ea"/>
                <a:cs typeface="+mn-cs"/>
              </a:rPr>
              <a:t>Life in a sheltered Silurian lagoon about 420 million years ago. Shallow, warm </a:t>
            </a:r>
            <a:r>
              <a:rPr lang="en-CA" sz="1200" kern="1200" baseline="0" dirty="0" err="1" smtClean="0">
                <a:solidFill>
                  <a:schemeClr val="tx1"/>
                </a:solidFill>
                <a:latin typeface="+mn-lt"/>
                <a:ea typeface="+mn-ea"/>
                <a:cs typeface="+mn-cs"/>
              </a:rPr>
              <a:t>embayments</a:t>
            </a:r>
            <a:r>
              <a:rPr lang="en-CA" sz="1200" kern="1200" baseline="0" dirty="0" smtClean="0">
                <a:solidFill>
                  <a:schemeClr val="tx1"/>
                </a:solidFill>
                <a:latin typeface="+mn-lt"/>
                <a:ea typeface="+mn-ea"/>
                <a:cs typeface="+mn-cs"/>
              </a:rPr>
              <a:t> were havens for eurypterids (sea scorpions), swimming predators up to 2 metres long and among the largest arthropods known. Their segmented bodies were usually streamlined and tapered to a tail end variably developed into a narrow spike or broad leaf-like structure. Their jointed limbs, which bore spines, pincers, and paddles, were attached beneath the head shield. Also shown are several small shrimp-like crustaceans, swimming across the path of the eurypterids, and a cluster of snails grazing among clumps of green algae on the seabed. </a:t>
            </a:r>
            <a:r>
              <a:rPr lang="en-CA" sz="1200" kern="1200" cap="all" baseline="0" dirty="0" smtClean="0">
                <a:solidFill>
                  <a:schemeClr val="tx1"/>
                </a:solidFill>
                <a:latin typeface="+mn-lt"/>
                <a:ea typeface="+mn-ea"/>
                <a:cs typeface="+mn-cs"/>
              </a:rPr>
              <a:t>Painting copyright Marianne Collins, artist.</a:t>
            </a:r>
            <a:endParaRPr lang="fr-FR" sz="1200" b="0" i="0" u="none" strike="noStrike" kern="1200" cap="all"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112499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By the middle Devonian, large areas of the Appalachian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were land and washed by rivers that left </a:t>
            </a:r>
            <a:r>
              <a:rPr lang="en-CA" sz="1200" b="0" i="0" u="none" strike="noStrike" kern="1200" baseline="0" dirty="0" err="1" smtClean="0">
                <a:solidFill>
                  <a:schemeClr val="tx1"/>
                </a:solidFill>
                <a:latin typeface="+mn-lt"/>
                <a:ea typeface="+mn-ea"/>
                <a:cs typeface="+mn-cs"/>
              </a:rPr>
              <a:t>redbeds</a:t>
            </a:r>
            <a:r>
              <a:rPr lang="en-CA" sz="1200" b="0" i="0" u="none" strike="noStrike" kern="1200" baseline="0" dirty="0" smtClean="0">
                <a:solidFill>
                  <a:schemeClr val="tx1"/>
                </a:solidFill>
                <a:latin typeface="+mn-lt"/>
                <a:ea typeface="+mn-ea"/>
                <a:cs typeface="+mn-cs"/>
              </a:rPr>
              <a:t> as their legacy, as here west of </a:t>
            </a:r>
            <a:r>
              <a:rPr lang="en-CA" sz="1200" b="0" i="0" u="none" strike="noStrike" kern="1200" baseline="0" dirty="0" err="1" smtClean="0">
                <a:solidFill>
                  <a:schemeClr val="tx1"/>
                </a:solidFill>
                <a:latin typeface="+mn-lt"/>
                <a:ea typeface="+mn-ea"/>
                <a:cs typeface="+mn-cs"/>
              </a:rPr>
              <a:t>Miguasha</a:t>
            </a:r>
            <a:r>
              <a:rPr lang="en-CA" sz="1200" b="0" i="0" u="none" strike="noStrike" kern="1200" baseline="0" dirty="0" smtClean="0">
                <a:solidFill>
                  <a:schemeClr val="tx1"/>
                </a:solidFill>
                <a:latin typeface="+mn-lt"/>
                <a:ea typeface="+mn-ea"/>
                <a:cs typeface="+mn-cs"/>
              </a:rPr>
              <a:t>, on Quebec’s </a:t>
            </a:r>
            <a:r>
              <a:rPr lang="en-CA" sz="1200" b="0" i="0" u="none" strike="noStrike" kern="1200" baseline="0" dirty="0" err="1" smtClean="0">
                <a:solidFill>
                  <a:schemeClr val="tx1"/>
                </a:solidFill>
                <a:latin typeface="+mn-lt"/>
                <a:ea typeface="+mn-ea"/>
                <a:cs typeface="+mn-cs"/>
              </a:rPr>
              <a:t>Gaspé</a:t>
            </a:r>
            <a:r>
              <a:rPr lang="en-CA" sz="1200" b="0" i="0" u="none" strike="noStrike" kern="1200" baseline="0" dirty="0" smtClean="0">
                <a:solidFill>
                  <a:schemeClr val="tx1"/>
                </a:solidFill>
                <a:latin typeface="+mn-lt"/>
                <a:ea typeface="+mn-ea"/>
                <a:cs typeface="+mn-cs"/>
              </a:rPr>
              <a:t> Peninsula. MIKE MELCHIN.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430789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At the top is a geological map of the Michigan Basin and adjacent areas showing the ages of the rocks exposed at the surface (after glacial deposits have been removed) and the course of the Niagara Escarpment. Below is a section across the basin from west of Lake Michigan to the Canadian Shield as shown by the line from A to B in the map. ADAPTED FROM DOYLE AND STEEL (2003).</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16</a:t>
            </a:fld>
            <a:endParaRPr lang="en-CA"/>
          </a:p>
        </p:txBody>
      </p:sp>
    </p:spTree>
    <p:extLst>
      <p:ext uri="{BB962C8B-B14F-4D97-AF65-F5344CB8AC3E}">
        <p14:creationId xmlns:p14="http://schemas.microsoft.com/office/powerpoint/2010/main" val="196466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Looking out through the entrance of a cave cut in Silurian carbonate of the Niagara Escarpment. This cave faces Georgian Bay at Halfway Rock Point, Bruce Peninsula National Park of Canada, Ontario. D. A. WILKES,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17</a:t>
            </a:fld>
            <a:endParaRPr lang="en-CA"/>
          </a:p>
        </p:txBody>
      </p:sp>
    </p:spTree>
    <p:extLst>
      <p:ext uri="{BB962C8B-B14F-4D97-AF65-F5344CB8AC3E}">
        <p14:creationId xmlns:p14="http://schemas.microsoft.com/office/powerpoint/2010/main" val="183115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Cape Tryon, Prince Edward Island, where the cliffs consist of Permian red fluvial sandstone.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Geologic time scale, showing the interval covered in this chapter. Numbers indicate millions of years ago. P = Paleogene (Paleocene to Oligocene), N = Neogene (Miocene and Pliocene), and Q = Quaternary.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William Logan in his laboratory in Montréal.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Tilted late Carboniferous rocks are exposed in the cliffs and on the beach at Coal Mine Point, </a:t>
            </a:r>
            <a:r>
              <a:rPr lang="en-CA" sz="1200" b="0" i="0" u="none" strike="noStrike" kern="1200" baseline="0" dirty="0" err="1" smtClean="0">
                <a:solidFill>
                  <a:schemeClr val="tx1"/>
                </a:solidFill>
                <a:latin typeface="+mn-lt"/>
                <a:ea typeface="+mn-ea"/>
                <a:cs typeface="+mn-cs"/>
              </a:rPr>
              <a:t>Joggins</a:t>
            </a:r>
            <a:r>
              <a:rPr lang="en-CA" sz="1200" b="0" i="0" u="none" strike="noStrike" kern="1200" baseline="0" dirty="0" smtClean="0">
                <a:solidFill>
                  <a:schemeClr val="tx1"/>
                </a:solidFill>
                <a:latin typeface="+mn-lt"/>
                <a:ea typeface="+mn-ea"/>
                <a:cs typeface="+mn-cs"/>
              </a:rPr>
              <a:t>, Nova Scotia. Note the coal seam extending from bottom right.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General extent of Silurian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Devonian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Carboniferous (</a:t>
            </a:r>
            <a:r>
              <a:rPr lang="en-CA" sz="1200" b="0" i="1" u="none" strike="noStrike" kern="1200" baseline="0" dirty="0" smtClean="0">
                <a:solidFill>
                  <a:schemeClr val="tx1"/>
                </a:solidFill>
                <a:latin typeface="+mn-lt"/>
                <a:ea typeface="+mn-ea"/>
                <a:cs typeface="+mn-cs"/>
              </a:rPr>
              <a:t>C</a:t>
            </a:r>
            <a:r>
              <a:rPr lang="en-CA" sz="1200" b="0" i="0" u="none" strike="noStrike" kern="1200" baseline="0" dirty="0" smtClean="0">
                <a:solidFill>
                  <a:schemeClr val="tx1"/>
                </a:solidFill>
                <a:latin typeface="+mn-lt"/>
                <a:ea typeface="+mn-ea"/>
                <a:cs typeface="+mn-cs"/>
              </a:rPr>
              <a:t>), and Permian (</a:t>
            </a:r>
            <a:r>
              <a:rPr lang="en-CA" sz="1200" b="0" i="1" u="none" strike="noStrike" kern="1200" baseline="0" dirty="0" smtClean="0">
                <a:solidFill>
                  <a:schemeClr val="tx1"/>
                </a:solidFill>
                <a:latin typeface="+mn-lt"/>
                <a:ea typeface="+mn-ea"/>
                <a:cs typeface="+mn-cs"/>
              </a:rPr>
              <a:t>D</a:t>
            </a:r>
            <a:r>
              <a:rPr lang="en-CA" sz="1200" b="0" i="0" u="none" strike="noStrike" kern="1200" baseline="0" dirty="0" smtClean="0">
                <a:solidFill>
                  <a:schemeClr val="tx1"/>
                </a:solidFill>
                <a:latin typeface="+mn-lt"/>
                <a:ea typeface="+mn-ea"/>
                <a:cs typeface="+mn-cs"/>
              </a:rPr>
              <a:t>) rocks at the surface (beneath glacial deposits), onshore and offshore. The lighter shaded areas denote either uncertainty or areas where rocks of the particular age have been confirmed but are intimately associated with rocks of other ages and the scale of the map doesn’t allow us to show them separately. ADAPTED FROM WHEELER ET AL. (1996).</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North America and adjacent regions in the Silurian, 420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420 million years ago, during the Silurian. Colours as for previous figure</a:t>
            </a:r>
            <a:r>
              <a:rPr lang="en-US" sz="1200" b="0" i="0" u="none" strike="noStrike" kern="1200" baseline="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Colonies of the Silurian coral </a:t>
            </a:r>
            <a:r>
              <a:rPr lang="en-CA" sz="1200" b="0" i="1" u="none" strike="noStrike" kern="1200" baseline="0" dirty="0" err="1" smtClean="0">
                <a:solidFill>
                  <a:schemeClr val="tx1"/>
                </a:solidFill>
                <a:latin typeface="+mn-lt"/>
                <a:ea typeface="+mn-ea"/>
                <a:cs typeface="+mn-cs"/>
              </a:rPr>
              <a:t>Favosites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in strata at Quinn Point, near </a:t>
            </a:r>
            <a:r>
              <a:rPr lang="en-CA" sz="1200" b="0" i="0" u="none" strike="noStrike" kern="1200" baseline="0" dirty="0" err="1" smtClean="0">
                <a:solidFill>
                  <a:schemeClr val="tx1"/>
                </a:solidFill>
                <a:latin typeface="+mn-lt"/>
                <a:ea typeface="+mn-ea"/>
                <a:cs typeface="+mn-cs"/>
              </a:rPr>
              <a:t>Jacquet</a:t>
            </a:r>
            <a:r>
              <a:rPr lang="en-CA" sz="1200" b="0" i="0" u="none" strike="noStrike" kern="1200" baseline="0" dirty="0" smtClean="0">
                <a:solidFill>
                  <a:schemeClr val="tx1"/>
                </a:solidFill>
                <a:latin typeface="+mn-lt"/>
                <a:ea typeface="+mn-ea"/>
                <a:cs typeface="+mn-cs"/>
              </a:rPr>
              <a:t> River, New Brunswick.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8</a:t>
            </a:r>
            <a:br>
              <a:rPr lang="en-CA" dirty="0" smtClean="0">
                <a:latin typeface="Arial"/>
                <a:cs typeface="Arial"/>
              </a:rPr>
            </a:br>
            <a:r>
              <a:rPr lang="en-US" dirty="0"/>
              <a:t>Part 1 </a:t>
            </a:r>
            <a:r>
              <a:rPr lang="en-US"/>
              <a:t>of </a:t>
            </a:r>
            <a:r>
              <a:rPr lang="en-US" smtClean="0"/>
              <a:t>4</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700"/>
            <a:ext cx="9144000" cy="6560820"/>
          </a:xfrm>
          <a:prstGeom prst="rect">
            <a:avLst/>
          </a:prstGeom>
          <a:ln>
            <a:solidFill>
              <a:srgbClr val="000000"/>
            </a:solidFill>
          </a:ln>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1" y="0"/>
            <a:ext cx="8979378" cy="6858000"/>
          </a:xfrm>
          <a:prstGeom prst="rect">
            <a:avLst/>
          </a:prstGeom>
        </p:spPr>
      </p:pic>
    </p:spTree>
    <p:extLst>
      <p:ext uri="{BB962C8B-B14F-4D97-AF65-F5344CB8AC3E}">
        <p14:creationId xmlns:p14="http://schemas.microsoft.com/office/powerpoint/2010/main" val="3542444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29333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96960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62" y="0"/>
            <a:ext cx="7042875" cy="6858000"/>
          </a:xfrm>
          <a:prstGeom prst="rect">
            <a:avLst/>
          </a:prstGeom>
        </p:spPr>
      </p:pic>
    </p:spTree>
    <p:extLst>
      <p:ext uri="{BB962C8B-B14F-4D97-AF65-F5344CB8AC3E}">
        <p14:creationId xmlns:p14="http://schemas.microsoft.com/office/powerpoint/2010/main" val="90620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6" y="0"/>
            <a:ext cx="9008867" cy="6858000"/>
          </a:xfrm>
          <a:prstGeom prst="rect">
            <a:avLst/>
          </a:prstGeom>
        </p:spPr>
      </p:pic>
    </p:spTree>
    <p:extLst>
      <p:ext uri="{BB962C8B-B14F-4D97-AF65-F5344CB8AC3E}">
        <p14:creationId xmlns:p14="http://schemas.microsoft.com/office/powerpoint/2010/main" val="145454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6690732" cy="6858000"/>
          </a:xfrm>
          <a:prstGeom prst="rect">
            <a:avLst/>
          </a:prstGeom>
          <a:ln>
            <a:solidFill>
              <a:srgbClr val="000000"/>
            </a:solidFill>
          </a:ln>
        </p:spPr>
      </p:pic>
    </p:spTree>
    <p:extLst>
      <p:ext uri="{BB962C8B-B14F-4D97-AF65-F5344CB8AC3E}">
        <p14:creationId xmlns:p14="http://schemas.microsoft.com/office/powerpoint/2010/main" val="243286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0"/>
            <a:ext cx="8920976" cy="6858000"/>
          </a:xfrm>
          <a:prstGeom prst="rect">
            <a:avLst/>
          </a:prstGeom>
        </p:spPr>
      </p:pic>
    </p:spTree>
    <p:extLst>
      <p:ext uri="{BB962C8B-B14F-4D97-AF65-F5344CB8AC3E}">
        <p14:creationId xmlns:p14="http://schemas.microsoft.com/office/powerpoint/2010/main" val="283856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9144000" cy="675513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0"/>
            <a:ext cx="6220408"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900" y="0"/>
            <a:ext cx="4382109"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8" y="0"/>
            <a:ext cx="9083444"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7106736"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0"/>
            <a:ext cx="6469811"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71" y="0"/>
            <a:ext cx="8892058"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1399</Words>
  <Application>Microsoft Macintosh PowerPoint</Application>
  <PresentationFormat>On-screen Show (4:3)</PresentationFormat>
  <Paragraphs>83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CHAPTER 8 Part 1 of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44</cp:revision>
  <dcterms:created xsi:type="dcterms:W3CDTF">2014-10-27T15:29:10Z</dcterms:created>
  <dcterms:modified xsi:type="dcterms:W3CDTF">2014-12-17T03:35:21Z</dcterms:modified>
</cp:coreProperties>
</file>