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71" r:id="rId4"/>
    <p:sldId id="272" r:id="rId5"/>
    <p:sldId id="260" r:id="rId6"/>
    <p:sldId id="261" r:id="rId7"/>
    <p:sldId id="273"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p:scale>
          <a:sx n="120" d="100"/>
          <a:sy n="120" d="100"/>
        </p:scale>
        <p:origin x="-1290" y="13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08/02/2015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‹N°›</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Les roches brunes sur ces pentes près de l’étang </a:t>
            </a:r>
            <a:r>
              <a:rPr lang="fr-FR" sz="1200" kern="1200" dirty="0" err="1" smtClean="0">
                <a:solidFill>
                  <a:schemeClr val="tx1"/>
                </a:solidFill>
                <a:latin typeface="+mn-lt"/>
                <a:ea typeface="+mn-ea"/>
                <a:cs typeface="+mn-cs"/>
              </a:rPr>
              <a:t>Trout</a:t>
            </a:r>
            <a:r>
              <a:rPr lang="fr-FR" sz="1200" kern="1200" dirty="0" smtClean="0">
                <a:solidFill>
                  <a:schemeClr val="tx1"/>
                </a:solidFill>
                <a:latin typeface="+mn-lt"/>
                <a:ea typeface="+mn-ea"/>
                <a:cs typeface="+mn-cs"/>
              </a:rPr>
              <a:t> River, dans le parc national du Canada</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du Gros-Morne, Terre-Neuve, font partie de l’ophiolite de </a:t>
            </a:r>
            <a:r>
              <a:rPr lang="fr-FR" sz="1200" kern="1200" dirty="0" err="1" smtClean="0">
                <a:solidFill>
                  <a:schemeClr val="tx1"/>
                </a:solidFill>
                <a:latin typeface="+mn-lt"/>
                <a:ea typeface="+mn-ea"/>
                <a:cs typeface="+mn-cs"/>
              </a:rPr>
              <a:t>Bay</a:t>
            </a:r>
            <a:r>
              <a:rPr lang="fr-FR" sz="1200" kern="1200" dirty="0" smtClean="0">
                <a:solidFill>
                  <a:schemeClr val="tx1"/>
                </a:solidFill>
                <a:latin typeface="+mn-lt"/>
                <a:ea typeface="+mn-ea"/>
                <a:cs typeface="+mn-cs"/>
              </a:rPr>
              <a:t> of </a:t>
            </a:r>
            <a:r>
              <a:rPr lang="fr-FR" sz="1200" kern="1200" dirty="0" err="1" smtClean="0">
                <a:solidFill>
                  <a:schemeClr val="tx1"/>
                </a:solidFill>
                <a:latin typeface="+mn-lt"/>
                <a:ea typeface="+mn-ea"/>
                <a:cs typeface="+mn-cs"/>
              </a:rPr>
              <a:t>Islands</a:t>
            </a:r>
            <a:r>
              <a:rPr lang="fr-FR" sz="1200" kern="1200" dirty="0" smtClean="0">
                <a:solidFill>
                  <a:schemeClr val="tx1"/>
                </a:solidFill>
                <a:latin typeface="+mn-lt"/>
                <a:ea typeface="+mn-ea"/>
                <a:cs typeface="+mn-cs"/>
              </a:rPr>
              <a:t>, qui a été poussée vers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 haut à partir du manteau durant l’orogenèse </a:t>
            </a:r>
            <a:r>
              <a:rPr lang="fr-FR" sz="1200" kern="1200" dirty="0" err="1" smtClean="0">
                <a:solidFill>
                  <a:schemeClr val="tx1"/>
                </a:solidFill>
                <a:latin typeface="+mn-lt"/>
                <a:ea typeface="+mn-ea"/>
                <a:cs typeface="+mn-cs"/>
              </a:rPr>
              <a:t>taconique</a:t>
            </a:r>
            <a:r>
              <a:rPr lang="fr-FR" sz="1200" kern="1200" dirty="0" smtClean="0">
                <a:solidFill>
                  <a:schemeClr val="tx1"/>
                </a:solidFill>
                <a:latin typeface="+mn-lt"/>
                <a:ea typeface="+mn-ea"/>
                <a:cs typeface="+mn-cs"/>
              </a:rPr>
              <a:t>, il y a environ 480 millions d’années.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PHOTO : MICHAEL BURZYNSKI.</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Paléogéographie planétaire pour certaines périodes depuis le </a:t>
            </a:r>
            <a:r>
              <a:rPr lang="fr-FR" sz="1200" b="0" i="0" u="none" strike="noStrike" kern="1200" baseline="0" dirty="0" err="1" smtClean="0">
                <a:solidFill>
                  <a:schemeClr val="tx1"/>
                </a:solidFill>
                <a:latin typeface="+mn-lt"/>
                <a:ea typeface="+mn-ea"/>
                <a:cs typeface="+mn-cs"/>
              </a:rPr>
              <a:t>Néoprotérozoïque</a:t>
            </a:r>
            <a:r>
              <a:rPr lang="fr-FR" sz="1200" b="0" i="0" u="none" strike="noStrike" kern="1200" baseline="0" dirty="0" smtClean="0">
                <a:solidFill>
                  <a:schemeClr val="tx1"/>
                </a:solidFill>
                <a:latin typeface="+mn-lt"/>
                <a:ea typeface="+mn-ea"/>
                <a:cs typeface="+mn-cs"/>
              </a:rPr>
              <a:t> tardif jusqu’à nos jours (Ma = millions d’années). RON BLAKEY.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2150129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Discordance entre des roches du Silurien et du Carbonifère à la pointe Quinn, près de Jacquet River, Nouveau-Brunswick. Les roches siluriennes ont été inclinées au cours de l’orogenèse acadienne il y a environ 420 à 390 millions d’années. PHOTO :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339311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Paléogéographie de ce qui allait devenir l’Amérique du Nord pour certaines périodes depuis le </a:t>
            </a:r>
            <a:r>
              <a:rPr lang="fr-FR" sz="1200" b="0" i="0" u="none" strike="noStrike" kern="1200" baseline="0" dirty="0" err="1" smtClean="0">
                <a:solidFill>
                  <a:schemeClr val="tx1"/>
                </a:solidFill>
                <a:latin typeface="+mn-lt"/>
                <a:ea typeface="+mn-ea"/>
                <a:cs typeface="+mn-cs"/>
              </a:rPr>
              <a:t>Néoprotérozoïque</a:t>
            </a:r>
            <a:r>
              <a:rPr lang="fr-FR" sz="1200" b="0" i="0" u="none" strike="noStrike" kern="1200" baseline="0" dirty="0" smtClean="0">
                <a:solidFill>
                  <a:schemeClr val="tx1"/>
                </a:solidFill>
                <a:latin typeface="+mn-lt"/>
                <a:ea typeface="+mn-ea"/>
                <a:cs typeface="+mn-cs"/>
              </a:rPr>
              <a:t> tardif jusqu’à nos jours (Ma = millions d’années). RON BLAKEY.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244754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Représentation schématique de l’évolution des continents, des </a:t>
            </a:r>
            <a:r>
              <a:rPr lang="fr-FR" sz="1200" b="0" i="0" u="none" strike="noStrike" kern="1200" baseline="0" dirty="0" err="1" smtClean="0">
                <a:solidFill>
                  <a:schemeClr val="tx1"/>
                </a:solidFill>
                <a:latin typeface="+mn-lt"/>
                <a:ea typeface="+mn-ea"/>
                <a:cs typeface="+mn-cs"/>
              </a:rPr>
              <a:t>terranes</a:t>
            </a:r>
            <a:r>
              <a:rPr lang="fr-FR" sz="1200" b="0" i="0" u="none" strike="noStrike" kern="1200" baseline="0" dirty="0" smtClean="0">
                <a:solidFill>
                  <a:schemeClr val="tx1"/>
                </a:solidFill>
                <a:latin typeface="+mn-lt"/>
                <a:ea typeface="+mn-ea"/>
                <a:cs typeface="+mn-cs"/>
              </a:rPr>
              <a:t> (incluant les microcontinents), des orogenèses et des autres caractéristiques géologiques principales de l’intervalle s’étendant d’il y a 330 millions d’années à aujourd’hui. Les noms des océans et des mers sont en bleu; les autres couleurs ont été choisies pour la clarté et l’esthétique. L’accent est mis sur les événements reliés à l’évolution du Canada. Il est impossible de représenter avec exactitude en deux dimensions tous les événements qui ont eu lieu au cours de cet intervalle, mais cette figure donne une idée de la façon dont les événements sont reliés dans le temps et à travers le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14</a:t>
            </a:fld>
            <a:endParaRPr lang="en-CA"/>
          </a:p>
        </p:txBody>
      </p:sp>
    </p:spTree>
    <p:extLst>
      <p:ext uri="{BB962C8B-B14F-4D97-AF65-F5344CB8AC3E}">
        <p14:creationId xmlns:p14="http://schemas.microsoft.com/office/powerpoint/2010/main" val="3682138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Grès plissé du Crétacé précoce alternant avec des lits de charbon à la mine Cardinal River, au nord de </a:t>
            </a:r>
            <a:r>
              <a:rPr lang="fr-FR" sz="1200" b="0" i="0" u="none" strike="noStrike" kern="1200" baseline="0" dirty="0" err="1" smtClean="0">
                <a:solidFill>
                  <a:schemeClr val="tx1"/>
                </a:solidFill>
                <a:latin typeface="+mn-lt"/>
                <a:ea typeface="+mn-ea"/>
                <a:cs typeface="+mn-cs"/>
              </a:rPr>
              <a:t>Cadomin</a:t>
            </a:r>
            <a:r>
              <a:rPr lang="fr-FR" sz="1200" b="0" i="0" u="none" strike="noStrike" kern="1200" baseline="0" dirty="0" smtClean="0">
                <a:solidFill>
                  <a:schemeClr val="tx1"/>
                </a:solidFill>
                <a:latin typeface="+mn-lt"/>
                <a:ea typeface="+mn-ea"/>
                <a:cs typeface="+mn-cs"/>
              </a:rPr>
              <a:t>, Alberta. Ces plis sont une démonstration de la déformation qui a créé la ceinture de plis et chevauchements des Rocheuses canadiennes entre le Crétacé tardif et le Paléocène. Les lignes horizontales sont les anciens chemins de la mine. PHOTO : GODFREY NOWLAN.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15</a:t>
            </a:fld>
            <a:endParaRPr lang="en-CA"/>
          </a:p>
        </p:txBody>
      </p:sp>
    </p:spTree>
    <p:extLst>
      <p:ext uri="{BB962C8B-B14F-4D97-AF65-F5344CB8AC3E}">
        <p14:creationId xmlns:p14="http://schemas.microsoft.com/office/powerpoint/2010/main" val="4055592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Affleurement côtier de grès aux îles de la Madeleine, Québec. Ces lits rouges du Permien se sont déposés à l’intérieur du supercontinent Pangée. PHOTO : CATHERINE MOONEY.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err="1" smtClean="0">
                <a:solidFill>
                  <a:schemeClr val="tx1"/>
                </a:solidFill>
                <a:latin typeface="+mn-lt"/>
                <a:ea typeface="+mn-ea"/>
                <a:cs typeface="+mn-cs"/>
              </a:rPr>
              <a:t>Komatite</a:t>
            </a:r>
            <a:r>
              <a:rPr lang="fr-FR" sz="1200" b="0" i="0" u="none" strike="noStrike" kern="1200" baseline="0" dirty="0" smtClean="0">
                <a:solidFill>
                  <a:schemeClr val="tx1"/>
                </a:solidFill>
                <a:latin typeface="+mn-lt"/>
                <a:ea typeface="+mn-ea"/>
                <a:cs typeface="+mn-cs"/>
              </a:rPr>
              <a:t> altérée de l’Archéen ayant environ 2 700 millions d’années provenant du craton de Rae sur l’île de Baffin, Nunavut. Le motif peut refléter des diaclases colonnaires. PHOTO: MIKE YOUNG.</a:t>
            </a:r>
          </a:p>
          <a:p>
            <a:r>
              <a:rPr lang="en-US" sz="1200" strike="noStrike" kern="1200" baseline="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Laves en coussins bien conservées du </a:t>
            </a:r>
            <a:r>
              <a:rPr lang="fr-FR" sz="1200" kern="1200" dirty="0" err="1" smtClean="0">
                <a:solidFill>
                  <a:schemeClr val="tx1"/>
                </a:solidFill>
                <a:latin typeface="+mn-lt"/>
                <a:ea typeface="+mn-ea"/>
                <a:cs typeface="+mn-cs"/>
              </a:rPr>
              <a:t>Paléoprotérozoïque</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provenant du centre de l’île de Baffin, Nunavut. Elles ont environ</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1 970 millions d’années et se sont probablement formées dans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l’océan </a:t>
            </a:r>
            <a:r>
              <a:rPr lang="fr-FR" sz="1200" kern="1200" dirty="0" err="1" smtClean="0">
                <a:solidFill>
                  <a:schemeClr val="tx1"/>
                </a:solidFill>
                <a:latin typeface="+mn-lt"/>
                <a:ea typeface="+mn-ea"/>
                <a:cs typeface="+mn-cs"/>
              </a:rPr>
              <a:t>Manikewan</a:t>
            </a:r>
            <a:r>
              <a:rPr lang="fr-FR" sz="1200" kern="1200" dirty="0" smtClean="0">
                <a:solidFill>
                  <a:schemeClr val="tx1"/>
                </a:solidFill>
                <a:latin typeface="+mn-lt"/>
                <a:ea typeface="+mn-ea"/>
                <a:cs typeface="+mn-cs"/>
              </a:rPr>
              <a:t> avant l’orogenèse </a:t>
            </a:r>
            <a:r>
              <a:rPr lang="fr-FR" sz="1200" kern="1200" dirty="0" err="1" smtClean="0">
                <a:solidFill>
                  <a:schemeClr val="tx1"/>
                </a:solidFill>
                <a:latin typeface="+mn-lt"/>
                <a:ea typeface="+mn-ea"/>
                <a:cs typeface="+mn-cs"/>
              </a:rPr>
              <a:t>transhudsonienne</a:t>
            </a:r>
            <a:r>
              <a:rPr lang="fr-FR" sz="1200" kern="1200" dirty="0" smtClean="0">
                <a:solidFill>
                  <a:schemeClr val="tx1"/>
                </a:solidFill>
                <a:latin typeface="+mn-lt"/>
                <a:ea typeface="+mn-ea"/>
                <a:cs typeface="+mn-cs"/>
              </a:rPr>
              <a:t>. Les zones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blanches entre les coussins (pas les veines blanches transversales)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sont des carbonates qui ont précipité dans les espaces entre les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coussins. PHOTO : DAVID CORRIGAN.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Gneiss et dykes </a:t>
            </a:r>
            <a:r>
              <a:rPr lang="fr-FR" sz="1200" b="0" i="0" u="none" strike="noStrike" kern="1200" baseline="0" dirty="0" err="1" smtClean="0">
                <a:solidFill>
                  <a:schemeClr val="tx1"/>
                </a:solidFill>
                <a:latin typeface="+mn-lt"/>
                <a:ea typeface="+mn-ea"/>
                <a:cs typeface="+mn-cs"/>
              </a:rPr>
              <a:t>mafiques</a:t>
            </a:r>
            <a:r>
              <a:rPr lang="fr-FR" sz="1200" b="0" i="0" u="none" strike="noStrike" kern="1200" baseline="0" dirty="0" smtClean="0">
                <a:solidFill>
                  <a:schemeClr val="tx1"/>
                </a:solidFill>
                <a:latin typeface="+mn-lt"/>
                <a:ea typeface="+mn-ea"/>
                <a:cs typeface="+mn-cs"/>
              </a:rPr>
              <a:t> métamorphisés affleurant sur l’île Franklin, au large de la côte est de la baie Georgienne, Ontario. Ces roches ont été déformées à grande profondeur sous les montagnes grenvilliennes il y a plus de 1 000 millions d’années. Elles révèlent ce à quoi certaines parties de la croûte continentale pourraient ressembler aujourd’hui à quelques dizaines de kilomètres de profondeur. PHOTO : CHRISTOPHER HARRISON.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strates en haut à gauche de cette photo (prise depuis la station de ski Lake Louise, Alberta) sont des grès du Cambrien. Ils reposent en discordance sur des dépôts </a:t>
            </a:r>
            <a:r>
              <a:rPr lang="fr-FR" sz="1200" b="0" i="0" u="none" strike="noStrike" kern="1200" baseline="0" dirty="0" err="1" smtClean="0">
                <a:solidFill>
                  <a:schemeClr val="tx1"/>
                </a:solidFill>
                <a:latin typeface="+mn-lt"/>
                <a:ea typeface="+mn-ea"/>
                <a:cs typeface="+mn-cs"/>
              </a:rPr>
              <a:t>néoprotérozoïques</a:t>
            </a:r>
            <a:r>
              <a:rPr lang="fr-FR" sz="1200" b="0" i="0" u="none" strike="noStrike" kern="1200" baseline="0" dirty="0" smtClean="0">
                <a:solidFill>
                  <a:schemeClr val="tx1"/>
                </a:solidFill>
                <a:latin typeface="+mn-lt"/>
                <a:ea typeface="+mn-ea"/>
                <a:cs typeface="+mn-cs"/>
              </a:rPr>
              <a:t> d’eau profonde du bras de mer de Windermere qui affleurent moins bien. Les roches grises au centre et immédiatement sous les lits bien stratifiés du Cambrien représentent un canyon sous-marin; ces roches s’amincissent vers le fond de l’image. PHOTO : BILL ARNOTT.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Vue aérienne de grès du Cambrien précoce recouverts de lits rouges du Carbonifère à l’est du fjord Hare sur l’île d’Ellesmere, Nunavut. Ces strates ont été recoupées par un dyke mafique du Crétacé (la bande sombre oblique qui traverse la falaise). PHOTO : CHRISTOPHER HARRISON.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Représentation schématique de l’évolution des continents, des </a:t>
            </a:r>
            <a:r>
              <a:rPr lang="fr-FR" sz="1200" kern="1200" dirty="0" err="1" smtClean="0">
                <a:solidFill>
                  <a:schemeClr val="tx1"/>
                </a:solidFill>
                <a:latin typeface="+mn-lt"/>
                <a:ea typeface="+mn-ea"/>
                <a:cs typeface="+mn-cs"/>
              </a:rPr>
              <a:t>terranes</a:t>
            </a:r>
            <a:r>
              <a:rPr lang="fr-FR" sz="1200" kern="1200" dirty="0" smtClean="0">
                <a:solidFill>
                  <a:schemeClr val="tx1"/>
                </a:solidFill>
                <a:latin typeface="+mn-lt"/>
                <a:ea typeface="+mn-ea"/>
                <a:cs typeface="+mn-cs"/>
              </a:rPr>
              <a:t> (incluant les microcontinents), des orogenèses (indiquées à droite et à gauche) et des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autres caractéristiques géologiques principales de l’intervalle s’étendant d’il y a 800 à</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environ 300 millions d’années. Les noms des océans et des mers sont en</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bleu; les autres couleurs ont été choisies pour la clarté et l’esthétique. L’accent est mis sur les événements reliés à l’évolution du Canada. Il est impossible de</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représenter avec exactitude en deux dimensions tous les événements qui ont eu lieu au cours de cet intervalle, mais cette figure donne une idée de la façon</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dont les événements sont reliés dans le temps et à travers le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Bancs subhorizontaux de calcaires ordoviciens près du pont Alexandra à Ottawa, Ontario. PHOTO :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08/02/2015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08/02/2015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08/02/2015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08/02/2015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08/02/2015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08/02/2015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08/02/2015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‹N°›</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HAPITRE 20</a:t>
            </a:r>
            <a:br>
              <a:rPr lang="en-CA" dirty="0" smtClean="0">
                <a:latin typeface="Arial"/>
                <a:cs typeface="Arial"/>
              </a:rPr>
            </a:br>
            <a:r>
              <a:rPr lang="en-US" dirty="0" err="1" smtClean="0"/>
              <a:t>Partie</a:t>
            </a:r>
            <a:r>
              <a:rPr lang="en-US" dirty="0" smtClean="0"/>
              <a:t> </a:t>
            </a:r>
            <a:r>
              <a:rPr lang="en-US" dirty="0"/>
              <a:t>1 </a:t>
            </a:r>
            <a:r>
              <a:rPr lang="en-US" dirty="0" smtClean="0"/>
              <a:t>de </a:t>
            </a:r>
            <a:r>
              <a:rPr lang="en-US" dirty="0"/>
              <a:t>3</a:t>
            </a:r>
            <a:br>
              <a:rPr lang="en-US" dirty="0"/>
            </a:br>
            <a:endParaRPr lang="en-CA" dirty="0">
              <a:latin typeface="Arial"/>
              <a:cs typeface="Arial"/>
            </a:endParaRPr>
          </a:p>
        </p:txBody>
      </p:sp>
      <p:sp>
        <p:nvSpPr>
          <p:cNvPr id="2" name="TextBox 1"/>
          <p:cNvSpPr txBox="1"/>
          <p:nvPr/>
        </p:nvSpPr>
        <p:spPr>
          <a:xfrm>
            <a:off x="179512" y="2348880"/>
            <a:ext cx="8784975" cy="2031325"/>
          </a:xfrm>
          <a:prstGeom prst="rect">
            <a:avLst/>
          </a:prstGeom>
          <a:noFill/>
        </p:spPr>
        <p:txBody>
          <a:bodyPr wrap="square" rtlCol="0">
            <a:spAutoFit/>
          </a:bodyPr>
          <a:lstStyle/>
          <a:p>
            <a:r>
              <a:rPr lang="fr-FR" dirty="0" smtClean="0"/>
              <a:t>Les </a:t>
            </a:r>
            <a:r>
              <a:rPr lang="fr-FR" dirty="0"/>
              <a:t>droits d'auteurs de toutes les photographies et graphiques publiés sur ce site </a:t>
            </a:r>
            <a:r>
              <a:rPr lang="fr-FR" dirty="0" smtClean="0"/>
              <a:t>(</a:t>
            </a:r>
            <a:r>
              <a:rPr lang="fr-FR" dirty="0"/>
              <a:t>ci-après appelés images) sont la propriété des personnes et / ou des institutions indiquées dans la légende de chacune </a:t>
            </a:r>
            <a:r>
              <a:rPr lang="fr-FR" dirty="0" smtClean="0"/>
              <a:t>des </a:t>
            </a:r>
            <a:r>
              <a:rPr lang="fr-FR" dirty="0"/>
              <a:t>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7" y="0"/>
            <a:ext cx="9053465"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5900"/>
            <a:ext cx="9144000" cy="6423660"/>
          </a:xfrm>
          <a:prstGeom prst="rect">
            <a:avLst/>
          </a:prstGeom>
          <a:ln>
            <a:solidFill>
              <a:srgbClr val="000000"/>
            </a:solidFill>
          </a:ln>
        </p:spPr>
      </p:pic>
    </p:spTree>
    <p:extLst>
      <p:ext uri="{BB962C8B-B14F-4D97-AF65-F5344CB8AC3E}">
        <p14:creationId xmlns:p14="http://schemas.microsoft.com/office/powerpoint/2010/main" val="30401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9" y="0"/>
            <a:ext cx="9113621" cy="6858000"/>
          </a:xfrm>
          <a:prstGeom prst="rect">
            <a:avLst/>
          </a:prstGeom>
        </p:spPr>
      </p:pic>
    </p:spTree>
    <p:extLst>
      <p:ext uri="{BB962C8B-B14F-4D97-AF65-F5344CB8AC3E}">
        <p14:creationId xmlns:p14="http://schemas.microsoft.com/office/powerpoint/2010/main" val="3939461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523662" cy="6858000"/>
          </a:xfrm>
          <a:prstGeom prst="rect">
            <a:avLst/>
          </a:prstGeom>
          <a:ln>
            <a:solidFill>
              <a:srgbClr val="000000"/>
            </a:solidFill>
          </a:ln>
        </p:spPr>
      </p:pic>
    </p:spTree>
    <p:extLst>
      <p:ext uri="{BB962C8B-B14F-4D97-AF65-F5344CB8AC3E}">
        <p14:creationId xmlns:p14="http://schemas.microsoft.com/office/powerpoint/2010/main" val="663938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900" y="0"/>
            <a:ext cx="5905705" cy="6858000"/>
          </a:xfrm>
          <a:prstGeom prst="rect">
            <a:avLst/>
          </a:prstGeom>
          <a:ln>
            <a:solidFill>
              <a:srgbClr val="000000"/>
            </a:solidFill>
          </a:ln>
        </p:spPr>
      </p:pic>
    </p:spTree>
    <p:extLst>
      <p:ext uri="{BB962C8B-B14F-4D97-AF65-F5344CB8AC3E}">
        <p14:creationId xmlns:p14="http://schemas.microsoft.com/office/powerpoint/2010/main" val="2473399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56665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1485"/>
            <a:ext cx="9144000" cy="595503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1208631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5"/>
            <a:ext cx="9144000" cy="6823710"/>
          </a:xfrm>
          <a:prstGeom prst="rect">
            <a:avLst/>
          </a:prstGeom>
        </p:spPr>
      </p:pic>
    </p:spTree>
    <p:extLst>
      <p:ext uri="{BB962C8B-B14F-4D97-AF65-F5344CB8AC3E}">
        <p14:creationId xmlns:p14="http://schemas.microsoft.com/office/powerpoint/2010/main" val="2846365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0"/>
            <a:ext cx="5311133"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56996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0"/>
            <a:ext cx="5245124" cy="6858000"/>
          </a:xfrm>
          <a:prstGeom prst="rect">
            <a:avLst/>
          </a:prstGeom>
          <a:ln>
            <a:solidFill>
              <a:srgbClr val="000000"/>
            </a:solidFill>
          </a:ln>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1075</TotalTime>
  <Words>985</Words>
  <Application>Microsoft Office PowerPoint</Application>
  <PresentationFormat>Affichage à l'écran (4:3)</PresentationFormat>
  <Paragraphs>73</Paragraphs>
  <Slides>15</Slides>
  <Notes>15</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Office Theme</vt:lpstr>
      <vt:lpstr>CHAPITRE 20 Partie 1 de 3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Aicha</cp:lastModifiedBy>
  <cp:revision>37</cp:revision>
  <dcterms:created xsi:type="dcterms:W3CDTF">2014-10-27T15:29:10Z</dcterms:created>
  <dcterms:modified xsi:type="dcterms:W3CDTF">2015-02-08T14:00:11Z</dcterms:modified>
</cp:coreProperties>
</file>