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72" r:id="rId14"/>
    <p:sldId id="273"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p:scale>
          <a:sx n="80" d="100"/>
          <a:sy n="80" d="100"/>
        </p:scale>
        <p:origin x="-243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pPr/>
              <a:t>08/02/2015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pPr/>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pPr/>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Excréments fossiles ou restes intestinaux dans des sédiments du Crétacé tardif de la vallée </a:t>
            </a:r>
            <a:r>
              <a:rPr lang="fr-FR" sz="1200" b="0" i="0" u="none" strike="noStrike" kern="1200" baseline="0" dirty="0" err="1" smtClean="0">
                <a:solidFill>
                  <a:schemeClr val="tx1"/>
                </a:solidFill>
                <a:latin typeface="+mn-lt"/>
                <a:ea typeface="+mn-ea"/>
                <a:cs typeface="+mn-cs"/>
              </a:rPr>
              <a:t>Frenchman</a:t>
            </a:r>
            <a:r>
              <a:rPr lang="fr-FR" sz="1200" b="0" i="0" u="none" strike="noStrike" kern="1200" baseline="0" dirty="0" smtClean="0">
                <a:solidFill>
                  <a:schemeClr val="tx1"/>
                </a:solidFill>
                <a:latin typeface="+mn-lt"/>
                <a:ea typeface="+mn-ea"/>
                <a:cs typeface="+mn-cs"/>
              </a:rPr>
              <a:t>, sud de la Saskatchewan. FOURNIE PAR DAVID EBERTH.</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Arbre phylogénique du monde vivant montrant les relations entre les trois branches principales : les procaryotes eubactéries et archées (lignes vertes) et les eucaryotes (lignes rouges). La longueur des lignes représente le degré de différence entre les séquences de gènes et non pas directement le temps. Des parallèles peuvent cependant être faits entre ce modèle dérivé des études moléculaires d’organismes actuels et la chronologie des premières apparitions de ces mêmes groupes d’organismes : une puissante confirmation de l’évolution. </a:t>
            </a:r>
            <a:r>
              <a:rPr lang="en-CA" sz="1200" b="0" i="0" u="none" strike="noStrike" kern="1200" baseline="0" dirty="0" smtClean="0">
                <a:solidFill>
                  <a:schemeClr val="tx1"/>
                </a:solidFill>
                <a:latin typeface="+mn-lt"/>
                <a:ea typeface="+mn-ea"/>
                <a:cs typeface="+mn-cs"/>
              </a:rPr>
              <a:t>ADAPTÉE DE KNOLL (2003).</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11</a:t>
            </a:fld>
            <a:endParaRPr lang="en-CA"/>
          </a:p>
        </p:txBody>
      </p:sp>
    </p:spTree>
    <p:extLst>
      <p:ext uri="{BB962C8B-B14F-4D97-AF65-F5344CB8AC3E}">
        <p14:creationId xmlns:p14="http://schemas.microsoft.com/office/powerpoint/2010/main" val="1398234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Principaux événements de l’histoire de la vie sur Terre montrant la chronologie des premières apparitions et la durée d’existence des principaux groupes d’organismes. Les interrelations probables sont indiquées par les lignes pointillées bleues. Ma = millions d’années. ADAPTÉE DE  </a:t>
            </a:r>
            <a:r>
              <a:rPr lang="fr-FR" sz="1200" kern="1200" dirty="0" smtClean="0">
                <a:solidFill>
                  <a:schemeClr val="tx1"/>
                </a:solidFill>
                <a:effectLst/>
                <a:latin typeface="+mn-lt"/>
                <a:ea typeface="+mn-ea"/>
                <a:cs typeface="+mn-cs"/>
              </a:rPr>
              <a:t>ATLANTIC GEOSCIENCE </a:t>
            </a:r>
            <a:r>
              <a:rPr lang="fr-FR" sz="1200" kern="1200" smtClean="0">
                <a:solidFill>
                  <a:schemeClr val="tx1"/>
                </a:solidFill>
                <a:effectLst/>
                <a:latin typeface="+mn-lt"/>
                <a:ea typeface="+mn-ea"/>
                <a:cs typeface="+mn-cs"/>
              </a:rPr>
              <a:t>SOCIETY </a:t>
            </a:r>
            <a:r>
              <a:rPr lang="fr-FR" sz="1200" b="0" i="0" u="none" strike="noStrike" kern="1200" baseline="0" smtClean="0">
                <a:solidFill>
                  <a:schemeClr val="tx1"/>
                </a:solidFill>
                <a:latin typeface="+mn-lt"/>
                <a:ea typeface="+mn-ea"/>
                <a:cs typeface="+mn-cs"/>
              </a:rPr>
              <a:t>(</a:t>
            </a:r>
            <a:r>
              <a:rPr lang="fr-FR" sz="1200" b="0" i="0" u="none" strike="noStrike" kern="1200" baseline="0" dirty="0" smtClean="0">
                <a:solidFill>
                  <a:schemeClr val="tx1"/>
                </a:solidFill>
                <a:latin typeface="+mn-lt"/>
                <a:ea typeface="+mn-ea"/>
                <a:cs typeface="+mn-cs"/>
              </a:rPr>
              <a:t>2001).</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12</a:t>
            </a:fld>
            <a:endParaRPr lang="en-CA"/>
          </a:p>
        </p:txBody>
      </p:sp>
    </p:spTree>
    <p:extLst>
      <p:ext uri="{BB962C8B-B14F-4D97-AF65-F5344CB8AC3E}">
        <p14:creationId xmlns:p14="http://schemas.microsoft.com/office/powerpoint/2010/main" val="3310141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Radiolaire fossile prélevé au large de la côte est du Canada. Les radiolaires sont des protistes marins dont la coquille est composée de silice. Ils vivent parmi le plancto</a:t>
            </a:r>
            <a:r>
              <a:rPr lang="fr-FR" sz="1200" b="1" i="0" u="none" strike="noStrike" kern="1200" baseline="0" dirty="0" smtClean="0">
                <a:solidFill>
                  <a:schemeClr val="tx1"/>
                </a:solidFill>
                <a:latin typeface="+mn-lt"/>
                <a:ea typeface="+mn-ea"/>
                <a:cs typeface="+mn-cs"/>
              </a:rPr>
              <a:t>n, e</a:t>
            </a:r>
            <a:r>
              <a:rPr lang="fr-FR" sz="1200" b="0" i="0" u="none" strike="noStrike" kern="1200" baseline="0" dirty="0" smtClean="0">
                <a:solidFill>
                  <a:schemeClr val="tx1"/>
                </a:solidFill>
                <a:latin typeface="+mn-lt"/>
                <a:ea typeface="+mn-ea"/>
                <a:cs typeface="+mn-cs"/>
              </a:rPr>
              <a:t>t les restes de leurs squelettes couvrent de vastes zones des fonds marins profonds. REPRODUITE AVEC LA PERMISSION DE RESSOURCES NATURELLES CANADA, FOURNIE PAR LA COMMISSION GÉOLOGIQUE DU CANADA.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13</a:t>
            </a:fld>
            <a:endParaRPr lang="en-CA"/>
          </a:p>
        </p:txBody>
      </p:sp>
    </p:spTree>
    <p:extLst>
      <p:ext uri="{BB962C8B-B14F-4D97-AF65-F5344CB8AC3E}">
        <p14:creationId xmlns:p14="http://schemas.microsoft.com/office/powerpoint/2010/main" val="211578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foraminifères sont des protistes dont les coquilles sont</a:t>
            </a:r>
            <a:r>
              <a:rPr lang="fr-FR" sz="1200" b="1"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généralement faites de calcite. Ce fossile a été récolté au large de la côte est du Canada. REPRODUITE AVEC LA PERMISSION DE RESSOURCES NATURELLES CANADA, FOURNIE PAR LA </a:t>
            </a:r>
            <a:r>
              <a:rPr lang="en-CA" sz="1200" b="0" i="0" u="none" strike="noStrike" kern="1200" baseline="0" dirty="0" smtClean="0">
                <a:solidFill>
                  <a:schemeClr val="tx1"/>
                </a:solidFill>
                <a:latin typeface="+mn-lt"/>
                <a:ea typeface="+mn-ea"/>
                <a:cs typeface="+mn-cs"/>
              </a:rPr>
              <a:t>COMMISSION GÉOLOGIQUE DU CANADA.</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14</a:t>
            </a:fld>
            <a:endParaRPr lang="en-CA"/>
          </a:p>
        </p:txBody>
      </p:sp>
    </p:spTree>
    <p:extLst>
      <p:ext uri="{BB962C8B-B14F-4D97-AF65-F5344CB8AC3E}">
        <p14:creationId xmlns:p14="http://schemas.microsoft.com/office/powerpoint/2010/main" val="2559349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Plusieurs </a:t>
            </a:r>
            <a:r>
              <a:rPr lang="fr-FR" sz="1200" b="0" i="0" u="none" strike="noStrike" kern="1200" baseline="0" dirty="0" err="1" smtClean="0">
                <a:solidFill>
                  <a:schemeClr val="tx1"/>
                </a:solidFill>
                <a:latin typeface="+mn-lt"/>
                <a:ea typeface="+mn-ea"/>
                <a:cs typeface="+mn-cs"/>
              </a:rPr>
              <a:t>coccolithes</a:t>
            </a:r>
            <a:r>
              <a:rPr lang="fr-FR" sz="1200" b="0" i="0" u="none" strike="noStrike" kern="1200" baseline="0" dirty="0" smtClean="0">
                <a:solidFill>
                  <a:schemeClr val="tx1"/>
                </a:solidFill>
                <a:latin typeface="+mn-lt"/>
                <a:ea typeface="+mn-ea"/>
                <a:cs typeface="+mn-cs"/>
              </a:rPr>
              <a:t> en forme de disque peuvent être distingués sur cette image</a:t>
            </a:r>
            <a:r>
              <a:rPr lang="fr-FR" sz="1200" b="1"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prise au microscope électronique à balayage</a:t>
            </a:r>
            <a:r>
              <a:rPr lang="fr-FR" sz="1200" b="1" i="0" u="none" strike="noStrike" kern="1200" baseline="0" dirty="0" smtClean="0">
                <a:solidFill>
                  <a:schemeClr val="tx1"/>
                </a:solidFill>
                <a:latin typeface="+mn-lt"/>
                <a:ea typeface="+mn-ea"/>
                <a:cs typeface="+mn-cs"/>
              </a:rPr>
              <a:t>,</a:t>
            </a:r>
            <a:r>
              <a:rPr lang="fr-FR" sz="1200" b="0" i="0" u="none" strike="noStrike" kern="1200" baseline="0" dirty="0" smtClean="0">
                <a:solidFill>
                  <a:schemeClr val="tx1"/>
                </a:solidFill>
                <a:latin typeface="+mn-lt"/>
                <a:ea typeface="+mn-ea"/>
                <a:cs typeface="+mn-cs"/>
              </a:rPr>
              <a:t> d’un morceau de craie provenant du sous-sol du plateau continental au large de la Nouvelle-Écosse (chapitre 9). Le </a:t>
            </a:r>
            <a:r>
              <a:rPr lang="fr-FR" sz="1200" b="0" i="0" u="none" strike="noStrike" kern="1200" baseline="0" dirty="0" err="1" smtClean="0">
                <a:solidFill>
                  <a:schemeClr val="tx1"/>
                </a:solidFill>
                <a:latin typeface="+mn-lt"/>
                <a:ea typeface="+mn-ea"/>
                <a:cs typeface="+mn-cs"/>
              </a:rPr>
              <a:t>coccolithe</a:t>
            </a:r>
            <a:r>
              <a:rPr lang="fr-FR" sz="1200" b="0" i="0" u="none" strike="noStrike" kern="1200" baseline="0" dirty="0" smtClean="0">
                <a:solidFill>
                  <a:schemeClr val="tx1"/>
                </a:solidFill>
                <a:latin typeface="+mn-lt"/>
                <a:ea typeface="+mn-ea"/>
                <a:cs typeface="+mn-cs"/>
              </a:rPr>
              <a:t> au centre gauche mesure environ six microns (0,006 mm). PHOTO : ANDREW MACRAE ET UNITÉ DE MICROANALYSE DE SAINT MARY’S </a:t>
            </a:r>
            <a:r>
              <a:rPr lang="en-CA" sz="1200" b="0" i="0" u="none" strike="noStrike" kern="1200" baseline="0" dirty="0" smtClean="0">
                <a:solidFill>
                  <a:schemeClr val="tx1"/>
                </a:solidFill>
                <a:latin typeface="+mn-lt"/>
                <a:ea typeface="+mn-ea"/>
                <a:cs typeface="+mn-cs"/>
              </a:rPr>
              <a:t>UNIVERSITY.</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15</a:t>
            </a:fld>
            <a:endParaRPr lang="en-CA"/>
          </a:p>
        </p:txBody>
      </p:sp>
    </p:spTree>
    <p:extLst>
      <p:ext uri="{BB962C8B-B14F-4D97-AF65-F5344CB8AC3E}">
        <p14:creationId xmlns:p14="http://schemas.microsoft.com/office/powerpoint/2010/main" val="416811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Dans le milieu des amateurs de fossiles, le Canada est réputé pour ses nombreux sites qui ont livré de remarquables fossiles d’importance mondiale. Quatre de ces sites font partie du patrimoine mondial de l’UNESCO. L’un d’eux, le parc national de </a:t>
            </a:r>
            <a:r>
              <a:rPr lang="fr-FR" sz="1200" b="0" i="0" u="none" strike="noStrike" kern="1200" baseline="0" dirty="0" err="1" smtClean="0">
                <a:solidFill>
                  <a:schemeClr val="tx1"/>
                </a:solidFill>
                <a:latin typeface="+mn-lt"/>
                <a:ea typeface="+mn-ea"/>
                <a:cs typeface="+mn-cs"/>
              </a:rPr>
              <a:t>Miguasha</a:t>
            </a:r>
            <a:r>
              <a:rPr lang="fr-FR" sz="1200" b="0" i="0" u="none" strike="noStrike" kern="1200" baseline="0" dirty="0" smtClean="0">
                <a:solidFill>
                  <a:schemeClr val="tx1"/>
                </a:solidFill>
                <a:latin typeface="+mn-lt"/>
                <a:ea typeface="+mn-ea"/>
                <a:cs typeface="+mn-cs"/>
              </a:rPr>
              <a:t>, Québec, est célèbre pour ses poissons fossiles du Dévonien, dont </a:t>
            </a:r>
            <a:r>
              <a:rPr lang="fr-FR" sz="1200" b="0" i="1" u="none" strike="noStrike" kern="1200" baseline="0" dirty="0" err="1" smtClean="0">
                <a:solidFill>
                  <a:schemeClr val="tx1"/>
                </a:solidFill>
                <a:latin typeface="+mn-lt"/>
                <a:ea typeface="+mn-ea"/>
                <a:cs typeface="+mn-cs"/>
              </a:rPr>
              <a:t>Eusthenopteron</a:t>
            </a:r>
            <a:r>
              <a:rPr lang="fr-FR" sz="1200" b="0" i="1"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ici représenté. PHOTO : JOHANNE KERR, FOURNIE PAR LE PARC NATIONAL DE MIGUASHA.</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Squelette d’</a:t>
            </a:r>
            <a:r>
              <a:rPr lang="fr-FR" sz="1200" b="0" i="1" u="none" strike="noStrike" kern="1200" baseline="0" dirty="0" err="1" smtClean="0">
                <a:solidFill>
                  <a:schemeClr val="tx1"/>
                </a:solidFill>
                <a:latin typeface="+mn-lt"/>
                <a:ea typeface="+mn-ea"/>
                <a:cs typeface="+mn-cs"/>
              </a:rPr>
              <a:t>Albertosaurus</a:t>
            </a:r>
            <a:r>
              <a:rPr lang="fr-FR" sz="1200" b="0" i="1" u="none" strike="noStrike" kern="1200" baseline="0" dirty="0" smtClean="0">
                <a:solidFill>
                  <a:schemeClr val="tx1"/>
                </a:solidFill>
                <a:latin typeface="+mn-lt"/>
                <a:ea typeface="+mn-ea"/>
                <a:cs typeface="+mn-cs"/>
              </a:rPr>
              <a:t> </a:t>
            </a:r>
            <a:r>
              <a:rPr lang="fr-FR" sz="1200" b="0" i="1" u="none" strike="noStrike" kern="1200" baseline="0" dirty="0" err="1" smtClean="0">
                <a:solidFill>
                  <a:schemeClr val="tx1"/>
                </a:solidFill>
                <a:latin typeface="+mn-lt"/>
                <a:ea typeface="+mn-ea"/>
                <a:cs typeface="+mn-cs"/>
              </a:rPr>
              <a:t>libratus</a:t>
            </a:r>
            <a:r>
              <a:rPr lang="fr-FR" sz="1200" b="0" i="1"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trouvé au parc provincial Dinosaur, Alberta. Il se trouve maintenant au Royal Tyrrell Museum </a:t>
            </a:r>
            <a:r>
              <a:rPr lang="en-CA" sz="1200" b="0" i="0" u="none" strike="noStrike" kern="1200" baseline="0" dirty="0" smtClean="0">
                <a:solidFill>
                  <a:schemeClr val="tx1"/>
                </a:solidFill>
                <a:latin typeface="+mn-lt"/>
                <a:ea typeface="+mn-ea"/>
                <a:cs typeface="+mn-cs"/>
              </a:rPr>
              <a:t>of Palaeontology à Drumheller. PHOTO : ROYAL TYRRELL MUSEUM OF PALAEONTOLOGY.</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Joseph Tyrrell dans ses dernières années. REPRODUITE AVEC LA PERMISSION DE RESSOURCES NATURELLES CANADA, FOURNIE PAR LA </a:t>
            </a:r>
            <a:r>
              <a:rPr lang="en-CA" sz="1200" b="0" i="0" u="none" strike="noStrike" kern="1200" baseline="0" dirty="0" smtClean="0">
                <a:solidFill>
                  <a:schemeClr val="tx1"/>
                </a:solidFill>
                <a:latin typeface="+mn-lt"/>
                <a:ea typeface="+mn-ea"/>
                <a:cs typeface="+mn-cs"/>
              </a:rPr>
              <a:t>COMMISSION GÉOLOGIQUE DU CANADA. </a:t>
            </a:r>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Dans cette roche du Silurien d’Arisaig, Nouvelle-Écosse, la coquille d’un brachiopode (à gauche) et celles de plusieurs gastéropodes ont été dissoutes en laissant des moules de </a:t>
            </a:r>
            <a:r>
              <a:rPr lang="en-CA" sz="1200" b="0" i="0" u="none" strike="noStrike" kern="1200" baseline="0" dirty="0" smtClean="0">
                <a:solidFill>
                  <a:schemeClr val="tx1"/>
                </a:solidFill>
                <a:latin typeface="+mn-lt"/>
                <a:ea typeface="+mn-ea"/>
                <a:cs typeface="+mn-cs"/>
              </a:rPr>
              <a:t>la coquille </a:t>
            </a:r>
            <a:r>
              <a:rPr lang="en-CA" sz="1200" b="0" i="0" u="none" strike="noStrike" kern="1200" baseline="0" dirty="0" err="1" smtClean="0">
                <a:solidFill>
                  <a:schemeClr val="tx1"/>
                </a:solidFill>
                <a:latin typeface="+mn-lt"/>
                <a:ea typeface="+mn-ea"/>
                <a:cs typeface="+mn-cs"/>
              </a:rPr>
              <a:t>originelle</a:t>
            </a:r>
            <a:r>
              <a:rPr lang="en-CA" sz="1200" b="0" i="0" u="none" strike="noStrike" kern="1200" baseline="0" dirty="0" smtClean="0">
                <a:solidFill>
                  <a:schemeClr val="tx1"/>
                </a:solidFill>
                <a:latin typeface="+mn-lt"/>
                <a:ea typeface="+mn-ea"/>
                <a:cs typeface="+mn-cs"/>
              </a:rPr>
              <a:t>. PHOTO : ANDREW MACRAE.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Feuillage de fougère préservé comme film carbonisé dans des roches du Carbonifère tardif de la région de Sydney, Nouvelle-Écosse. PHOTO : HEINZ WIELE, FOURNIE PAR LA SOCIÉTÉ GÉOSCIENTIFIQUE DE L’ATLANTIQUE; ÉCHANTILLON FOURNI PAR LE NOVA SCOTIA MUSEUM. </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Souche pétrifiée d’arbre du Carbonifère tardif provenant d’Inverness, Nouvelle-Écosse. Les tissus de la plante ont été remplacés par de la silice. PHOTO : MARTIN GIBLING. </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Empreintes d’un tétrapode (</a:t>
            </a:r>
            <a:r>
              <a:rPr lang="fr-FR" sz="1200" b="0" i="1" u="none" strike="noStrike" kern="1200" baseline="0" dirty="0" err="1" smtClean="0">
                <a:solidFill>
                  <a:schemeClr val="tx1"/>
                </a:solidFill>
                <a:latin typeface="+mn-lt"/>
                <a:ea typeface="+mn-ea"/>
                <a:cs typeface="+mn-cs"/>
              </a:rPr>
              <a:t>Hylopus</a:t>
            </a:r>
            <a:r>
              <a:rPr lang="fr-FR" sz="1200" b="0" i="0" u="none" strike="noStrike" kern="1200" baseline="0" dirty="0" smtClean="0">
                <a:solidFill>
                  <a:schemeClr val="tx1"/>
                </a:solidFill>
                <a:latin typeface="+mn-lt"/>
                <a:ea typeface="+mn-ea"/>
                <a:cs typeface="+mn-cs"/>
              </a:rPr>
              <a:t>) dans une roche du Carbonifère moyen des environs de Parrsboro, Nouvelle-Écosse. Les empreintes sont en relief plutôt qu’en creux car il s’agit de la base d’un banc. Les nombreuses petites bosses représentent de petites dépressions dans le sédiment d’origine; elles ont probablement été causées par de la pluie il y a environ 320 millions d’années. PHOTO : DAVID BROWN; ÉCHANTILLON FOURNI PAR ELDON GEORGE.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Ramifications de terriers d’alimentation appelées </a:t>
            </a:r>
            <a:r>
              <a:rPr lang="fr-FR" sz="1200" b="0" i="1" u="none" strike="noStrike" kern="1200" baseline="0" dirty="0" smtClean="0">
                <a:solidFill>
                  <a:schemeClr val="tx1"/>
                </a:solidFill>
                <a:latin typeface="+mn-lt"/>
                <a:ea typeface="+mn-ea"/>
                <a:cs typeface="+mn-cs"/>
              </a:rPr>
              <a:t>Chondrites</a:t>
            </a:r>
            <a:r>
              <a:rPr lang="fr-FR" sz="1200" b="0" i="0" u="none" strike="noStrike" kern="1200" baseline="0" dirty="0" smtClean="0">
                <a:solidFill>
                  <a:schemeClr val="tx1"/>
                </a:solidFill>
                <a:latin typeface="+mn-lt"/>
                <a:ea typeface="+mn-ea"/>
                <a:cs typeface="+mn-cs"/>
              </a:rPr>
              <a:t>, dans un </a:t>
            </a:r>
            <a:r>
              <a:rPr lang="fr-FR" sz="1200" b="0" i="0" u="none" strike="noStrike" kern="1200" baseline="0" dirty="0" err="1" smtClean="0">
                <a:solidFill>
                  <a:schemeClr val="tx1"/>
                </a:solidFill>
                <a:latin typeface="+mn-lt"/>
                <a:ea typeface="+mn-ea"/>
                <a:cs typeface="+mn-cs"/>
              </a:rPr>
              <a:t>mudstone</a:t>
            </a:r>
            <a:r>
              <a:rPr lang="fr-FR" sz="1200" b="0" i="0" u="none" strike="noStrike" kern="1200" baseline="0" dirty="0" smtClean="0">
                <a:solidFill>
                  <a:schemeClr val="tx1"/>
                </a:solidFill>
                <a:latin typeface="+mn-lt"/>
                <a:ea typeface="+mn-ea"/>
                <a:cs typeface="+mn-cs"/>
              </a:rPr>
              <a:t> ordovicien riche en matière organique de l’est du Canada (localisation inconnue). Les branches des terriers à environ 45° semblent indiquer que l’organisme (possiblement un ver) sondait les sédiments et produisait de petits trous le long des parois du terrier. PHOTO : DARREL LONG. </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pPr/>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pPr/>
              <a:t>08/02/2015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pPr/>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pPr/>
              <a:t>08/02/2015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pPr/>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HAPITRE 4</a:t>
            </a:r>
            <a:br>
              <a:rPr lang="en-CA" dirty="0" smtClean="0">
                <a:latin typeface="Arial"/>
                <a:cs typeface="Arial"/>
              </a:rPr>
            </a:br>
            <a:r>
              <a:rPr lang="en-US" dirty="0" err="1" smtClean="0"/>
              <a:t>Partie</a:t>
            </a:r>
            <a:r>
              <a:rPr lang="en-US" dirty="0" smtClean="0"/>
              <a:t> </a:t>
            </a:r>
            <a:r>
              <a:rPr lang="en-US" dirty="0"/>
              <a:t>1 </a:t>
            </a:r>
            <a:r>
              <a:rPr lang="en-US" dirty="0" smtClean="0"/>
              <a:t>de 2</a:t>
            </a:r>
            <a:r>
              <a:rPr lang="en-US" dirty="0"/>
              <a:t/>
            </a:r>
            <a:br>
              <a:rPr lang="en-US" dirty="0"/>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43000"/>
            <a:ext cx="9144000" cy="4572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0"/>
            <a:ext cx="6335335" cy="6858000"/>
          </a:xfrm>
          <a:prstGeom prst="rect">
            <a:avLst/>
          </a:prstGeom>
          <a:ln>
            <a:solidFill>
              <a:srgbClr val="000000"/>
            </a:solidFill>
          </a:ln>
        </p:spPr>
      </p:pic>
    </p:spTree>
    <p:extLst>
      <p:ext uri="{BB962C8B-B14F-4D97-AF65-F5344CB8AC3E}">
        <p14:creationId xmlns:p14="http://schemas.microsoft.com/office/powerpoint/2010/main" val="771142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0"/>
            <a:ext cx="3938550" cy="6858000"/>
          </a:xfrm>
          <a:prstGeom prst="rect">
            <a:avLst/>
          </a:prstGeom>
          <a:ln>
            <a:solidFill>
              <a:srgbClr val="000000"/>
            </a:solidFill>
          </a:ln>
        </p:spPr>
      </p:pic>
    </p:spTree>
    <p:extLst>
      <p:ext uri="{BB962C8B-B14F-4D97-AF65-F5344CB8AC3E}">
        <p14:creationId xmlns:p14="http://schemas.microsoft.com/office/powerpoint/2010/main" val="3003746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00" y="0"/>
            <a:ext cx="7738223" cy="6858000"/>
          </a:xfrm>
          <a:prstGeom prst="rect">
            <a:avLst/>
          </a:prstGeom>
        </p:spPr>
      </p:pic>
    </p:spTree>
    <p:extLst>
      <p:ext uri="{BB962C8B-B14F-4D97-AF65-F5344CB8AC3E}">
        <p14:creationId xmlns:p14="http://schemas.microsoft.com/office/powerpoint/2010/main" val="203573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0" y="0"/>
            <a:ext cx="5836596" cy="6858000"/>
          </a:xfrm>
          <a:prstGeom prst="rect">
            <a:avLst/>
          </a:prstGeom>
        </p:spPr>
      </p:pic>
    </p:spTree>
    <p:extLst>
      <p:ext uri="{BB962C8B-B14F-4D97-AF65-F5344CB8AC3E}">
        <p14:creationId xmlns:p14="http://schemas.microsoft.com/office/powerpoint/2010/main" val="2173025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16838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83444"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0" y="0"/>
            <a:ext cx="7848927" cy="6858000"/>
          </a:xfrm>
          <a:prstGeom prst="rect">
            <a:avLst/>
          </a:prstGeom>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500" y="0"/>
            <a:ext cx="4693242"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00" y="0"/>
            <a:ext cx="8640000"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700"/>
            <a:ext cx="9144000" cy="656082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295"/>
            <a:ext cx="9144000" cy="6709410"/>
          </a:xfrm>
          <a:prstGeom prst="rect">
            <a:avLst/>
          </a:prstGeom>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883</Words>
  <Application>Microsoft Office PowerPoint</Application>
  <PresentationFormat>Affichage à l'écran (4:3)</PresentationFormat>
  <Paragraphs>73</Paragraphs>
  <Slides>15</Slides>
  <Notes>15</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Office Theme</vt:lpstr>
      <vt:lpstr>CHAPITRE 4 Partie 1 de 2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44</cp:revision>
  <dcterms:created xsi:type="dcterms:W3CDTF">2014-10-27T15:29:10Z</dcterms:created>
  <dcterms:modified xsi:type="dcterms:W3CDTF">2015-02-08T14:44:23Z</dcterms:modified>
</cp:coreProperties>
</file>