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6899AF0-6C0D-004E-A509-D0E064225912}"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18C66CD-75F4-1E49-A684-DF110B6547D1}" type="slidenum">
              <a:rPr lang="en-CA"/>
              <a:pPr>
                <a:defRPr/>
              </a:pPr>
              <a:t>‹#›</a:t>
            </a:fld>
            <a:endParaRPr lang="en-CA"/>
          </a:p>
        </p:txBody>
      </p:sp>
    </p:spTree>
    <p:extLst>
      <p:ext uri="{BB962C8B-B14F-4D97-AF65-F5344CB8AC3E}">
        <p14:creationId xmlns:p14="http://schemas.microsoft.com/office/powerpoint/2010/main" val="137463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95D2979-0D3E-9C44-BAD8-B552FB844835}"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Tillite provenant de la séquence paléoprotérozoïque de l’Huronien près d’Elliot Lake, Ontario. L’alignement des fragments de roche suggère qu’ils se sont déposés sous un glacier en </a:t>
            </a:r>
            <a:r>
              <a:rPr lang="en-CA">
                <a:latin typeface="Calibri" charset="0"/>
              </a:rPr>
              <a:t>mouvement. PHOTO : DARREL LONG. </a:t>
            </a:r>
          </a:p>
          <a:p>
            <a:pPr>
              <a:spcBef>
                <a:spcPct val="0"/>
              </a:spcBef>
            </a:pPr>
            <a:r>
              <a:rPr lang="en-US">
                <a:latin typeface="Calibri" charset="0"/>
              </a:rPr>
              <a:t>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FCE40DB9-2F0B-7846-941A-E12FE223FC71}"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Paysage au lac Guillaume-Delisle dans le nord du Québec. À mi-distance, les collines à sommet plat sont composées de strates non déformées de rift et de marge passive, vieilles de 2 000 millions d’années, déposées sur un flanc du craton du Supérieur. Le bas des pentes est formé de gneiss de l’Archéen. PHOTO : JEAN-YVES LABBÉ.</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C66FE36-68E5-0C42-8245-AB9D16574DE8}"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convergence graduelle des cratons archéens (</a:t>
            </a:r>
            <a:r>
              <a:rPr lang="fr-FR" i="1">
                <a:latin typeface="Calibri" charset="0"/>
              </a:rPr>
              <a:t>A-D</a:t>
            </a:r>
            <a:r>
              <a:rPr lang="fr-FR">
                <a:latin typeface="Calibri" charset="0"/>
              </a:rPr>
              <a:t>) menant à la formation du supercontinent Nuna (</a:t>
            </a:r>
            <a:r>
              <a:rPr lang="fr-FR" i="1">
                <a:latin typeface="Calibri" charset="0"/>
              </a:rPr>
              <a:t>E</a:t>
            </a:r>
            <a:r>
              <a:rPr lang="fr-FR">
                <a:latin typeface="Calibri" charset="0"/>
              </a:rPr>
              <a:t>). Le code de couleurs des différents cratons est indiqué dans la légende. L’emplacement de certaines villes actuelles est donné </a:t>
            </a:r>
            <a:r>
              <a:rPr lang="en-CA">
                <a:latin typeface="Calibri" charset="0"/>
              </a:rPr>
              <a:t>pour faciliter l’orientation : Av = Arviat, Nunavut; Ba = Baker Lake, Nunavut; Ca = Calgary, Alberta; Ch = Chibougamau, Québec; Ed = Edmonton, Alberta; Fl = Flin Flon, Manitoba; Fo = Fond du Lac, Saskatchewan; Iq = Iqaluit, Nunavut; Na = Nain, Labrador; Po = Pond Inlet, Nunavut; Pr = Prince-Rupert, Colombie-Britannique; Sa = Saskatoon, Saskatchewan; Su = Sudbury, Ontario; Wi = Winnipeg, Manitoba; Ye = Yellowknife, Territoires du Nord-Ouest</a:t>
            </a:r>
            <a:r>
              <a:rPr lang="fr-FR">
                <a:latin typeface="Calibri" charset="0"/>
              </a:rPr>
              <a:t>.</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22B0BFC-64AA-0F44-A3BE-46817FB41E3E}"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Grès montrant des stratifications entrecroisées géantes sur la péninsule de Melville, Nunavut. Ces roches étaient à l’origine des sédiments éoliens ou fluviatiles qui se sont déposés, il y a environ 1 850 millions d’années, sur des roches archéennes du craton de Rae lors de la formation du supercontinent Nuna. PHOTO : DAVID CORRIGAN.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D3C2238-596D-B941-95F3-C9AF0B6ED2A1}"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Ces montagnes du parc national du Canada Auyuittuq dans le sud-est de l’île de Baffin sont formées de granite du batholite de Cumberland d’âge paléoprotérozoïque. Ce batholite s’est mis en place au-dessus d’une zone de subduction durant l’orogenèse transhudsonienne il y a 1 900 à 1 800 millions d’années. PHOTO : J. POITEVIN, TOUS DROITS RÉSERVÉS PARCS CANADA.</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44162E7-9C3F-094D-AD7D-8ECB58A5425B}"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Conglomérat et amphibolite (bande noire) fortement déformés au lac Amisk, dans le nord de la Saskatchewan. Le conglomérat était à l’origine un dépôt de lit de rivière formé il y a 1 840 millions d’années au-dessus de roches de l’arc magmatique de Flin Flon, au coeur du supercontinent Nuna. L’amphibolite était à l’origine un filon-couche mafique injecté dans le conglomérat. Certains des clastes sont étirés, tandis que d’autres ne sont que légèrement déformés. PHOTO : LEN GAL.</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3767164-80CB-8D4E-944F-6A8D041EC65D}" type="slidenum">
              <a:rPr lang="en-CA"/>
              <a:pPr fontAlgn="base">
                <a:spcBef>
                  <a:spcPct val="0"/>
                </a:spcBef>
                <a:spcAft>
                  <a:spcPct val="0"/>
                </a:spcAft>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Vue des monts Mackenzie, Territoires du Nord-Ouest, montrant les dépôts deltaïques d’âge néoprotérozoïque du bassin d’Amundsen-monts Mackenzie représentés par des grès quartzifères (plus résistants à l’érosion) recouverts de lits de shale (bruns). PHOTO : HENDRIK FALCK.</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55EF2C8-8F2B-3A40-8423-0FCC50406937}"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Échelle des temps géologiques mettant en évidence l’intervalle couvert dans ce chapitre. Les nombres indiquent les âges en millions d’années. P = Paléogène (Paléocène à Oligocène), N = Néogène (Miocène et </a:t>
            </a:r>
            <a:r>
              <a:rPr lang="en-CA">
                <a:latin typeface="Calibri" charset="0"/>
              </a:rPr>
              <a:t>Pliocène) et Q = Quaternaire.</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A261C27-15D1-F442-9C41-F8BA260B922B}"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Stanley Tyler a ouvert la voie à la recherche sur la vie au Précambrien avec sa découverte de microfossiles comme ceux que l’on voit ici, dans une lame mince provenant du chert de Gunflint du nord de l’Ontario. PHOTO : ANDREW KNOLL. </a:t>
            </a:r>
          </a:p>
          <a:p>
            <a:pPr>
              <a:spcBef>
                <a:spcPct val="0"/>
              </a:spcBef>
            </a:pPr>
            <a:endParaRPr lang="fr-FR">
              <a:latin typeface="Calibri" charset="0"/>
            </a:endParaRP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6BDBB04-5054-EA46-A0DB-253575CE9A49}"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Étendue des roches du Paléoprotérozoïque (</a:t>
            </a:r>
            <a:r>
              <a:rPr lang="fr-FR" i="1">
                <a:latin typeface="Calibri" charset="0"/>
              </a:rPr>
              <a:t>A</a:t>
            </a:r>
            <a:r>
              <a:rPr lang="fr-FR">
                <a:latin typeface="Calibri" charset="0"/>
              </a:rPr>
              <a:t>) et du Mésoprotérozoïque (</a:t>
            </a:r>
            <a:r>
              <a:rPr lang="fr-FR" i="1">
                <a:latin typeface="Calibri" charset="0"/>
              </a:rPr>
              <a:t>B</a:t>
            </a:r>
            <a:r>
              <a:rPr lang="fr-FR">
                <a:latin typeface="Calibri" charset="0"/>
              </a:rPr>
              <a:t>) affleurant à la surface (sous les dépôts glaciaires) sur terre et au large du Canada. Les zones rose pâle indiquent soit une incertitude, soit des secteurs comprenant des roches de l’âge considéré, mais qui sont intimement associées à des roches d’autres âges et que l’échelle de la carte ne permet pas de différencier. ADAPTÉE DE WHEELER ET COLL. (1996).</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0E5A4415-17F3-A249-8944-E9FDA9BC509E}"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Gneiss archéens du craton nord-atlantique recoupés par des dykes mafiques du Paléoprotérozoïque; ces derniers forment les bandes noires dans cette falaise de 300 m au nord du </a:t>
            </a:r>
            <a:r>
              <a:rPr lang="es-ES">
                <a:latin typeface="Calibri" charset="0"/>
              </a:rPr>
              <a:t>fjord de Saglek, Labrador. PHOTO : BRUCE RYAN.</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55F3ED3-6ABE-4F4B-BD9B-F2F91CCC8CDC}"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Quartzites du Paléoprotérozoïque précoce dans le parc provincial Killarney, Ontario. Ces roches font partie de la séquence de marge passive de l’Huronien. PHOTO : SASKIA ERDMANN.</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C25A1B6-825D-6F48-BA02-793E4540BECF}"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Distribution dans le temps des formations de fer rubanées, des lits rouges, des stromatolites et des variations du taux d’oxygène. ADAPTÉE DE PLUSIEURS SOURCES, DONT ILYIN (2009), LYONS ET REINHARD (2009), RASMUSSEN ET COLL. (2012), ET WALTERS ET HEYS (1985).</a:t>
            </a:r>
            <a:endParaRPr lang="en-US">
              <a:latin typeface="Calibri" charset="0"/>
            </a:endParaRP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90BD474-F8E8-004E-BA4D-EB658E15D5D0}"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Ce conglomérat du Paléoprotérozoïque près d’Elliot Lake, Ontario, fait partie de la séquence de marge passive de l’Huronien et représente probablement une coulée de débris. </a:t>
            </a:r>
            <a:r>
              <a:rPr lang="en-CA">
                <a:latin typeface="Calibri" charset="0"/>
              </a:rPr>
              <a:t>PHOTO : ROB RAINBIRD.</a:t>
            </a:r>
          </a:p>
          <a:p>
            <a:pPr>
              <a:spcBef>
                <a:spcPct val="0"/>
              </a:spcBef>
            </a:pPr>
            <a:r>
              <a:rPr lang="en-US">
                <a:latin typeface="Calibri" charset="0"/>
              </a:rPr>
              <a:t>_______________________________</a:t>
            </a:r>
          </a:p>
          <a:p>
            <a:pPr>
              <a:spcBef>
                <a:spcPct val="0"/>
              </a:spcBef>
            </a:pPr>
            <a:endParaRPr lang="en-US" baseline="30000">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1D651537-12BA-4747-AE20-EDDBC443DC81}"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78BA44E-5A8A-D74B-89EF-23A5A0C443CA}"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06A1B23-B6E7-4243-A53D-5611D7BBB605}" type="slidenum">
              <a:rPr lang="en-CA"/>
              <a:pPr>
                <a:defRPr/>
              </a:pPr>
              <a:t>‹#›</a:t>
            </a:fld>
            <a:endParaRPr lang="en-CA"/>
          </a:p>
        </p:txBody>
      </p:sp>
    </p:spTree>
    <p:extLst>
      <p:ext uri="{BB962C8B-B14F-4D97-AF65-F5344CB8AC3E}">
        <p14:creationId xmlns:p14="http://schemas.microsoft.com/office/powerpoint/2010/main" val="278208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C31F5CB-16C8-3349-B30B-559E439A7697}"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93CB4A3-D5A4-3544-AF5A-8D0C3FDEBFE7}" type="slidenum">
              <a:rPr lang="en-CA"/>
              <a:pPr>
                <a:defRPr/>
              </a:pPr>
              <a:t>‹#›</a:t>
            </a:fld>
            <a:endParaRPr lang="en-CA"/>
          </a:p>
        </p:txBody>
      </p:sp>
    </p:spTree>
    <p:extLst>
      <p:ext uri="{BB962C8B-B14F-4D97-AF65-F5344CB8AC3E}">
        <p14:creationId xmlns:p14="http://schemas.microsoft.com/office/powerpoint/2010/main" val="185235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EC8D7A4-7CB9-4649-85CB-F565CF31890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B3A91E0-475B-F848-9A8B-6F689A3334A9}" type="slidenum">
              <a:rPr lang="en-CA"/>
              <a:pPr>
                <a:defRPr/>
              </a:pPr>
              <a:t>‹#›</a:t>
            </a:fld>
            <a:endParaRPr lang="en-CA"/>
          </a:p>
        </p:txBody>
      </p:sp>
    </p:spTree>
    <p:extLst>
      <p:ext uri="{BB962C8B-B14F-4D97-AF65-F5344CB8AC3E}">
        <p14:creationId xmlns:p14="http://schemas.microsoft.com/office/powerpoint/2010/main" val="34488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743DE7F-A51E-364D-8A8F-9403111442B8}"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6D0F334-D2C7-0842-A781-1CC4708696B0}" type="slidenum">
              <a:rPr lang="en-CA"/>
              <a:pPr>
                <a:defRPr/>
              </a:pPr>
              <a:t>‹#›</a:t>
            </a:fld>
            <a:endParaRPr lang="en-CA"/>
          </a:p>
        </p:txBody>
      </p:sp>
    </p:spTree>
    <p:extLst>
      <p:ext uri="{BB962C8B-B14F-4D97-AF65-F5344CB8AC3E}">
        <p14:creationId xmlns:p14="http://schemas.microsoft.com/office/powerpoint/2010/main" val="210819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8EF244-623F-5144-9BC1-EABC953E2F1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FDC947E-2430-604D-9B89-CEBAE6624BD9}" type="slidenum">
              <a:rPr lang="en-CA"/>
              <a:pPr>
                <a:defRPr/>
              </a:pPr>
              <a:t>‹#›</a:t>
            </a:fld>
            <a:endParaRPr lang="en-CA"/>
          </a:p>
        </p:txBody>
      </p:sp>
    </p:spTree>
    <p:extLst>
      <p:ext uri="{BB962C8B-B14F-4D97-AF65-F5344CB8AC3E}">
        <p14:creationId xmlns:p14="http://schemas.microsoft.com/office/powerpoint/2010/main" val="165947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D75550A0-0EAA-3447-B551-914AE4E117EA}"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11236ED-A845-C543-B5BC-0CCFB1ACC0CD}" type="slidenum">
              <a:rPr lang="en-CA"/>
              <a:pPr>
                <a:defRPr/>
              </a:pPr>
              <a:t>‹#›</a:t>
            </a:fld>
            <a:endParaRPr lang="en-CA"/>
          </a:p>
        </p:txBody>
      </p:sp>
    </p:spTree>
    <p:extLst>
      <p:ext uri="{BB962C8B-B14F-4D97-AF65-F5344CB8AC3E}">
        <p14:creationId xmlns:p14="http://schemas.microsoft.com/office/powerpoint/2010/main" val="7525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1F08510E-9533-004C-BA27-C4641FEC8F7D}"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8A357ECB-986F-BF4C-8E95-415A58A56AAF}" type="slidenum">
              <a:rPr lang="en-CA"/>
              <a:pPr>
                <a:defRPr/>
              </a:pPr>
              <a:t>‹#›</a:t>
            </a:fld>
            <a:endParaRPr lang="en-CA"/>
          </a:p>
        </p:txBody>
      </p:sp>
    </p:spTree>
    <p:extLst>
      <p:ext uri="{BB962C8B-B14F-4D97-AF65-F5344CB8AC3E}">
        <p14:creationId xmlns:p14="http://schemas.microsoft.com/office/powerpoint/2010/main" val="424001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9CBCB04-AAE1-8248-B431-5C6987662490}"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2D7B21F7-E2FC-734C-B008-EF9B737E31DE}" type="slidenum">
              <a:rPr lang="en-CA"/>
              <a:pPr>
                <a:defRPr/>
              </a:pPr>
              <a:t>‹#›</a:t>
            </a:fld>
            <a:endParaRPr lang="en-CA"/>
          </a:p>
        </p:txBody>
      </p:sp>
    </p:spTree>
    <p:extLst>
      <p:ext uri="{BB962C8B-B14F-4D97-AF65-F5344CB8AC3E}">
        <p14:creationId xmlns:p14="http://schemas.microsoft.com/office/powerpoint/2010/main" val="243831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F20EF0-2BEE-4C45-8DDE-370DE38DFD17}"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C23CF0AD-9D00-6248-9DF9-5ED1414F1816}" type="slidenum">
              <a:rPr lang="en-CA"/>
              <a:pPr>
                <a:defRPr/>
              </a:pPr>
              <a:t>‹#›</a:t>
            </a:fld>
            <a:endParaRPr lang="en-CA"/>
          </a:p>
        </p:txBody>
      </p:sp>
    </p:spTree>
    <p:extLst>
      <p:ext uri="{BB962C8B-B14F-4D97-AF65-F5344CB8AC3E}">
        <p14:creationId xmlns:p14="http://schemas.microsoft.com/office/powerpoint/2010/main" val="3028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5E760D-C77B-EF4F-89A0-B79A6AAD64D1}"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5848EE8-F0C1-E149-9E41-635C93DC4329}" type="slidenum">
              <a:rPr lang="en-CA"/>
              <a:pPr>
                <a:defRPr/>
              </a:pPr>
              <a:t>‹#›</a:t>
            </a:fld>
            <a:endParaRPr lang="en-CA"/>
          </a:p>
        </p:txBody>
      </p:sp>
    </p:spTree>
    <p:extLst>
      <p:ext uri="{BB962C8B-B14F-4D97-AF65-F5344CB8AC3E}">
        <p14:creationId xmlns:p14="http://schemas.microsoft.com/office/powerpoint/2010/main" val="126217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17729D-4F69-3249-9518-0A4368C39D2A}"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9828AFF-9350-EE4D-9188-923171F3FBAA}" type="slidenum">
              <a:rPr lang="en-CA"/>
              <a:pPr>
                <a:defRPr/>
              </a:pPr>
              <a:t>‹#›</a:t>
            </a:fld>
            <a:endParaRPr lang="en-CA"/>
          </a:p>
        </p:txBody>
      </p:sp>
    </p:spTree>
    <p:extLst>
      <p:ext uri="{BB962C8B-B14F-4D97-AF65-F5344CB8AC3E}">
        <p14:creationId xmlns:p14="http://schemas.microsoft.com/office/powerpoint/2010/main" val="34846494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9CFD036D-8581-494A-BA96-9E8064627B21}"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E6F93702-E634-BE45-AC19-C90BC082869E}"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6</a:t>
            </a:r>
            <a:br>
              <a:rPr lang="en-CA" dirty="0" smtClean="0">
                <a:latin typeface="Arial"/>
                <a:ea typeface="+mj-ea"/>
                <a:cs typeface="Arial"/>
              </a:rPr>
            </a:br>
            <a:r>
              <a:rPr lang="en-US" dirty="0" err="1" smtClean="0">
                <a:ea typeface="+mj-ea"/>
                <a:cs typeface="+mj-cs"/>
              </a:rPr>
              <a:t>Partie</a:t>
            </a:r>
            <a:r>
              <a:rPr lang="en-US" dirty="0" smtClean="0">
                <a:ea typeface="+mj-ea"/>
                <a:cs typeface="+mj-cs"/>
              </a:rPr>
              <a:t> </a:t>
            </a:r>
            <a:r>
              <a:rPr lang="en-US" dirty="0">
                <a:ea typeface="+mj-ea"/>
                <a:cs typeface="+mj-cs"/>
              </a:rPr>
              <a:t>1 </a:t>
            </a:r>
            <a:r>
              <a:rPr lang="en-US" dirty="0" smtClean="0">
                <a:ea typeface="+mj-ea"/>
                <a:cs typeface="+mj-cs"/>
              </a:rPr>
              <a:t>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8" y="0"/>
            <a:ext cx="850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11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0"/>
            <a:ext cx="48006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13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0"/>
            <a:ext cx="899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8" y="0"/>
            <a:ext cx="850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2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0"/>
            <a:ext cx="630555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 y="0"/>
            <a:ext cx="865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6100"/>
            <a:ext cx="9144000" cy="5761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0"/>
            <a:ext cx="85725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8" y="0"/>
            <a:ext cx="8162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1017</Words>
  <Application>Microsoft Macintosh PowerPoint</Application>
  <PresentationFormat>On-screen Show (4:3)</PresentationFormat>
  <Paragraphs>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ヒラギノ角ゴ Pro W3</vt:lpstr>
      <vt:lpstr>Arial</vt:lpstr>
      <vt:lpstr>Arial Narrow</vt:lpstr>
      <vt:lpstr>Office Theme</vt:lpstr>
      <vt:lpstr>CHAPITRE 6 Partie 1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35</cp:revision>
  <dcterms:created xsi:type="dcterms:W3CDTF">2014-10-27T15:29:10Z</dcterms:created>
  <dcterms:modified xsi:type="dcterms:W3CDTF">2015-05-12T20:03:37Z</dcterms:modified>
</cp:coreProperties>
</file>