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05" r:id="rId3"/>
    <p:sldId id="306" r:id="rId4"/>
    <p:sldId id="307" r:id="rId5"/>
    <p:sldId id="308" r:id="rId6"/>
    <p:sldId id="309" r:id="rId7"/>
    <p:sldId id="310" r:id="rId8"/>
    <p:sldId id="311" r:id="rId9"/>
    <p:sldId id="312" r:id="rId10"/>
    <p:sldId id="313" r:id="rId11"/>
    <p:sldId id="314" r:id="rId12"/>
    <p:sldId id="315" r:id="rId13"/>
    <p:sldId id="316" r:id="rId14"/>
    <p:sldId id="317" r:id="rId15"/>
    <p:sldId id="318" r:id="rId16"/>
    <p:sldId id="319" r:id="rId17"/>
    <p:sldId id="320" r:id="rId18"/>
    <p:sldId id="321" r:id="rId19"/>
    <p:sldId id="322" r:id="rId20"/>
    <p:sldId id="32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92" autoAdjust="0"/>
    <p:restoredTop sz="70189" autoAdjust="0"/>
  </p:normalViewPr>
  <p:slideViewPr>
    <p:cSldViewPr>
      <p:cViewPr varScale="1">
        <p:scale>
          <a:sx n="106" d="100"/>
          <a:sy n="106" d="100"/>
        </p:scale>
        <p:origin x="-120" y="-4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79040B-9543-4439-B77A-FF3E52FC81D8}" type="datetimeFigureOut">
              <a:rPr lang="en-CA" smtClean="0"/>
              <a:t>2014-12-16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C18948-3E6B-4298-AAC5-31F63D2B737F}" type="slidenum">
              <a:rPr lang="en-CA" smtClean="0"/>
              <a:t>‹#›</a:t>
            </a:fld>
            <a:endParaRPr lang="en-CA"/>
          </a:p>
        </p:txBody>
      </p:sp>
    </p:spTree>
    <p:extLst>
      <p:ext uri="{BB962C8B-B14F-4D97-AF65-F5344CB8AC3E}">
        <p14:creationId xmlns:p14="http://schemas.microsoft.com/office/powerpoint/2010/main" val="181326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C18948-3E6B-4298-AAC5-31F63D2B737F}" type="slidenum">
              <a:rPr lang="en-CA" smtClean="0"/>
              <a:t>1</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J. William Dawson from Pictou, Nova Scotia. Among many illustrious accomplishments, he was one of the first to interpret fossil plants in an ecological context. REPRODUCED WITH THE PERMISSION OF NATURAL RESOURCES CANADA 2013, COURTESY OF THE GEOLOGICAL SURVEY OF CANADA.</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10</a:t>
            </a:fld>
            <a:endParaRPr lang="en-CA"/>
          </a:p>
        </p:txBody>
      </p:sp>
    </p:spTree>
    <p:extLst>
      <p:ext uri="{BB962C8B-B14F-4D97-AF65-F5344CB8AC3E}">
        <p14:creationId xmlns:p14="http://schemas.microsoft.com/office/powerpoint/2010/main" val="277961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Model of </a:t>
            </a:r>
            <a:r>
              <a:rPr lang="en-CA" sz="1200" b="0" i="1" u="none" strike="noStrike" kern="1200" baseline="0" dirty="0" err="1" smtClean="0">
                <a:solidFill>
                  <a:schemeClr val="tx1"/>
                </a:solidFill>
                <a:latin typeface="+mn-lt"/>
                <a:ea typeface="+mn-ea"/>
                <a:cs typeface="+mn-cs"/>
              </a:rPr>
              <a:t>Arthropleura</a:t>
            </a:r>
            <a:r>
              <a:rPr lang="en-CA" sz="1200" b="0" i="0" u="none" strike="noStrike" kern="1200" baseline="0" dirty="0" smtClean="0">
                <a:solidFill>
                  <a:schemeClr val="tx1"/>
                </a:solidFill>
                <a:latin typeface="+mn-lt"/>
                <a:ea typeface="+mn-ea"/>
                <a:cs typeface="+mn-cs"/>
              </a:rPr>
              <a:t>, on display at the Fundy Geological Museum, </a:t>
            </a:r>
            <a:r>
              <a:rPr lang="en-CA" sz="1200" b="0" i="0" u="none" strike="noStrike" kern="1200" baseline="0" dirty="0" err="1" smtClean="0">
                <a:solidFill>
                  <a:schemeClr val="tx1"/>
                </a:solidFill>
                <a:latin typeface="+mn-lt"/>
                <a:ea typeface="+mn-ea"/>
                <a:cs typeface="+mn-cs"/>
              </a:rPr>
              <a:t>Parrsboro</a:t>
            </a:r>
            <a:r>
              <a:rPr lang="en-CA" sz="1200" b="0" i="0" u="none" strike="noStrike" kern="1200" baseline="0" dirty="0" smtClean="0">
                <a:solidFill>
                  <a:schemeClr val="tx1"/>
                </a:solidFill>
                <a:latin typeface="+mn-lt"/>
                <a:ea typeface="+mn-ea"/>
                <a:cs typeface="+mn-cs"/>
              </a:rPr>
              <a:t>, Nova Scotia. ANDREW MACRAE, SPECIMEN COURTESY OF THE FUNDY GEOLOGICAL MUSEUM.</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11</a:t>
            </a:fld>
            <a:endParaRPr lang="en-CA"/>
          </a:p>
        </p:txBody>
      </p:sp>
    </p:spTree>
    <p:extLst>
      <p:ext uri="{BB962C8B-B14F-4D97-AF65-F5344CB8AC3E}">
        <p14:creationId xmlns:p14="http://schemas.microsoft.com/office/powerpoint/2010/main" val="429342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The present-day Cordilleran collage of </a:t>
            </a:r>
            <a:r>
              <a:rPr lang="en-CA" sz="1200" b="0" i="0" u="none" strike="noStrike" kern="1200" baseline="0" dirty="0" err="1" smtClean="0">
                <a:solidFill>
                  <a:schemeClr val="tx1"/>
                </a:solidFill>
                <a:latin typeface="+mn-lt"/>
                <a:ea typeface="+mn-ea"/>
                <a:cs typeface="+mn-cs"/>
              </a:rPr>
              <a:t>terranes</a:t>
            </a:r>
            <a:r>
              <a:rPr lang="en-CA" sz="1200" b="0" i="0" u="none" strike="noStrike" kern="1200" baseline="0" dirty="0" smtClean="0">
                <a:solidFill>
                  <a:schemeClr val="tx1"/>
                </a:solidFill>
                <a:latin typeface="+mn-lt"/>
                <a:ea typeface="+mn-ea"/>
                <a:cs typeface="+mn-cs"/>
              </a:rPr>
              <a:t>. ADAPTED FROM MONGER AND BERG (1987), COURTESY OF THE US GEOLOGICAL SURVEY.</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12</a:t>
            </a:fld>
            <a:endParaRPr lang="en-CA"/>
          </a:p>
        </p:txBody>
      </p:sp>
    </p:spTree>
    <p:extLst>
      <p:ext uri="{BB962C8B-B14F-4D97-AF65-F5344CB8AC3E}">
        <p14:creationId xmlns:p14="http://schemas.microsoft.com/office/powerpoint/2010/main" val="93959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This road cut in Cache Creek, British Columbia, exposes jumbled rocks of the Cache Creek </a:t>
            </a:r>
            <a:r>
              <a:rPr lang="en-CA" sz="1200" b="0" i="0" u="none" strike="noStrike" kern="1200" baseline="0" dirty="0" err="1" smtClean="0">
                <a:solidFill>
                  <a:schemeClr val="tx1"/>
                </a:solidFill>
                <a:latin typeface="+mn-lt"/>
                <a:ea typeface="+mn-ea"/>
                <a:cs typeface="+mn-cs"/>
              </a:rPr>
              <a:t>Terrane</a:t>
            </a:r>
            <a:r>
              <a:rPr lang="en-CA" sz="1200" b="0" i="0" u="none" strike="noStrike" kern="1200" baseline="0" dirty="0" smtClean="0">
                <a:solidFill>
                  <a:schemeClr val="tx1"/>
                </a:solidFill>
                <a:latin typeface="+mn-lt"/>
                <a:ea typeface="+mn-ea"/>
                <a:cs typeface="+mn-cs"/>
              </a:rPr>
              <a:t>. JIM MONGER.</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13</a:t>
            </a:fld>
            <a:endParaRPr lang="en-CA"/>
          </a:p>
        </p:txBody>
      </p:sp>
    </p:spTree>
    <p:extLst>
      <p:ext uri="{BB962C8B-B14F-4D97-AF65-F5344CB8AC3E}">
        <p14:creationId xmlns:p14="http://schemas.microsoft.com/office/powerpoint/2010/main" val="417364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A 500-metre-high cliff on the north side of Marble Canyon, British Columbia, exposes massive middle Permian to late Triassic carbonate, part of the Cache Creek </a:t>
            </a:r>
            <a:r>
              <a:rPr lang="en-CA" sz="1200" b="0" i="0" u="none" strike="noStrike" kern="1200" baseline="0" dirty="0" err="1" smtClean="0">
                <a:solidFill>
                  <a:schemeClr val="tx1"/>
                </a:solidFill>
                <a:latin typeface="+mn-lt"/>
                <a:ea typeface="+mn-ea"/>
                <a:cs typeface="+mn-cs"/>
              </a:rPr>
              <a:t>Terrane</a:t>
            </a:r>
            <a:r>
              <a:rPr lang="en-CA" sz="1200" b="0" i="0" u="none" strike="noStrike" kern="1200" baseline="0" dirty="0" smtClean="0">
                <a:solidFill>
                  <a:schemeClr val="tx1"/>
                </a:solidFill>
                <a:latin typeface="+mn-lt"/>
                <a:ea typeface="+mn-ea"/>
                <a:cs typeface="+mn-cs"/>
              </a:rPr>
              <a:t>. JIM MONGER.</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14</a:t>
            </a:fld>
            <a:endParaRPr lang="en-CA"/>
          </a:p>
        </p:txBody>
      </p:sp>
    </p:spTree>
    <p:extLst>
      <p:ext uri="{BB962C8B-B14F-4D97-AF65-F5344CB8AC3E}">
        <p14:creationId xmlns:p14="http://schemas.microsoft.com/office/powerpoint/2010/main" val="361938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Dark brown oceanic or back-arc-basin rocks of the Slide Mountain </a:t>
            </a:r>
            <a:r>
              <a:rPr lang="en-CA" sz="1200" b="0" i="0" u="none" strike="noStrike" kern="1200" baseline="0" dirty="0" err="1" smtClean="0">
                <a:solidFill>
                  <a:schemeClr val="tx1"/>
                </a:solidFill>
                <a:latin typeface="+mn-lt"/>
                <a:ea typeface="+mn-ea"/>
                <a:cs typeface="+mn-cs"/>
              </a:rPr>
              <a:t>Terrane</a:t>
            </a:r>
            <a:r>
              <a:rPr lang="en-CA" sz="1200" b="0" i="0" u="none" strike="noStrike" kern="1200" baseline="0" dirty="0" smtClean="0">
                <a:solidFill>
                  <a:schemeClr val="tx1"/>
                </a:solidFill>
                <a:latin typeface="+mn-lt"/>
                <a:ea typeface="+mn-ea"/>
                <a:cs typeface="+mn-cs"/>
              </a:rPr>
              <a:t> cap a ridge near </a:t>
            </a:r>
            <a:r>
              <a:rPr lang="en-CA" sz="1200" b="0" i="0" u="none" strike="noStrike" kern="1200" baseline="0" dirty="0" err="1" smtClean="0">
                <a:solidFill>
                  <a:schemeClr val="tx1"/>
                </a:solidFill>
                <a:latin typeface="+mn-lt"/>
                <a:ea typeface="+mn-ea"/>
                <a:cs typeface="+mn-cs"/>
              </a:rPr>
              <a:t>Cassiar</a:t>
            </a:r>
            <a:r>
              <a:rPr lang="en-CA" sz="1200" b="0" i="0" u="none" strike="noStrike" kern="1200" baseline="0" dirty="0" smtClean="0">
                <a:solidFill>
                  <a:schemeClr val="tx1"/>
                </a:solidFill>
                <a:latin typeface="+mn-lt"/>
                <a:ea typeface="+mn-ea"/>
                <a:cs typeface="+mn-cs"/>
              </a:rPr>
              <a:t>, British Columbia. The rocks have been thrust over light-coloured middle Devonian carbonate deposited on the </a:t>
            </a:r>
            <a:r>
              <a:rPr lang="en-CA" sz="1200" b="0" i="0" u="none" strike="noStrike" kern="1200" baseline="0" dirty="0" err="1" smtClean="0">
                <a:solidFill>
                  <a:schemeClr val="tx1"/>
                </a:solidFill>
                <a:latin typeface="+mn-lt"/>
                <a:ea typeface="+mn-ea"/>
                <a:cs typeface="+mn-cs"/>
              </a:rPr>
              <a:t>Euramerican</a:t>
            </a:r>
            <a:r>
              <a:rPr lang="en-CA" sz="1200" b="0" i="0" u="none" strike="noStrike" kern="1200" baseline="0" dirty="0" smtClean="0">
                <a:solidFill>
                  <a:schemeClr val="tx1"/>
                </a:solidFill>
                <a:latin typeface="+mn-lt"/>
                <a:ea typeface="+mn-ea"/>
                <a:cs typeface="+mn-cs"/>
              </a:rPr>
              <a:t> continental margin. MAURICE COLPRON.</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15</a:t>
            </a:fld>
            <a:endParaRPr lang="en-CA"/>
          </a:p>
        </p:txBody>
      </p:sp>
    </p:spTree>
    <p:extLst>
      <p:ext uri="{BB962C8B-B14F-4D97-AF65-F5344CB8AC3E}">
        <p14:creationId xmlns:p14="http://schemas.microsoft.com/office/powerpoint/2010/main" val="2697623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err="1" smtClean="0">
                <a:solidFill>
                  <a:schemeClr val="tx1"/>
                </a:solidFill>
                <a:latin typeface="+mn-lt"/>
                <a:ea typeface="+mn-ea"/>
                <a:cs typeface="+mn-cs"/>
              </a:rPr>
              <a:t>Eclogite</a:t>
            </a:r>
            <a:r>
              <a:rPr lang="en-CA" sz="1200" b="0" i="0" u="none" strike="noStrike" kern="1200" baseline="0" dirty="0" smtClean="0">
                <a:solidFill>
                  <a:schemeClr val="tx1"/>
                </a:solidFill>
                <a:latin typeface="+mn-lt"/>
                <a:ea typeface="+mn-ea"/>
                <a:cs typeface="+mn-cs"/>
              </a:rPr>
              <a:t> containing a sliver of </a:t>
            </a:r>
            <a:r>
              <a:rPr lang="en-CA" sz="1200" b="0" i="0" u="none" strike="noStrike" kern="1200" baseline="0" dirty="0" err="1" smtClean="0">
                <a:solidFill>
                  <a:schemeClr val="tx1"/>
                </a:solidFill>
                <a:latin typeface="+mn-lt"/>
                <a:ea typeface="+mn-ea"/>
                <a:cs typeface="+mn-cs"/>
              </a:rPr>
              <a:t>blueschist</a:t>
            </a:r>
            <a:r>
              <a:rPr lang="en-CA" sz="1200" b="0" i="0" u="none" strike="noStrike" kern="1200" baseline="0" dirty="0" smtClean="0">
                <a:solidFill>
                  <a:schemeClr val="tx1"/>
                </a:solidFill>
                <a:latin typeface="+mn-lt"/>
                <a:ea typeface="+mn-ea"/>
                <a:cs typeface="+mn-cs"/>
              </a:rPr>
              <a:t> from the Cache Cheek </a:t>
            </a:r>
            <a:r>
              <a:rPr lang="en-CA" sz="1200" b="0" i="0" u="none" strike="noStrike" kern="1200" baseline="0" dirty="0" err="1" smtClean="0">
                <a:solidFill>
                  <a:schemeClr val="tx1"/>
                </a:solidFill>
                <a:latin typeface="+mn-lt"/>
                <a:ea typeface="+mn-ea"/>
                <a:cs typeface="+mn-cs"/>
              </a:rPr>
              <a:t>Terrane</a:t>
            </a:r>
            <a:r>
              <a:rPr lang="en-CA" sz="1200" b="0" i="0" u="none" strike="noStrike" kern="1200" baseline="0" dirty="0" smtClean="0">
                <a:solidFill>
                  <a:schemeClr val="tx1"/>
                </a:solidFill>
                <a:latin typeface="+mn-lt"/>
                <a:ea typeface="+mn-ea"/>
                <a:cs typeface="+mn-cs"/>
              </a:rPr>
              <a:t>, near Fort St. James, British Columbia. These distinctive metamorphic rocks result from deep burial in an </a:t>
            </a:r>
            <a:r>
              <a:rPr lang="en-CA" sz="1200" b="0" i="0" u="none" strike="noStrike" kern="1200" baseline="0" dirty="0" err="1" smtClean="0">
                <a:solidFill>
                  <a:schemeClr val="tx1"/>
                </a:solidFill>
                <a:latin typeface="+mn-lt"/>
                <a:ea typeface="+mn-ea"/>
                <a:cs typeface="+mn-cs"/>
              </a:rPr>
              <a:t>accretionary</a:t>
            </a:r>
            <a:r>
              <a:rPr lang="en-CA" sz="1200" b="0" i="0" u="none" strike="noStrike" kern="1200" baseline="0" dirty="0" smtClean="0">
                <a:solidFill>
                  <a:schemeClr val="tx1"/>
                </a:solidFill>
                <a:latin typeface="+mn-lt"/>
                <a:ea typeface="+mn-ea"/>
                <a:cs typeface="+mn-cs"/>
              </a:rPr>
              <a:t> complex. MIKE CHURKIN.</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16</a:t>
            </a:fld>
            <a:endParaRPr lang="en-CA"/>
          </a:p>
        </p:txBody>
      </p:sp>
    </p:spTree>
    <p:extLst>
      <p:ext uri="{BB962C8B-B14F-4D97-AF65-F5344CB8AC3E}">
        <p14:creationId xmlns:p14="http://schemas.microsoft.com/office/powerpoint/2010/main" val="644698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At Kildare Capes, Prince Edward Island, red cliffs expose the deposits of Permian rivers that flowed in the region soon after it had crossed into the Northern Hemisphere. ROB FENSOME.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17</a:t>
            </a:fld>
            <a:endParaRPr lang="en-CA"/>
          </a:p>
        </p:txBody>
      </p:sp>
    </p:spTree>
    <p:extLst>
      <p:ext uri="{BB962C8B-B14F-4D97-AF65-F5344CB8AC3E}">
        <p14:creationId xmlns:p14="http://schemas.microsoft.com/office/powerpoint/2010/main" val="377407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Permian </a:t>
            </a:r>
            <a:r>
              <a:rPr lang="en-CA" sz="1200" b="0" i="0" u="none" strike="noStrike" kern="1200" baseline="0" dirty="0" err="1" smtClean="0">
                <a:solidFill>
                  <a:schemeClr val="tx1"/>
                </a:solidFill>
                <a:latin typeface="+mn-lt"/>
                <a:ea typeface="+mn-ea"/>
                <a:cs typeface="+mn-cs"/>
              </a:rPr>
              <a:t>chert</a:t>
            </a:r>
            <a:r>
              <a:rPr lang="en-CA" sz="1200" b="0" i="0" u="none" strike="noStrike" kern="1200" baseline="0" dirty="0" smtClean="0">
                <a:solidFill>
                  <a:schemeClr val="tx1"/>
                </a:solidFill>
                <a:latin typeface="+mn-lt"/>
                <a:ea typeface="+mn-ea"/>
                <a:cs typeface="+mn-cs"/>
              </a:rPr>
              <a:t> in the Otto Fiord area, northwestern Ellesmere Island, Nunavut. BENOIT BEAUCHAMP.</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18</a:t>
            </a:fld>
            <a:endParaRPr lang="en-CA"/>
          </a:p>
        </p:txBody>
      </p:sp>
    </p:spTree>
    <p:extLst>
      <p:ext uri="{BB962C8B-B14F-4D97-AF65-F5344CB8AC3E}">
        <p14:creationId xmlns:p14="http://schemas.microsoft.com/office/powerpoint/2010/main" val="1861332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The underside of a sandstone block from Lord Selkirk Provincial Park, Prince Edward Island, reveals the </a:t>
            </a:r>
            <a:r>
              <a:rPr lang="en-CA" sz="1200" b="0" i="0" u="none" strike="noStrike" kern="1200" baseline="0" dirty="0" err="1" smtClean="0">
                <a:solidFill>
                  <a:schemeClr val="tx1"/>
                </a:solidFill>
                <a:latin typeface="+mn-lt"/>
                <a:ea typeface="+mn-ea"/>
                <a:cs typeface="+mn-cs"/>
              </a:rPr>
              <a:t>trackway</a:t>
            </a:r>
            <a:r>
              <a:rPr lang="en-CA" sz="1200" b="0" i="0" u="none" strike="noStrike" kern="1200" baseline="0" dirty="0" smtClean="0">
                <a:solidFill>
                  <a:schemeClr val="tx1"/>
                </a:solidFill>
                <a:latin typeface="+mn-lt"/>
                <a:ea typeface="+mn-ea"/>
                <a:cs typeface="+mn-cs"/>
              </a:rPr>
              <a:t> of a Permian tetrapod, dating from about 290 million years ago. MATT STIMSON.</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19</a:t>
            </a:fld>
            <a:endParaRPr lang="en-CA"/>
          </a:p>
        </p:txBody>
      </p:sp>
    </p:spTree>
    <p:extLst>
      <p:ext uri="{BB962C8B-B14F-4D97-AF65-F5344CB8AC3E}">
        <p14:creationId xmlns:p14="http://schemas.microsoft.com/office/powerpoint/2010/main" val="10885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Colourful but complex geology is evident in this photograph of Strand Fiord, Axel Heiberg Island. At the upper right is a </a:t>
            </a:r>
            <a:r>
              <a:rPr lang="en-CA" sz="1200" b="0" i="0" u="none" strike="noStrike" kern="1200" baseline="0" dirty="0" err="1" smtClean="0">
                <a:solidFill>
                  <a:schemeClr val="tx1"/>
                </a:solidFill>
                <a:latin typeface="+mn-lt"/>
                <a:ea typeface="+mn-ea"/>
                <a:cs typeface="+mn-cs"/>
              </a:rPr>
              <a:t>diapir</a:t>
            </a:r>
            <a:r>
              <a:rPr lang="en-CA" sz="1200" b="0" i="0" u="none" strike="noStrike" kern="1200" baseline="0" dirty="0" smtClean="0">
                <a:solidFill>
                  <a:schemeClr val="tx1"/>
                </a:solidFill>
                <a:latin typeface="+mn-lt"/>
                <a:ea typeface="+mn-ea"/>
                <a:cs typeface="+mn-cs"/>
              </a:rPr>
              <a:t> of white Carboniferous salt, originally deposited in the Sverdrup Seaway. In the foreground are near-vertical, grey, fine-grained clastic Jurassic rocks; and on the slopes to the left are Triassic </a:t>
            </a:r>
            <a:r>
              <a:rPr lang="en-CA" sz="1200" b="0" i="0" u="none" strike="noStrike" kern="1200" baseline="0" dirty="0" err="1" smtClean="0">
                <a:solidFill>
                  <a:schemeClr val="tx1"/>
                </a:solidFill>
                <a:latin typeface="+mn-lt"/>
                <a:ea typeface="+mn-ea"/>
                <a:cs typeface="+mn-cs"/>
              </a:rPr>
              <a:t>redbeds</a:t>
            </a:r>
            <a:r>
              <a:rPr lang="en-CA" sz="1200" b="0" i="0" u="none" strike="noStrike" kern="1200" baseline="0" dirty="0" smtClean="0">
                <a:solidFill>
                  <a:schemeClr val="tx1"/>
                </a:solidFill>
                <a:latin typeface="+mn-lt"/>
                <a:ea typeface="+mn-ea"/>
                <a:cs typeface="+mn-cs"/>
              </a:rPr>
              <a:t>. CHRISTOPHER HARRISON.</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2</a:t>
            </a:fld>
            <a:endParaRPr lang="en-CA"/>
          </a:p>
        </p:txBody>
      </p:sp>
    </p:spTree>
    <p:extLst>
      <p:ext uri="{BB962C8B-B14F-4D97-AF65-F5344CB8AC3E}">
        <p14:creationId xmlns:p14="http://schemas.microsoft.com/office/powerpoint/2010/main" val="865096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A large skull fragment of </a:t>
            </a:r>
            <a:r>
              <a:rPr lang="en-CA" sz="1200" b="0" i="1" u="none" strike="noStrike" kern="1200" baseline="0" dirty="0" err="1" smtClean="0">
                <a:solidFill>
                  <a:schemeClr val="tx1"/>
                </a:solidFill>
                <a:latin typeface="+mn-lt"/>
                <a:ea typeface="+mn-ea"/>
                <a:cs typeface="+mn-cs"/>
              </a:rPr>
              <a:t>Bathygnathus</a:t>
            </a:r>
            <a:r>
              <a:rPr lang="en-CA" sz="1200" b="0" i="1" u="none" strike="noStrike" kern="1200" baseline="0" dirty="0" smtClean="0">
                <a:solidFill>
                  <a:schemeClr val="tx1"/>
                </a:solidFill>
                <a:latin typeface="+mn-lt"/>
                <a:ea typeface="+mn-ea"/>
                <a:cs typeface="+mn-cs"/>
              </a:rPr>
              <a:t> </a:t>
            </a:r>
            <a:r>
              <a:rPr lang="en-CA" sz="1200" b="0" i="0" u="none" strike="noStrike" kern="1200" baseline="0" dirty="0" smtClean="0">
                <a:solidFill>
                  <a:schemeClr val="tx1"/>
                </a:solidFill>
                <a:latin typeface="+mn-lt"/>
                <a:ea typeface="+mn-ea"/>
                <a:cs typeface="+mn-cs"/>
              </a:rPr>
              <a:t>found in Permian strata at New London, Prince Edward Island. The specimen was once thought to be Canada’s oldest dinosaur, but it is now known to be a mammal-like reptile. FROM LEIDY (1854), WITH PERMISSION FROM THE ACADEMY OF NATURAL SCIENCES, PHILADELPHIA.</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20</a:t>
            </a:fld>
            <a:endParaRPr lang="en-CA"/>
          </a:p>
        </p:txBody>
      </p:sp>
    </p:spTree>
    <p:extLst>
      <p:ext uri="{BB962C8B-B14F-4D97-AF65-F5344CB8AC3E}">
        <p14:creationId xmlns:p14="http://schemas.microsoft.com/office/powerpoint/2010/main" val="291653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Paleogeography of what was to become North America and adjacent regions in the late Carboniferous, 315 million years ago. Land is shown in brown, with shading showing topography. The lighter blue areas represent possible coastal or </a:t>
            </a:r>
            <a:r>
              <a:rPr lang="en-CA" sz="1200" b="0" i="0" u="none" strike="noStrike" kern="1200" baseline="0" dirty="0" err="1" smtClean="0">
                <a:solidFill>
                  <a:schemeClr val="tx1"/>
                </a:solidFill>
                <a:latin typeface="+mn-lt"/>
                <a:ea typeface="+mn-ea"/>
                <a:cs typeface="+mn-cs"/>
              </a:rPr>
              <a:t>nearshore</a:t>
            </a:r>
            <a:r>
              <a:rPr lang="en-CA" sz="1200" b="0" i="0" u="none" strike="noStrike" kern="1200" baseline="0" dirty="0" smtClean="0">
                <a:solidFill>
                  <a:schemeClr val="tx1"/>
                </a:solidFill>
                <a:latin typeface="+mn-lt"/>
                <a:ea typeface="+mn-ea"/>
                <a:cs typeface="+mn-cs"/>
              </a:rPr>
              <a:t> areas, darker blue represents deeper ocean waters, and black indicates trenches. Aspects of modern geography are shown for orientation.</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3</a:t>
            </a:fld>
            <a:endParaRPr lang="en-CA"/>
          </a:p>
        </p:txBody>
      </p:sp>
    </p:spTree>
    <p:extLst>
      <p:ext uri="{BB962C8B-B14F-4D97-AF65-F5344CB8AC3E}">
        <p14:creationId xmlns:p14="http://schemas.microsoft.com/office/powerpoint/2010/main" val="397775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Global paleogeography 315 million years ago, during the late Carboniferous. Colours as for previous figure.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4</a:t>
            </a:fld>
            <a:endParaRPr lang="en-CA"/>
          </a:p>
        </p:txBody>
      </p:sp>
    </p:spTree>
    <p:extLst>
      <p:ext uri="{BB962C8B-B14F-4D97-AF65-F5344CB8AC3E}">
        <p14:creationId xmlns:p14="http://schemas.microsoft.com/office/powerpoint/2010/main" val="243284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Late Carboniferous fluvial conglomerate and sandstone form the “flowerpot” sea stacks at Hopewell Cape, New Brunswick. The powerful Bay of Fundy tides undercut the rocks to form the unusual shapes. KEITH VAUGHAN.</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5</a:t>
            </a:fld>
            <a:endParaRPr lang="en-CA"/>
          </a:p>
        </p:txBody>
      </p:sp>
    </p:spTree>
    <p:extLst>
      <p:ext uri="{BB962C8B-B14F-4D97-AF65-F5344CB8AC3E}">
        <p14:creationId xmlns:p14="http://schemas.microsoft.com/office/powerpoint/2010/main" val="283152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Deposits and environments associated with </a:t>
            </a:r>
            <a:r>
              <a:rPr lang="en-CA" sz="1200" b="0" i="0" u="none" strike="noStrike" kern="1200" baseline="0" dirty="0" err="1" smtClean="0">
                <a:solidFill>
                  <a:schemeClr val="tx1"/>
                </a:solidFill>
                <a:latin typeface="+mn-lt"/>
                <a:ea typeface="+mn-ea"/>
                <a:cs typeface="+mn-cs"/>
              </a:rPr>
              <a:t>cyclothems</a:t>
            </a:r>
            <a:r>
              <a:rPr lang="en-CA" sz="1200" b="0" i="0" u="none" strike="noStrike" kern="1200" baseline="0" dirty="0" smtClean="0">
                <a:solidFill>
                  <a:schemeClr val="tx1"/>
                </a:solidFill>
                <a:latin typeface="+mn-lt"/>
                <a:ea typeface="+mn-ea"/>
                <a:cs typeface="+mn-cs"/>
              </a:rPr>
              <a:t> in the late Carboniferous. </a:t>
            </a:r>
            <a:r>
              <a:rPr lang="en-CA" sz="1200" b="0" i="1" u="none" strike="noStrike" kern="1200" baseline="0" dirty="0" smtClean="0">
                <a:solidFill>
                  <a:schemeClr val="tx1"/>
                </a:solidFill>
                <a:latin typeface="+mn-lt"/>
                <a:ea typeface="+mn-ea"/>
                <a:cs typeface="+mn-cs"/>
              </a:rPr>
              <a:t>A </a:t>
            </a:r>
            <a:r>
              <a:rPr lang="en-CA" sz="1200" b="0" i="0" u="none" strike="noStrike" kern="1200" baseline="0" dirty="0" smtClean="0">
                <a:solidFill>
                  <a:schemeClr val="tx1"/>
                </a:solidFill>
                <a:latin typeface="+mn-lt"/>
                <a:ea typeface="+mn-ea"/>
                <a:cs typeface="+mn-cs"/>
              </a:rPr>
              <a:t>depicts a river cutting into older sediments and depositing sand and gravel in its channel. The horsetail </a:t>
            </a:r>
            <a:r>
              <a:rPr lang="en-CA" sz="1200" b="0" i="1" u="none" strike="noStrike" kern="1200" baseline="0" dirty="0" smtClean="0">
                <a:solidFill>
                  <a:schemeClr val="tx1"/>
                </a:solidFill>
                <a:latin typeface="+mn-lt"/>
                <a:ea typeface="+mn-ea"/>
                <a:cs typeface="+mn-cs"/>
              </a:rPr>
              <a:t>Calamites </a:t>
            </a:r>
            <a:r>
              <a:rPr lang="en-CA" sz="1200" b="0" i="0" u="none" strike="noStrike" kern="1200" baseline="0" dirty="0" smtClean="0">
                <a:solidFill>
                  <a:schemeClr val="tx1"/>
                </a:solidFill>
                <a:latin typeface="+mn-lt"/>
                <a:ea typeface="+mn-ea"/>
                <a:cs typeface="+mn-cs"/>
              </a:rPr>
              <a:t>is growing along the banks, beyond which is a flood plain supporting a forest of </a:t>
            </a:r>
            <a:r>
              <a:rPr lang="en-CA" sz="1200" b="0" i="0" u="none" strike="noStrike" kern="1200" baseline="0" dirty="0" err="1" smtClean="0">
                <a:solidFill>
                  <a:schemeClr val="tx1"/>
                </a:solidFill>
                <a:latin typeface="+mn-lt"/>
                <a:ea typeface="+mn-ea"/>
                <a:cs typeface="+mn-cs"/>
              </a:rPr>
              <a:t>clubmoss</a:t>
            </a:r>
            <a:r>
              <a:rPr lang="en-CA" sz="1200" b="0" i="0" u="none" strike="noStrike" kern="1200" baseline="0" dirty="0" smtClean="0">
                <a:solidFill>
                  <a:schemeClr val="tx1"/>
                </a:solidFill>
                <a:latin typeface="+mn-lt"/>
                <a:ea typeface="+mn-ea"/>
                <a:cs typeface="+mn-cs"/>
              </a:rPr>
              <a:t> (</a:t>
            </a:r>
            <a:r>
              <a:rPr lang="en-CA" sz="1200" b="0" i="1" u="none" strike="noStrike" kern="1200" baseline="0" dirty="0" err="1" smtClean="0">
                <a:solidFill>
                  <a:schemeClr val="tx1"/>
                </a:solidFill>
                <a:latin typeface="+mn-lt"/>
                <a:ea typeface="+mn-ea"/>
                <a:cs typeface="+mn-cs"/>
              </a:rPr>
              <a:t>Sigillaria</a:t>
            </a:r>
            <a:r>
              <a:rPr lang="en-CA" sz="1200" b="0" i="0" u="none" strike="noStrike" kern="1200" baseline="0" dirty="0" smtClean="0">
                <a:solidFill>
                  <a:schemeClr val="tx1"/>
                </a:solidFill>
                <a:latin typeface="+mn-lt"/>
                <a:ea typeface="+mn-ea"/>
                <a:cs typeface="+mn-cs"/>
              </a:rPr>
              <a:t>) trees and ferns. Organic debris from the forest is building up a layer of peat that may eventually form coal. </a:t>
            </a:r>
            <a:r>
              <a:rPr lang="en-CA" sz="1200" b="0" i="1" u="none" strike="noStrike" kern="1200" baseline="0" dirty="0" smtClean="0">
                <a:solidFill>
                  <a:schemeClr val="tx1"/>
                </a:solidFill>
                <a:latin typeface="+mn-lt"/>
                <a:ea typeface="+mn-ea"/>
                <a:cs typeface="+mn-cs"/>
              </a:rPr>
              <a:t>B </a:t>
            </a:r>
            <a:r>
              <a:rPr lang="en-CA" sz="1200" b="0" i="0" u="none" strike="noStrike" kern="1200" baseline="0" dirty="0" smtClean="0">
                <a:solidFill>
                  <a:schemeClr val="tx1"/>
                </a:solidFill>
                <a:latin typeface="+mn-lt"/>
                <a:ea typeface="+mn-ea"/>
                <a:cs typeface="+mn-cs"/>
              </a:rPr>
              <a:t>shows the river overflowing its banks during a flood. Sand is deposited by the flood waters, choking the forest, covering the peat, and filling the old channel. Only the stumps of the trees are preserved, protected by the new layer of flood-deposited sand. In </a:t>
            </a:r>
            <a:r>
              <a:rPr lang="en-CA" sz="1200" b="0" i="1" u="none" strike="noStrike" kern="1200" baseline="0" dirty="0" smtClean="0">
                <a:solidFill>
                  <a:schemeClr val="tx1"/>
                </a:solidFill>
                <a:latin typeface="+mn-lt"/>
                <a:ea typeface="+mn-ea"/>
                <a:cs typeface="+mn-cs"/>
              </a:rPr>
              <a:t>C</a:t>
            </a:r>
            <a:r>
              <a:rPr lang="en-CA" sz="1200" b="0" i="0" u="none" strike="noStrike" kern="1200" baseline="0" dirty="0" smtClean="0">
                <a:solidFill>
                  <a:schemeClr val="tx1"/>
                </a:solidFill>
                <a:latin typeface="+mn-lt"/>
                <a:ea typeface="+mn-ea"/>
                <a:cs typeface="+mn-cs"/>
              </a:rPr>
              <a:t>, a new river channel is established and a new forest is growing on the flood plain. Periodically this cycle is broken by more general aquatic flooding, as shown in </a:t>
            </a:r>
            <a:r>
              <a:rPr lang="en-CA" sz="1200" b="0" i="1" u="none" strike="noStrike" kern="1200" baseline="0" dirty="0" smtClean="0">
                <a:solidFill>
                  <a:schemeClr val="tx1"/>
                </a:solidFill>
                <a:latin typeface="+mn-lt"/>
                <a:ea typeface="+mn-ea"/>
                <a:cs typeface="+mn-cs"/>
              </a:rPr>
              <a:t>D</a:t>
            </a:r>
            <a:r>
              <a:rPr lang="en-CA" sz="1200" b="0" i="0" u="none" strike="noStrike" kern="1200" baseline="0" dirty="0" smtClean="0">
                <a:solidFill>
                  <a:schemeClr val="tx1"/>
                </a:solidFill>
                <a:latin typeface="+mn-lt"/>
                <a:ea typeface="+mn-ea"/>
                <a:cs typeface="+mn-cs"/>
              </a:rPr>
              <a:t>, with possibly brackish waters marginal to a sea whose level rose because of melting ice in distant former </a:t>
            </a:r>
            <a:r>
              <a:rPr lang="en-CA" sz="1200" b="0" i="0" u="none" strike="noStrike" kern="1200" baseline="0" dirty="0" err="1" smtClean="0">
                <a:solidFill>
                  <a:schemeClr val="tx1"/>
                </a:solidFill>
                <a:latin typeface="+mn-lt"/>
                <a:ea typeface="+mn-ea"/>
                <a:cs typeface="+mn-cs"/>
              </a:rPr>
              <a:t>Protogondwana</a:t>
            </a:r>
            <a:r>
              <a:rPr lang="en-CA" sz="1200" b="0" i="0" u="none" strike="noStrike" kern="1200" baseline="0" dirty="0" smtClean="0">
                <a:solidFill>
                  <a:schemeClr val="tx1"/>
                </a:solidFill>
                <a:latin typeface="+mn-lt"/>
                <a:ea typeface="+mn-ea"/>
                <a:cs typeface="+mn-cs"/>
              </a:rPr>
              <a:t>; during this aquatic phase, thin, dark </a:t>
            </a:r>
            <a:r>
              <a:rPr lang="en-CA" sz="1200" b="0" i="0" u="none" strike="noStrike" kern="1200" baseline="0" dirty="0" err="1" smtClean="0">
                <a:solidFill>
                  <a:schemeClr val="tx1"/>
                </a:solidFill>
                <a:latin typeface="+mn-lt"/>
                <a:ea typeface="+mn-ea"/>
                <a:cs typeface="+mn-cs"/>
              </a:rPr>
              <a:t>limestones</a:t>
            </a:r>
            <a:r>
              <a:rPr lang="en-CA" sz="1200" b="0" i="0" u="none" strike="noStrike" kern="1200" baseline="0" dirty="0" smtClean="0">
                <a:solidFill>
                  <a:schemeClr val="tx1"/>
                </a:solidFill>
                <a:latin typeface="+mn-lt"/>
                <a:ea typeface="+mn-ea"/>
                <a:cs typeface="+mn-cs"/>
              </a:rPr>
              <a:t> full of bivalves (so-called clam coals, not shown) were sometimes deposited. Through time, this process builds up repeating layers of peat, sand, silt, clay, and limestone to produce the </a:t>
            </a:r>
            <a:r>
              <a:rPr lang="en-CA" sz="1200" b="0" i="0" u="none" strike="noStrike" kern="1200" baseline="0" dirty="0" err="1" smtClean="0">
                <a:solidFill>
                  <a:schemeClr val="tx1"/>
                </a:solidFill>
                <a:latin typeface="+mn-lt"/>
                <a:ea typeface="+mn-ea"/>
                <a:cs typeface="+mn-cs"/>
              </a:rPr>
              <a:t>cyclothems</a:t>
            </a:r>
            <a:r>
              <a:rPr lang="en-CA" sz="1200" b="0" i="0" u="none" strike="noStrike" kern="1200" baseline="0" dirty="0" smtClean="0">
                <a:solidFill>
                  <a:schemeClr val="tx1"/>
                </a:solidFill>
                <a:latin typeface="+mn-lt"/>
                <a:ea typeface="+mn-ea"/>
                <a:cs typeface="+mn-cs"/>
              </a:rPr>
              <a:t>. ADAPTED FROM ATLANTIC GEOSCIENCE SOCIETY (2001).</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6</a:t>
            </a:fld>
            <a:endParaRPr lang="en-CA"/>
          </a:p>
        </p:txBody>
      </p:sp>
    </p:spTree>
    <p:extLst>
      <p:ext uri="{BB962C8B-B14F-4D97-AF65-F5344CB8AC3E}">
        <p14:creationId xmlns:p14="http://schemas.microsoft.com/office/powerpoint/2010/main" val="1274094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Late Carboniferous foliage including horsetail (</a:t>
            </a:r>
            <a:r>
              <a:rPr lang="en-CA" sz="1200" b="0" i="1" u="none" strike="noStrike" kern="1200" baseline="0" dirty="0" err="1" smtClean="0">
                <a:solidFill>
                  <a:schemeClr val="tx1"/>
                </a:solidFill>
                <a:latin typeface="+mn-lt"/>
                <a:ea typeface="+mn-ea"/>
                <a:cs typeface="+mn-cs"/>
              </a:rPr>
              <a:t>Sphenophyllum</a:t>
            </a:r>
            <a:r>
              <a:rPr lang="en-CA" sz="1200" b="0" i="0" u="none" strike="noStrike" kern="1200" baseline="0" dirty="0" smtClean="0">
                <a:solidFill>
                  <a:schemeClr val="tx1"/>
                </a:solidFill>
                <a:latin typeface="+mn-lt"/>
                <a:ea typeface="+mn-ea"/>
                <a:cs typeface="+mn-cs"/>
              </a:rPr>
              <a:t>; centre), </a:t>
            </a:r>
            <a:r>
              <a:rPr lang="en-CA" sz="1200" b="0" i="0" u="none" strike="noStrike" kern="1200" baseline="0" dirty="0" err="1" smtClean="0">
                <a:solidFill>
                  <a:schemeClr val="tx1"/>
                </a:solidFill>
                <a:latin typeface="+mn-lt"/>
                <a:ea typeface="+mn-ea"/>
                <a:cs typeface="+mn-cs"/>
              </a:rPr>
              <a:t>clubmoss</a:t>
            </a:r>
            <a:r>
              <a:rPr lang="en-CA" sz="1200" b="0" i="0" u="none" strike="noStrike" kern="1200" baseline="0" dirty="0" smtClean="0">
                <a:solidFill>
                  <a:schemeClr val="tx1"/>
                </a:solidFill>
                <a:latin typeface="+mn-lt"/>
                <a:ea typeface="+mn-ea"/>
                <a:cs typeface="+mn-cs"/>
              </a:rPr>
              <a:t> branches (right), and a fern (lower left) from Clifton, New Brunswick. RANDALL MILLER, COURTESY OF THE NEW BRUNSWICK MUSEUM.</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7</a:t>
            </a:fld>
            <a:endParaRPr lang="en-CA"/>
          </a:p>
        </p:txBody>
      </p:sp>
    </p:spTree>
    <p:extLst>
      <p:ext uri="{BB962C8B-B14F-4D97-AF65-F5344CB8AC3E}">
        <p14:creationId xmlns:p14="http://schemas.microsoft.com/office/powerpoint/2010/main" val="170278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err="1" smtClean="0">
                <a:solidFill>
                  <a:schemeClr val="tx1"/>
                </a:solidFill>
                <a:latin typeface="+mn-lt"/>
                <a:ea typeface="+mn-ea"/>
                <a:cs typeface="+mn-cs"/>
              </a:rPr>
              <a:t>Clubmoss</a:t>
            </a:r>
            <a:r>
              <a:rPr lang="en-CA" sz="1200" b="0" i="0" u="none" strike="noStrike" kern="1200" baseline="0" dirty="0" smtClean="0">
                <a:solidFill>
                  <a:schemeClr val="tx1"/>
                </a:solidFill>
                <a:latin typeface="+mn-lt"/>
                <a:ea typeface="+mn-ea"/>
                <a:cs typeface="+mn-cs"/>
              </a:rPr>
              <a:t> tree stump in the cliff at </a:t>
            </a:r>
            <a:r>
              <a:rPr lang="en-CA" sz="1200" b="0" i="0" u="none" strike="noStrike" kern="1200" baseline="0" dirty="0" err="1" smtClean="0">
                <a:solidFill>
                  <a:schemeClr val="tx1"/>
                </a:solidFill>
                <a:latin typeface="+mn-lt"/>
                <a:ea typeface="+mn-ea"/>
                <a:cs typeface="+mn-cs"/>
              </a:rPr>
              <a:t>Joggins</a:t>
            </a:r>
            <a:r>
              <a:rPr lang="en-CA" sz="1200" b="0" i="0" u="none" strike="noStrike" kern="1200" baseline="0" dirty="0" smtClean="0">
                <a:solidFill>
                  <a:schemeClr val="tx1"/>
                </a:solidFill>
                <a:latin typeface="+mn-lt"/>
                <a:ea typeface="+mn-ea"/>
                <a:cs typeface="+mn-cs"/>
              </a:rPr>
              <a:t>, Nova Scotia. ANDREW MACRAE.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8</a:t>
            </a:fld>
            <a:endParaRPr lang="en-CA"/>
          </a:p>
        </p:txBody>
      </p:sp>
    </p:spTree>
    <p:extLst>
      <p:ext uri="{BB962C8B-B14F-4D97-AF65-F5344CB8AC3E}">
        <p14:creationId xmlns:p14="http://schemas.microsoft.com/office/powerpoint/2010/main" val="1934181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Artificial cast of </a:t>
            </a:r>
            <a:r>
              <a:rPr lang="en-CA" sz="1200" b="0" i="0" u="none" strike="noStrike" kern="1200" baseline="0" dirty="0" err="1" smtClean="0">
                <a:solidFill>
                  <a:schemeClr val="tx1"/>
                </a:solidFill>
                <a:latin typeface="+mn-lt"/>
                <a:ea typeface="+mn-ea"/>
                <a:cs typeface="+mn-cs"/>
              </a:rPr>
              <a:t>trackways</a:t>
            </a:r>
            <a:r>
              <a:rPr lang="en-CA" sz="1200" b="0" i="0" u="none" strike="noStrike" kern="1200" baseline="0" dirty="0" smtClean="0">
                <a:solidFill>
                  <a:schemeClr val="tx1"/>
                </a:solidFill>
                <a:latin typeface="+mn-lt"/>
                <a:ea typeface="+mn-ea"/>
                <a:cs typeface="+mn-cs"/>
              </a:rPr>
              <a:t> of the giant </a:t>
            </a:r>
            <a:r>
              <a:rPr lang="en-CA" sz="1200" b="0" i="0" u="none" strike="noStrike" kern="1200" baseline="0" dirty="0" err="1" smtClean="0">
                <a:solidFill>
                  <a:schemeClr val="tx1"/>
                </a:solidFill>
                <a:latin typeface="+mn-lt"/>
                <a:ea typeface="+mn-ea"/>
                <a:cs typeface="+mn-cs"/>
              </a:rPr>
              <a:t>myriapod</a:t>
            </a:r>
            <a:r>
              <a:rPr lang="en-CA" sz="1200" b="0" i="0" u="none" strike="noStrike" kern="1200" baseline="0" dirty="0" smtClean="0">
                <a:solidFill>
                  <a:schemeClr val="tx1"/>
                </a:solidFill>
                <a:latin typeface="+mn-lt"/>
                <a:ea typeface="+mn-ea"/>
                <a:cs typeface="+mn-cs"/>
              </a:rPr>
              <a:t> </a:t>
            </a:r>
            <a:r>
              <a:rPr lang="en-CA" sz="1200" b="0" i="1" u="none" strike="noStrike" kern="1200" baseline="0" dirty="0" err="1" smtClean="0">
                <a:solidFill>
                  <a:schemeClr val="tx1"/>
                </a:solidFill>
                <a:latin typeface="+mn-lt"/>
                <a:ea typeface="+mn-ea"/>
                <a:cs typeface="+mn-cs"/>
              </a:rPr>
              <a:t>Arthropleura</a:t>
            </a:r>
            <a:r>
              <a:rPr lang="en-CA" sz="1200" b="0" i="1" u="none" strike="noStrike" kern="1200" baseline="0" dirty="0" smtClean="0">
                <a:solidFill>
                  <a:schemeClr val="tx1"/>
                </a:solidFill>
                <a:latin typeface="+mn-lt"/>
                <a:ea typeface="+mn-ea"/>
                <a:cs typeface="+mn-cs"/>
              </a:rPr>
              <a:t> </a:t>
            </a:r>
            <a:r>
              <a:rPr lang="en-CA" sz="1200" b="0" i="0" u="none" strike="noStrike" kern="1200" baseline="0" dirty="0" smtClean="0">
                <a:solidFill>
                  <a:schemeClr val="tx1"/>
                </a:solidFill>
                <a:latin typeface="+mn-lt"/>
                <a:ea typeface="+mn-ea"/>
                <a:cs typeface="+mn-cs"/>
              </a:rPr>
              <a:t>from late Carboniferous strata at </a:t>
            </a:r>
            <a:r>
              <a:rPr lang="en-CA" sz="1200" b="0" i="0" u="none" strike="noStrike" kern="1200" baseline="0" dirty="0" err="1" smtClean="0">
                <a:solidFill>
                  <a:schemeClr val="tx1"/>
                </a:solidFill>
                <a:latin typeface="+mn-lt"/>
                <a:ea typeface="+mn-ea"/>
                <a:cs typeface="+mn-cs"/>
              </a:rPr>
              <a:t>Joggins</a:t>
            </a:r>
            <a:r>
              <a:rPr lang="en-CA" sz="1200" b="0" i="0" u="none" strike="noStrike" kern="1200" baseline="0" dirty="0" smtClean="0">
                <a:solidFill>
                  <a:schemeClr val="tx1"/>
                </a:solidFill>
                <a:latin typeface="+mn-lt"/>
                <a:ea typeface="+mn-ea"/>
                <a:cs typeface="+mn-cs"/>
              </a:rPr>
              <a:t>, Nova Scotia. This </a:t>
            </a:r>
            <a:r>
              <a:rPr lang="en-CA" sz="1200" b="0" i="0" u="none" strike="noStrike" kern="1200" baseline="0" dirty="0" err="1" smtClean="0">
                <a:solidFill>
                  <a:schemeClr val="tx1"/>
                </a:solidFill>
                <a:latin typeface="+mn-lt"/>
                <a:ea typeface="+mn-ea"/>
                <a:cs typeface="+mn-cs"/>
              </a:rPr>
              <a:t>myriapod</a:t>
            </a:r>
            <a:r>
              <a:rPr lang="en-CA" sz="1200" b="0" i="0" u="none" strike="noStrike" kern="1200" baseline="0" dirty="0" smtClean="0">
                <a:solidFill>
                  <a:schemeClr val="tx1"/>
                </a:solidFill>
                <a:latin typeface="+mn-lt"/>
                <a:ea typeface="+mn-ea"/>
                <a:cs typeface="+mn-cs"/>
              </a:rPr>
              <a:t> was a giant, up to 2 metres long. LAING FERGUSON.</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9</a:t>
            </a:fld>
            <a:endParaRPr lang="en-CA"/>
          </a:p>
        </p:txBody>
      </p:sp>
    </p:spTree>
    <p:extLst>
      <p:ext uri="{BB962C8B-B14F-4D97-AF65-F5344CB8AC3E}">
        <p14:creationId xmlns:p14="http://schemas.microsoft.com/office/powerpoint/2010/main" val="83832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370788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115659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301095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239701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17907-A436-4D49-98AA-569225EB4082}" type="datetimeFigureOut">
              <a:rPr lang="en-CA" smtClean="0"/>
              <a:t>2014-12-16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216523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9F17907-A436-4D49-98AA-569225EB4082}" type="datetimeFigureOut">
              <a:rPr lang="en-CA" smtClean="0"/>
              <a:t>2014-12-16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205540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9F17907-A436-4D49-98AA-569225EB4082}" type="datetimeFigureOut">
              <a:rPr lang="en-CA" smtClean="0"/>
              <a:t>2014-12-16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2941571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9F17907-A436-4D49-98AA-569225EB4082}" type="datetimeFigureOut">
              <a:rPr lang="en-CA" smtClean="0"/>
              <a:t>2014-12-16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321442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17907-A436-4D49-98AA-569225EB4082}" type="datetimeFigureOut">
              <a:rPr lang="en-CA" smtClean="0"/>
              <a:t>2014-12-16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124088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7907-A436-4D49-98AA-569225EB4082}" type="datetimeFigureOut">
              <a:rPr lang="en-CA" smtClean="0"/>
              <a:t>2014-12-16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1455794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7907-A436-4D49-98AA-569225EB4082}" type="datetimeFigureOut">
              <a:rPr lang="en-CA" smtClean="0"/>
              <a:t>2014-12-16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t>‹#›</a:t>
            </a:fld>
            <a:endParaRPr lang="en-CA"/>
          </a:p>
        </p:txBody>
      </p:sp>
    </p:spTree>
    <p:extLst>
      <p:ext uri="{BB962C8B-B14F-4D97-AF65-F5344CB8AC3E}">
        <p14:creationId xmlns:p14="http://schemas.microsoft.com/office/powerpoint/2010/main" val="20114656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17907-A436-4D49-98AA-569225EB4082}" type="datetimeFigureOut">
              <a:rPr lang="en-CA" smtClean="0"/>
              <a:t>2014-12-16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B9776-79E3-4C9A-8D5F-FE5E5FE7406D}" type="slidenum">
              <a:rPr lang="en-CA" smtClean="0"/>
              <a:t>‹#›</a:t>
            </a:fld>
            <a:endParaRPr lang="en-CA"/>
          </a:p>
        </p:txBody>
      </p:sp>
    </p:spTree>
    <p:extLst>
      <p:ext uri="{BB962C8B-B14F-4D97-AF65-F5344CB8AC3E}">
        <p14:creationId xmlns:p14="http://schemas.microsoft.com/office/powerpoint/2010/main" val="242317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476672"/>
            <a:ext cx="9144000" cy="1512168"/>
          </a:xfrm>
        </p:spPr>
        <p:txBody>
          <a:bodyPr>
            <a:normAutofit fontScale="90000"/>
          </a:bodyPr>
          <a:lstStyle/>
          <a:p>
            <a:r>
              <a:rPr lang="en-US" dirty="0" smtClean="0">
                <a:latin typeface="Arial"/>
                <a:cs typeface="Arial"/>
              </a:rPr>
              <a:t>C</a:t>
            </a:r>
            <a:r>
              <a:rPr lang="en-CA" dirty="0" smtClean="0">
                <a:latin typeface="Arial"/>
                <a:cs typeface="Arial"/>
              </a:rPr>
              <a:t>HAPTER 8</a:t>
            </a:r>
            <a:br>
              <a:rPr lang="en-CA" dirty="0" smtClean="0">
                <a:latin typeface="Arial"/>
                <a:cs typeface="Arial"/>
              </a:rPr>
            </a:br>
            <a:r>
              <a:rPr lang="en-US"/>
              <a:t>Part </a:t>
            </a:r>
            <a:r>
              <a:rPr lang="en-US" smtClean="0"/>
              <a:t>4 </a:t>
            </a:r>
            <a:r>
              <a:rPr lang="en-US" dirty="0"/>
              <a:t>of </a:t>
            </a:r>
            <a:r>
              <a:rPr lang="en-US" dirty="0" smtClean="0"/>
              <a:t>4</a:t>
            </a:r>
            <a:r>
              <a:rPr lang="en-US" dirty="0"/>
              <a:t/>
            </a:r>
            <a:br>
              <a:rPr lang="en-US" dirty="0"/>
            </a:br>
            <a:endParaRPr lang="en-CA" dirty="0">
              <a:latin typeface="Arial"/>
              <a:cs typeface="Arial"/>
            </a:endParaRPr>
          </a:p>
        </p:txBody>
      </p:sp>
      <p:sp>
        <p:nvSpPr>
          <p:cNvPr id="2" name="TextBox 1"/>
          <p:cNvSpPr txBox="1"/>
          <p:nvPr/>
        </p:nvSpPr>
        <p:spPr>
          <a:xfrm>
            <a:off x="179512" y="2348880"/>
            <a:ext cx="8784975" cy="1661993"/>
          </a:xfrm>
          <a:prstGeom prst="rect">
            <a:avLst/>
          </a:prstGeom>
          <a:noFill/>
        </p:spPr>
        <p:txBody>
          <a:bodyPr wrap="square" rtlCol="0">
            <a:spAutoFit/>
          </a:bodyPr>
          <a:lstStyle/>
          <a:p>
            <a:r>
              <a:rPr lang="en-US" dirty="0"/>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p>
          <a:p>
            <a:endParaRPr lang="en-US" baseline="30000" dirty="0"/>
          </a:p>
        </p:txBody>
      </p:sp>
    </p:spTree>
    <p:extLst>
      <p:ext uri="{BB962C8B-B14F-4D97-AF65-F5344CB8AC3E}">
        <p14:creationId xmlns:p14="http://schemas.microsoft.com/office/powerpoint/2010/main" val="237842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0"/>
            <a:ext cx="4898571" cy="6858000"/>
          </a:xfrm>
          <a:prstGeom prst="rect">
            <a:avLst/>
          </a:prstGeom>
        </p:spPr>
      </p:pic>
    </p:spTree>
    <p:extLst>
      <p:ext uri="{BB962C8B-B14F-4D97-AF65-F5344CB8AC3E}">
        <p14:creationId xmlns:p14="http://schemas.microsoft.com/office/powerpoint/2010/main" val="198645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165"/>
            <a:ext cx="9144000" cy="4217670"/>
          </a:xfrm>
          <a:prstGeom prst="rect">
            <a:avLst/>
          </a:prstGeom>
        </p:spPr>
      </p:pic>
    </p:spTree>
    <p:extLst>
      <p:ext uri="{BB962C8B-B14F-4D97-AF65-F5344CB8AC3E}">
        <p14:creationId xmlns:p14="http://schemas.microsoft.com/office/powerpoint/2010/main" val="2177916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0"/>
            <a:ext cx="5620672" cy="6858000"/>
          </a:xfrm>
          <a:prstGeom prst="rect">
            <a:avLst/>
          </a:prstGeom>
          <a:ln>
            <a:solidFill>
              <a:srgbClr val="000000"/>
            </a:solidFill>
          </a:ln>
        </p:spPr>
      </p:pic>
    </p:spTree>
    <p:extLst>
      <p:ext uri="{BB962C8B-B14F-4D97-AF65-F5344CB8AC3E}">
        <p14:creationId xmlns:p14="http://schemas.microsoft.com/office/powerpoint/2010/main" val="172801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6" y="0"/>
            <a:ext cx="9098507" cy="6858000"/>
          </a:xfrm>
          <a:prstGeom prst="rect">
            <a:avLst/>
          </a:prstGeom>
        </p:spPr>
      </p:pic>
    </p:spTree>
    <p:extLst>
      <p:ext uri="{BB962C8B-B14F-4D97-AF65-F5344CB8AC3E}">
        <p14:creationId xmlns:p14="http://schemas.microsoft.com/office/powerpoint/2010/main" val="940825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7" y="0"/>
            <a:ext cx="8935505" cy="6858000"/>
          </a:xfrm>
          <a:prstGeom prst="rect">
            <a:avLst/>
          </a:prstGeom>
        </p:spPr>
      </p:pic>
    </p:spTree>
    <p:extLst>
      <p:ext uri="{BB962C8B-B14F-4D97-AF65-F5344CB8AC3E}">
        <p14:creationId xmlns:p14="http://schemas.microsoft.com/office/powerpoint/2010/main" val="2696640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455"/>
            <a:ext cx="9144000" cy="6435090"/>
          </a:xfrm>
          <a:prstGeom prst="rect">
            <a:avLst/>
          </a:prstGeom>
        </p:spPr>
      </p:pic>
    </p:spTree>
    <p:extLst>
      <p:ext uri="{BB962C8B-B14F-4D97-AF65-F5344CB8AC3E}">
        <p14:creationId xmlns:p14="http://schemas.microsoft.com/office/powerpoint/2010/main" val="3036208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3" y="0"/>
            <a:ext cx="8906494" cy="6858000"/>
          </a:xfrm>
          <a:prstGeom prst="rect">
            <a:avLst/>
          </a:prstGeom>
        </p:spPr>
      </p:pic>
    </p:spTree>
    <p:extLst>
      <p:ext uri="{BB962C8B-B14F-4D97-AF65-F5344CB8AC3E}">
        <p14:creationId xmlns:p14="http://schemas.microsoft.com/office/powerpoint/2010/main" val="1008749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5" y="0"/>
            <a:ext cx="9068430" cy="6858000"/>
          </a:xfrm>
          <a:prstGeom prst="rect">
            <a:avLst/>
          </a:prstGeom>
        </p:spPr>
      </p:pic>
    </p:spTree>
    <p:extLst>
      <p:ext uri="{BB962C8B-B14F-4D97-AF65-F5344CB8AC3E}">
        <p14:creationId xmlns:p14="http://schemas.microsoft.com/office/powerpoint/2010/main" val="50602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28" y="0"/>
            <a:ext cx="8009343" cy="6858000"/>
          </a:xfrm>
          <a:prstGeom prst="rect">
            <a:avLst/>
          </a:prstGeom>
        </p:spPr>
      </p:pic>
    </p:spTree>
    <p:extLst>
      <p:ext uri="{BB962C8B-B14F-4D97-AF65-F5344CB8AC3E}">
        <p14:creationId xmlns:p14="http://schemas.microsoft.com/office/powerpoint/2010/main" val="2197435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0"/>
            <a:ext cx="6927273" cy="6858000"/>
          </a:xfrm>
          <a:prstGeom prst="rect">
            <a:avLst/>
          </a:prstGeom>
        </p:spPr>
      </p:pic>
    </p:spTree>
    <p:extLst>
      <p:ext uri="{BB962C8B-B14F-4D97-AF65-F5344CB8AC3E}">
        <p14:creationId xmlns:p14="http://schemas.microsoft.com/office/powerpoint/2010/main" val="165588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 y="0"/>
            <a:ext cx="8164286" cy="6858000"/>
          </a:xfrm>
          <a:prstGeom prst="rect">
            <a:avLst/>
          </a:prstGeom>
        </p:spPr>
      </p:pic>
    </p:spTree>
    <p:extLst>
      <p:ext uri="{BB962C8B-B14F-4D97-AF65-F5344CB8AC3E}">
        <p14:creationId xmlns:p14="http://schemas.microsoft.com/office/powerpoint/2010/main" val="3001043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0"/>
            <a:ext cx="8275113" cy="6858000"/>
          </a:xfrm>
          <a:prstGeom prst="rect">
            <a:avLst/>
          </a:prstGeom>
          <a:ln>
            <a:solidFill>
              <a:srgbClr val="000000"/>
            </a:solidFill>
          </a:ln>
        </p:spPr>
      </p:pic>
    </p:spTree>
    <p:extLst>
      <p:ext uri="{BB962C8B-B14F-4D97-AF65-F5344CB8AC3E}">
        <p14:creationId xmlns:p14="http://schemas.microsoft.com/office/powerpoint/2010/main" val="82747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6500474" cy="6858000"/>
          </a:xfrm>
          <a:prstGeom prst="rect">
            <a:avLst/>
          </a:prstGeom>
        </p:spPr>
      </p:pic>
    </p:spTree>
    <p:extLst>
      <p:ext uri="{BB962C8B-B14F-4D97-AF65-F5344CB8AC3E}">
        <p14:creationId xmlns:p14="http://schemas.microsoft.com/office/powerpoint/2010/main" val="4139391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500"/>
            <a:ext cx="9144000" cy="5440680"/>
          </a:xfrm>
          <a:prstGeom prst="rect">
            <a:avLst/>
          </a:prstGeom>
          <a:ln>
            <a:solidFill>
              <a:srgbClr val="000000"/>
            </a:solidFill>
          </a:ln>
        </p:spPr>
      </p:pic>
    </p:spTree>
    <p:extLst>
      <p:ext uri="{BB962C8B-B14F-4D97-AF65-F5344CB8AC3E}">
        <p14:creationId xmlns:p14="http://schemas.microsoft.com/office/powerpoint/2010/main" val="457673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100" y="0"/>
            <a:ext cx="4996721" cy="6858000"/>
          </a:xfrm>
          <a:prstGeom prst="rect">
            <a:avLst/>
          </a:prstGeom>
        </p:spPr>
      </p:pic>
    </p:spTree>
    <p:extLst>
      <p:ext uri="{BB962C8B-B14F-4D97-AF65-F5344CB8AC3E}">
        <p14:creationId xmlns:p14="http://schemas.microsoft.com/office/powerpoint/2010/main" val="2027636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00" y="0"/>
            <a:ext cx="5305996" cy="6858000"/>
          </a:xfrm>
          <a:prstGeom prst="rect">
            <a:avLst/>
          </a:prstGeom>
          <a:ln>
            <a:solidFill>
              <a:srgbClr val="000000"/>
            </a:solidFill>
          </a:ln>
        </p:spPr>
      </p:pic>
    </p:spTree>
    <p:extLst>
      <p:ext uri="{BB962C8B-B14F-4D97-AF65-F5344CB8AC3E}">
        <p14:creationId xmlns:p14="http://schemas.microsoft.com/office/powerpoint/2010/main" val="62988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6" y="0"/>
            <a:ext cx="9098507" cy="6858000"/>
          </a:xfrm>
          <a:prstGeom prst="rect">
            <a:avLst/>
          </a:prstGeom>
        </p:spPr>
      </p:pic>
    </p:spTree>
    <p:extLst>
      <p:ext uri="{BB962C8B-B14F-4D97-AF65-F5344CB8AC3E}">
        <p14:creationId xmlns:p14="http://schemas.microsoft.com/office/powerpoint/2010/main" val="1896941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0"/>
            <a:ext cx="5245124" cy="6858000"/>
          </a:xfrm>
          <a:prstGeom prst="rect">
            <a:avLst/>
          </a:prstGeom>
        </p:spPr>
      </p:pic>
    </p:spTree>
    <p:extLst>
      <p:ext uri="{BB962C8B-B14F-4D97-AF65-F5344CB8AC3E}">
        <p14:creationId xmlns:p14="http://schemas.microsoft.com/office/powerpoint/2010/main" val="1254580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720"/>
            <a:ext cx="9144000" cy="4480560"/>
          </a:xfrm>
          <a:prstGeom prst="rect">
            <a:avLst/>
          </a:prstGeom>
        </p:spPr>
      </p:pic>
    </p:spTree>
    <p:extLst>
      <p:ext uri="{BB962C8B-B14F-4D97-AF65-F5344CB8AC3E}">
        <p14:creationId xmlns:p14="http://schemas.microsoft.com/office/powerpoint/2010/main" val="2699331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1647</Words>
  <Application>Microsoft Macintosh PowerPoint</Application>
  <PresentationFormat>On-screen Show (4:3)</PresentationFormat>
  <Paragraphs>98</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CHAPTER 8 Part 4 of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 / RNCan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or illustration</dc:title>
  <dc:creator>Jennifer Bates</dc:creator>
  <cp:lastModifiedBy>Joe Blow</cp:lastModifiedBy>
  <cp:revision>46</cp:revision>
  <dcterms:created xsi:type="dcterms:W3CDTF">2014-10-27T15:29:10Z</dcterms:created>
  <dcterms:modified xsi:type="dcterms:W3CDTF">2014-12-17T04:17:45Z</dcterms:modified>
</cp:coreProperties>
</file>