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Pingualuit</a:t>
            </a:r>
            <a:r>
              <a:rPr lang="en-CA" sz="1200" b="0" i="0" u="none" strike="noStrike" kern="1200" baseline="0" dirty="0" smtClean="0">
                <a:solidFill>
                  <a:schemeClr val="tx1"/>
                </a:solidFill>
                <a:latin typeface="+mn-lt"/>
                <a:ea typeface="+mn-ea"/>
                <a:cs typeface="+mn-cs"/>
              </a:rPr>
              <a:t> Crater in northern Quebec is an impact structure almost 3.5 kilometres in diameter, now occupied by a lake over 250 metres deep. Estimated to be about 1.4 million years old, this is the youngest-known impact structure in Canada, and is excavated into 2,700-to-2,800-million-year-old gneisses of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REPRODUCED WITH THE PERMISSION OF NATURAL RESOURCES CANADA 2013, COURTESY OF THE GEOLOGICAL SURVEY OF CANADA.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Manicouagan impact structure, northern Quebec. COURTESY OF NASA.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1849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Map showing the distribution of impact structures in Canada. BASE MAP FROM AMANTE AND EAKINS (2009).</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177397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Stony meteorite from Peace River, Alberta. ROB FENSOME, SPECIMEN COURTESY OF NATURAL RESOURCES CANADA.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Cut and polished section through a stony-iron meteorite from </a:t>
            </a:r>
            <a:r>
              <a:rPr lang="en-CA" sz="1200" b="0" i="0" u="none" strike="noStrike" kern="1200" baseline="0" dirty="0" err="1" smtClean="0">
                <a:solidFill>
                  <a:schemeClr val="tx1"/>
                </a:solidFill>
                <a:latin typeface="+mn-lt"/>
                <a:ea typeface="+mn-ea"/>
                <a:cs typeface="+mn-cs"/>
              </a:rPr>
              <a:t>Springwater</a:t>
            </a:r>
            <a:r>
              <a:rPr lang="en-CA" sz="1200" b="0" i="0" u="none" strike="noStrike" kern="1200" baseline="0" dirty="0" smtClean="0">
                <a:solidFill>
                  <a:schemeClr val="tx1"/>
                </a:solidFill>
                <a:latin typeface="+mn-lt"/>
                <a:ea typeface="+mn-ea"/>
                <a:cs typeface="+mn-cs"/>
              </a:rPr>
              <a:t>, Saskatchewan. ROB FENSOME, SPECIMEN COURTESY OF NATURAL RESOURCES CANADA.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Iron meteorite from </a:t>
            </a:r>
            <a:r>
              <a:rPr lang="en-CA" sz="1200" b="0" i="0" u="none" strike="noStrike" kern="1200" baseline="0" dirty="0" err="1" smtClean="0">
                <a:solidFill>
                  <a:schemeClr val="tx1"/>
                </a:solidFill>
                <a:latin typeface="+mn-lt"/>
                <a:ea typeface="+mn-ea"/>
                <a:cs typeface="+mn-cs"/>
              </a:rPr>
              <a:t>Annaheim</a:t>
            </a:r>
            <a:r>
              <a:rPr lang="en-CA" sz="1200" b="0" i="0" u="none" strike="noStrike" kern="1200" baseline="0" dirty="0" smtClean="0">
                <a:solidFill>
                  <a:schemeClr val="tx1"/>
                </a:solidFill>
                <a:latin typeface="+mn-lt"/>
                <a:ea typeface="+mn-ea"/>
                <a:cs typeface="+mn-cs"/>
              </a:rPr>
              <a:t>, Saskatchewan. ROB FENSOME, SPECIMEN COURTESY OF NATURAL RESOURCES CANADA.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Simple terrestrial impact structures, which can be up to 4 kilometres across, are produced by the collision, or impact, of an extraterrestrial projectile with the Earth’s surface. An impact event can be thought of in a series of stages: impact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excavation (</a:t>
            </a:r>
            <a:r>
              <a:rPr lang="en-CA" sz="1200" b="0" i="1" u="none" strike="noStrike" kern="1200" baseline="0" dirty="0" smtClean="0">
                <a:solidFill>
                  <a:schemeClr val="tx1"/>
                </a:solidFill>
                <a:latin typeface="+mn-lt"/>
                <a:ea typeface="+mn-ea"/>
                <a:cs typeface="+mn-cs"/>
              </a:rPr>
              <a:t>B–D</a:t>
            </a:r>
            <a:r>
              <a:rPr lang="en-CA" sz="1200" b="0" i="0" u="none" strike="noStrike" kern="1200" baseline="0" dirty="0" smtClean="0">
                <a:solidFill>
                  <a:schemeClr val="tx1"/>
                </a:solidFill>
                <a:latin typeface="+mn-lt"/>
                <a:ea typeface="+mn-ea"/>
                <a:cs typeface="+mn-cs"/>
              </a:rPr>
              <a:t>), and modification (</a:t>
            </a:r>
            <a:r>
              <a:rPr lang="en-CA" sz="1200" b="0" i="1" u="none" strike="noStrike" kern="1200" baseline="0" dirty="0" smtClean="0">
                <a:solidFill>
                  <a:schemeClr val="tx1"/>
                </a:solidFill>
                <a:latin typeface="+mn-lt"/>
                <a:ea typeface="+mn-ea"/>
                <a:cs typeface="+mn-cs"/>
              </a:rPr>
              <a:t>E–F</a:t>
            </a:r>
            <a:r>
              <a:rPr lang="en-CA" sz="1200" b="0" i="0" u="none" strike="noStrike" kern="1200" baseline="0" dirty="0" smtClean="0">
                <a:solidFill>
                  <a:schemeClr val="tx1"/>
                </a:solidFill>
                <a:latin typeface="+mn-lt"/>
                <a:ea typeface="+mn-ea"/>
                <a:cs typeface="+mn-cs"/>
              </a:rPr>
              <a:t>). The collision initiates a shock wave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Then excavation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starts to form the impact structure. Surface and projectile materials are shot into the air (as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or a curtain of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vaporized, pulverized, melted, and shocked; some of the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and melted material line the growing cavity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At the end of excavation (</a:t>
            </a:r>
            <a:r>
              <a:rPr lang="en-CA" sz="1200" b="0" i="1" u="none" strike="noStrike" kern="1200" baseline="0" dirty="0" smtClean="0">
                <a:solidFill>
                  <a:schemeClr val="tx1"/>
                </a:solidFill>
                <a:latin typeface="+mn-lt"/>
                <a:ea typeface="+mn-ea"/>
                <a:cs typeface="+mn-cs"/>
              </a:rPr>
              <a:t>D</a:t>
            </a:r>
            <a:r>
              <a:rPr lang="en-CA" sz="1200" b="0" i="0" u="none" strike="noStrike" kern="1200" baseline="0" dirty="0" smtClean="0">
                <a:solidFill>
                  <a:schemeClr val="tx1"/>
                </a:solidFill>
                <a:latin typeface="+mn-lt"/>
                <a:ea typeface="+mn-ea"/>
                <a:cs typeface="+mn-cs"/>
              </a:rPr>
              <a:t>), which is when the original bowl-shaped impact structure has reached its maximum size, the walls start to collapse inward (</a:t>
            </a:r>
            <a:r>
              <a:rPr lang="en-CA" sz="1200" b="0" i="1" u="none" strike="noStrike" kern="1200" baseline="0" dirty="0" smtClean="0">
                <a:solidFill>
                  <a:schemeClr val="tx1"/>
                </a:solidFill>
                <a:latin typeface="+mn-lt"/>
                <a:ea typeface="+mn-ea"/>
                <a:cs typeface="+mn-cs"/>
              </a:rPr>
              <a:t>E</a:t>
            </a:r>
            <a:r>
              <a:rPr lang="en-CA" sz="1200" b="0" i="0" u="none" strike="noStrike" kern="1200" baseline="0" dirty="0" smtClean="0">
                <a:solidFill>
                  <a:schemeClr val="tx1"/>
                </a:solidFill>
                <a:latin typeface="+mn-lt"/>
                <a:ea typeface="+mn-ea"/>
                <a:cs typeface="+mn-cs"/>
              </a:rPr>
              <a:t>). This collapse transports impact melt, melt-rich material, and shocked material to form an impact breccia lens (the red and blue blobs represent melt and wall material </a:t>
            </a:r>
            <a:r>
              <a:rPr lang="en-CA" sz="1200" b="0" i="0" u="none" strike="noStrike" kern="1200" baseline="0" dirty="0" err="1" smtClean="0">
                <a:solidFill>
                  <a:schemeClr val="tx1"/>
                </a:solidFill>
                <a:latin typeface="+mn-lt"/>
                <a:ea typeface="+mn-ea"/>
                <a:cs typeface="+mn-cs"/>
              </a:rPr>
              <a:t>clasts</a:t>
            </a:r>
            <a:r>
              <a:rPr lang="en-CA" sz="1200" b="0" i="0" u="none" strike="noStrike" kern="1200" baseline="0" dirty="0" smtClean="0">
                <a:solidFill>
                  <a:schemeClr val="tx1"/>
                </a:solidFill>
                <a:latin typeface="+mn-lt"/>
                <a:ea typeface="+mn-ea"/>
                <a:cs typeface="+mn-cs"/>
              </a:rPr>
              <a:t>) over the floor of the impact structure. The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curtain distributes material around the crater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blanket), and some material may fall back into the crater (</a:t>
            </a:r>
            <a:r>
              <a:rPr lang="en-CA" sz="1200" b="0" i="1" u="none" strike="noStrike" kern="1200" baseline="0" dirty="0" smtClean="0">
                <a:solidFill>
                  <a:schemeClr val="tx1"/>
                </a:solidFill>
                <a:latin typeface="+mn-lt"/>
                <a:ea typeface="+mn-ea"/>
                <a:cs typeface="+mn-cs"/>
              </a:rPr>
              <a:t>F</a:t>
            </a:r>
            <a:r>
              <a:rPr lang="en-CA" sz="1200" b="0" i="0" u="none" strike="noStrike" kern="1200" baseline="0" dirty="0" smtClean="0">
                <a:solidFill>
                  <a:schemeClr val="tx1"/>
                </a:solidFill>
                <a:latin typeface="+mn-lt"/>
                <a:ea typeface="+mn-ea"/>
                <a:cs typeface="+mn-cs"/>
              </a:rPr>
              <a:t>). As the shock wave moves through the rocks, it loses its intensity but forms a zone of fractured rocks below the crater floor (</a:t>
            </a:r>
            <a:r>
              <a:rPr lang="en-CA" sz="1200" b="0" i="1" u="none" strike="noStrike" kern="1200" baseline="0" dirty="0" smtClean="0">
                <a:solidFill>
                  <a:schemeClr val="tx1"/>
                </a:solidFill>
                <a:latin typeface="+mn-lt"/>
                <a:ea typeface="+mn-ea"/>
                <a:cs typeface="+mn-cs"/>
              </a:rPr>
              <a:t>E, F</a:t>
            </a:r>
            <a:r>
              <a:rPr lang="en-CA" sz="1200" b="0" i="0" u="none" strike="noStrike" kern="1200" baseline="0" dirty="0" smtClean="0">
                <a:solidFill>
                  <a:schemeClr val="tx1"/>
                </a:solidFill>
                <a:latin typeface="+mn-lt"/>
                <a:ea typeface="+mn-ea"/>
                <a:cs typeface="+mn-cs"/>
              </a:rPr>
              <a:t>). Materials blasted out of the impact structure during the impact result in an uplifted rim (</a:t>
            </a:r>
            <a:r>
              <a:rPr lang="en-CA" sz="1200" b="0" i="1" u="none" strike="noStrike" kern="1200" baseline="0" dirty="0" smtClean="0">
                <a:solidFill>
                  <a:schemeClr val="tx1"/>
                </a:solidFill>
                <a:latin typeface="+mn-lt"/>
                <a:ea typeface="+mn-ea"/>
                <a:cs typeface="+mn-cs"/>
              </a:rPr>
              <a:t>F</a:t>
            </a:r>
            <a:r>
              <a:rPr lang="en-CA" sz="1200" b="0" i="0" u="none" strike="noStrike" kern="1200" baseline="0" dirty="0" smtClean="0">
                <a:solidFill>
                  <a:schemeClr val="tx1"/>
                </a:solidFill>
                <a:latin typeface="+mn-lt"/>
                <a:ea typeface="+mn-ea"/>
                <a:cs typeface="+mn-cs"/>
              </a:rPr>
              <a:t>). The result of the impact is thus a bowl-shaped depression with a depth about twice that of the apparent depth and about a third of the diameter. Events shown in </a:t>
            </a:r>
            <a:r>
              <a:rPr lang="en-CA" sz="1200" b="0" i="1" u="none" strike="noStrike" kern="1200" baseline="0" dirty="0" smtClean="0">
                <a:solidFill>
                  <a:schemeClr val="tx1"/>
                </a:solidFill>
                <a:latin typeface="+mn-lt"/>
                <a:ea typeface="+mn-ea"/>
                <a:cs typeface="+mn-cs"/>
              </a:rPr>
              <a:t>A–F </a:t>
            </a:r>
            <a:r>
              <a:rPr lang="en-CA" sz="1200" b="0" i="0" u="none" strike="noStrike" kern="1200" baseline="0" dirty="0" smtClean="0">
                <a:solidFill>
                  <a:schemeClr val="tx1"/>
                </a:solidFill>
                <a:latin typeface="+mn-lt"/>
                <a:ea typeface="+mn-ea"/>
                <a:cs typeface="+mn-cs"/>
              </a:rPr>
              <a:t>occur in a matter of seconds. ADAPTED FROM GRIEVE, USED WITH PERMISSION OF THE AUTHORS AND THE GEOLOGICAL ASSOCIATION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Complex terrestrial impact structures, which range from 3 to hundreds of kilometres in diameter, take from seconds to minutes to develop, longer than their simple counterparts, although the stages of development are similar: impact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excavation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and modification (</a:t>
            </a:r>
            <a:r>
              <a:rPr lang="en-CA" sz="1200" b="0" i="1" u="none" strike="noStrike" kern="1200" baseline="0" dirty="0" smtClean="0">
                <a:solidFill>
                  <a:schemeClr val="tx1"/>
                </a:solidFill>
                <a:latin typeface="+mn-lt"/>
                <a:ea typeface="+mn-ea"/>
                <a:cs typeface="+mn-cs"/>
              </a:rPr>
              <a:t>C–D</a:t>
            </a:r>
            <a:r>
              <a:rPr lang="en-CA" sz="1200" b="0" i="0" u="none" strike="noStrike" kern="1200" baseline="0" dirty="0" smtClean="0">
                <a:solidFill>
                  <a:schemeClr val="tx1"/>
                </a:solidFill>
                <a:latin typeface="+mn-lt"/>
                <a:ea typeface="+mn-ea"/>
                <a:cs typeface="+mn-cs"/>
              </a:rPr>
              <a:t>). After the impact, the shock wave propagates into the rocks below (red arrows) and excavation of the impact structure results in surface and projectile material being blown into the air (as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or a curtain of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vaporized, pulverized, melted, and shocked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After excavation ends, an initially deep central portion of the depression starts to rise (blue arrows) while the cavity continues to broaden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The central uplift continues to grow, accompanied by downward and inward collapse of the cavity walls (</a:t>
            </a:r>
            <a:r>
              <a:rPr lang="en-CA" sz="1200" b="0" i="1" u="none" strike="noStrike" kern="1200" baseline="0" dirty="0" smtClean="0">
                <a:solidFill>
                  <a:schemeClr val="tx1"/>
                </a:solidFill>
                <a:latin typeface="+mn-lt"/>
                <a:ea typeface="+mn-ea"/>
                <a:cs typeface="+mn-cs"/>
              </a:rPr>
              <a:t>C </a:t>
            </a:r>
            <a:r>
              <a:rPr lang="en-CA" sz="1200" b="0" i="0" u="none" strike="noStrike" kern="1200" baseline="0" dirty="0" smtClean="0">
                <a:solidFill>
                  <a:schemeClr val="tx1"/>
                </a:solidFill>
                <a:latin typeface="+mn-lt"/>
                <a:ea typeface="+mn-ea"/>
                <a:cs typeface="+mn-cs"/>
              </a:rPr>
              <a:t>—green arrows). The impact structure and surrounding area, perhaps tens of kilometres across, are unstable and must adjust via large fractures (</a:t>
            </a:r>
            <a:r>
              <a:rPr lang="en-CA" sz="1200" b="0" i="1" u="none" strike="noStrike" kern="1200" baseline="0" dirty="0" smtClean="0">
                <a:solidFill>
                  <a:schemeClr val="tx1"/>
                </a:solidFill>
                <a:latin typeface="+mn-lt"/>
                <a:ea typeface="+mn-ea"/>
                <a:cs typeface="+mn-cs"/>
              </a:rPr>
              <a:t>C, D</a:t>
            </a:r>
            <a:r>
              <a:rPr lang="en-CA" sz="1200" b="0" i="0" u="none" strike="noStrike" kern="1200" baseline="0" dirty="0" smtClean="0">
                <a:solidFill>
                  <a:schemeClr val="tx1"/>
                </a:solidFill>
                <a:latin typeface="+mn-lt"/>
                <a:ea typeface="+mn-ea"/>
                <a:cs typeface="+mn-cs"/>
              </a:rPr>
              <a:t>). In its final form (</a:t>
            </a:r>
            <a:r>
              <a:rPr lang="en-CA" sz="1200" b="0" i="1" u="none" strike="noStrike" kern="1200" baseline="0" dirty="0" smtClean="0">
                <a:solidFill>
                  <a:schemeClr val="tx1"/>
                </a:solidFill>
                <a:latin typeface="+mn-lt"/>
                <a:ea typeface="+mn-ea"/>
                <a:cs typeface="+mn-cs"/>
              </a:rPr>
              <a:t>D</a:t>
            </a:r>
            <a:r>
              <a:rPr lang="en-CA" sz="1200" b="0" i="0" u="none" strike="noStrike" kern="1200" baseline="0" dirty="0" smtClean="0">
                <a:solidFill>
                  <a:schemeClr val="tx1"/>
                </a:solidFill>
                <a:latin typeface="+mn-lt"/>
                <a:ea typeface="+mn-ea"/>
                <a:cs typeface="+mn-cs"/>
              </a:rPr>
              <a:t>), which may take many years to attain, the impact structure has a flat floor, structurally faulted rim terraces, a moat-like trough, and a central uplift that may stand up as a central peak. </a:t>
            </a:r>
            <a:r>
              <a:rPr lang="en-CA" sz="1200" b="0" i="0" u="none" strike="noStrike" kern="1200" baseline="0" dirty="0" err="1" smtClean="0">
                <a:solidFill>
                  <a:schemeClr val="tx1"/>
                </a:solidFill>
                <a:latin typeface="+mn-lt"/>
                <a:ea typeface="+mn-ea"/>
                <a:cs typeface="+mn-cs"/>
              </a:rPr>
              <a:t>Ejecta</a:t>
            </a:r>
            <a:r>
              <a:rPr lang="en-CA" sz="1200" b="0" i="0" u="none" strike="noStrike" kern="1200" baseline="0" dirty="0" smtClean="0">
                <a:solidFill>
                  <a:schemeClr val="tx1"/>
                </a:solidFill>
                <a:latin typeface="+mn-lt"/>
                <a:ea typeface="+mn-ea"/>
                <a:cs typeface="+mn-cs"/>
              </a:rPr>
              <a:t> are distributed on top of and around the structure as a layer. The depth-to-diameter ratio is variable but less than for simple impact structures; it decreases with increasing diameter. Flooring the structure are fractured and shocked rocks, breccia deposits, and melt rocks, which may also radiate outward from the structure as dykes. Depending on its thickness, the impact melt layer may take hundreds to millions of years to fully crystallize. ADAPTED FROM GRIEVE (2006), USED WITH PERMISSION OF THE AUTHORS AND THE</a:t>
            </a:r>
          </a:p>
          <a:p>
            <a:r>
              <a:rPr lang="en-CA" sz="1200" b="0" i="0" u="none" strike="noStrike" kern="1200" baseline="0" dirty="0" smtClean="0">
                <a:solidFill>
                  <a:schemeClr val="tx1"/>
                </a:solidFill>
                <a:latin typeface="+mn-lt"/>
                <a:ea typeface="+mn-ea"/>
                <a:cs typeface="+mn-cs"/>
              </a:rPr>
              <a:t>GEOLOGICAL ASSOCIATION OF CANADA.</a:t>
            </a: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a gorge exposing tilted and faulted Cambrian </a:t>
            </a:r>
            <a:r>
              <a:rPr lang="en-CA" sz="1200" b="0" i="0" u="none" strike="noStrike" kern="1200" baseline="0" dirty="0" err="1" smtClean="0">
                <a:solidFill>
                  <a:schemeClr val="tx1"/>
                </a:solidFill>
                <a:latin typeface="+mn-lt"/>
                <a:ea typeface="+mn-ea"/>
                <a:cs typeface="+mn-cs"/>
              </a:rPr>
              <a:t>dolostone</a:t>
            </a:r>
            <a:r>
              <a:rPr lang="en-CA" sz="1200" b="0" i="0" u="none" strike="noStrike" kern="1200" baseline="0" dirty="0" smtClean="0">
                <a:solidFill>
                  <a:schemeClr val="tx1"/>
                </a:solidFill>
                <a:latin typeface="+mn-lt"/>
                <a:ea typeface="+mn-ea"/>
                <a:cs typeface="+mn-cs"/>
              </a:rPr>
              <a:t> in the centre of the Prince Albert impact structure, northwestern Victoria Island, Northwest Territories. The strata were uplifted and tilted immediately after the impact. All the overlying broken and melted rock and the crater itself have been eroded away. BRIAN PRATT.</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Arrays of shatter cones, produced by the meteorite that formed the Prince Albert impact crater, northwestern Victoria Island, Northwest Territories. BRIAN PRATT.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light-coloured quartz crystal shows features such as fractures and bubble trains produced by the Charlevoix, Quebec, impact event. The field of view is about 2 millimetres across. ANN THERRIAULT.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BOX 11</a:t>
            </a:r>
            <a:r>
              <a:rPr lang="en-CA" dirty="0" smtClean="0">
                <a:latin typeface="Arial"/>
                <a:cs typeface="Arial"/>
              </a:rPr>
              <a:t/>
            </a:r>
            <a:br>
              <a:rPr lang="en-CA" dirty="0" smtClean="0">
                <a:latin typeface="Arial"/>
                <a:cs typeface="Arial"/>
              </a:rPr>
            </a:br>
            <a:r>
              <a:rPr lang="en-US" dirty="0"/>
              <a:t>Part 1 of </a:t>
            </a:r>
            <a:r>
              <a:rPr lang="en-US" dirty="0" smtClean="0"/>
              <a:t>1</a:t>
            </a:r>
            <a:r>
              <a:rPr lang="en-US" dirty="0"/>
              <a:t/>
            </a:r>
            <a:br>
              <a:rPr lang="en-US" dirty="0"/>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38937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0"/>
            <a:ext cx="8009343" cy="6858000"/>
          </a:xfrm>
          <a:prstGeom prst="rect">
            <a:avLst/>
          </a:prstGeom>
        </p:spPr>
      </p:pic>
    </p:spTree>
    <p:extLst>
      <p:ext uri="{BB962C8B-B14F-4D97-AF65-F5344CB8AC3E}">
        <p14:creationId xmlns:p14="http://schemas.microsoft.com/office/powerpoint/2010/main" val="99828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0"/>
            <a:ext cx="7974419" cy="6858000"/>
          </a:xfrm>
          <a:prstGeom prst="rect">
            <a:avLst/>
          </a:prstGeom>
          <a:ln>
            <a:solidFill>
              <a:srgbClr val="000000"/>
            </a:solidFill>
          </a:ln>
        </p:spPr>
      </p:pic>
    </p:spTree>
    <p:extLst>
      <p:ext uri="{BB962C8B-B14F-4D97-AF65-F5344CB8AC3E}">
        <p14:creationId xmlns:p14="http://schemas.microsoft.com/office/powerpoint/2010/main" val="406228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93" y="0"/>
            <a:ext cx="8681013"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0"/>
            <a:ext cx="6589537" cy="685800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0"/>
            <a:ext cx="7689504"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30"/>
            <a:ext cx="9144000" cy="660654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75" y="0"/>
            <a:ext cx="7404049"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1427</Words>
  <Application>Microsoft Macintosh PowerPoint</Application>
  <PresentationFormat>On-screen Show (4:3)</PresentationFormat>
  <Paragraphs>59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BOX 11 Part 1 of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2014-12-10T02:04:00Z</dcterms:modified>
</cp:coreProperties>
</file>