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Headframes</a:t>
            </a:r>
            <a:r>
              <a:rPr lang="en-CA" sz="1200" b="0" i="0" u="none" strike="noStrike" kern="1200" baseline="0" dirty="0" smtClean="0">
                <a:solidFill>
                  <a:schemeClr val="tx1"/>
                </a:solidFill>
                <a:latin typeface="+mn-lt"/>
                <a:ea typeface="+mn-ea"/>
                <a:cs typeface="+mn-cs"/>
              </a:rPr>
              <a:t> at the Cigar Lake Mine, a uranium mine in northern Saskatchewan. CHARLES JEFFERSON.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Sue C open uranium pit at the </a:t>
            </a:r>
            <a:r>
              <a:rPr lang="en-CA" sz="1200" b="0" i="0" u="none" strike="noStrike" kern="1200" baseline="0" dirty="0" err="1" smtClean="0">
                <a:solidFill>
                  <a:schemeClr val="tx1"/>
                </a:solidFill>
                <a:latin typeface="+mn-lt"/>
                <a:ea typeface="+mn-ea"/>
                <a:cs typeface="+mn-cs"/>
              </a:rPr>
              <a:t>McClean</a:t>
            </a:r>
            <a:r>
              <a:rPr lang="en-CA" sz="1200" b="0" i="0" u="none" strike="noStrike" kern="1200" baseline="0" dirty="0" smtClean="0">
                <a:solidFill>
                  <a:schemeClr val="tx1"/>
                </a:solidFill>
                <a:latin typeface="+mn-lt"/>
                <a:ea typeface="+mn-ea"/>
                <a:cs typeface="+mn-cs"/>
              </a:rPr>
              <a:t> Lake Mine, just west of Wollaston Lake, northern Saskatchewan. CHARLES JEFFERSON.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88388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Powering with wind, the modern way: wind turbines at North Cape, Prince Edward Island.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39762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pool at Radium Hot Springs, Kootenay National Park of Canada, British Columbia, is heated to 39°C by geothermal energy; the water moves upward to the surface along a fault. B. WROBLESKI,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42012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Oil well at Lake Ainslie on Cape Breton Island around 1913. PROVIDED BY GRANT WACH, SOURCE UNKNOWN.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Generalized section across the Jeanne </a:t>
            </a:r>
            <a:r>
              <a:rPr lang="en-CA" sz="1200" b="0" i="0" u="none" strike="noStrike" kern="1200" baseline="0" dirty="0" err="1" smtClean="0">
                <a:solidFill>
                  <a:schemeClr val="tx1"/>
                </a:solidFill>
                <a:latin typeface="+mn-lt"/>
                <a:ea typeface="+mn-ea"/>
                <a:cs typeface="+mn-cs"/>
              </a:rPr>
              <a:t>d’Arc</a:t>
            </a:r>
            <a:r>
              <a:rPr lang="en-CA" sz="1200" b="0" i="0" u="none" strike="noStrike" kern="1200" baseline="0" dirty="0" smtClean="0">
                <a:solidFill>
                  <a:schemeClr val="tx1"/>
                </a:solidFill>
                <a:latin typeface="+mn-lt"/>
                <a:ea typeface="+mn-ea"/>
                <a:cs typeface="+mn-cs"/>
              </a:rPr>
              <a:t> Basin on the Grand Banks off Newfoundland, in which there are several oil fields, including Hibernia.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Detail of the Hibernia Oil Field (as approximately shown in red in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the geology in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is idealized and so does not exactly match that shown in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as the sections are slightly offset. The vertical scale represents the time it takes for seismic waves to travel down to a particular surface, then back up again to the recording instrument. ADAPTED FROM MIALL ET AL. (2008), WITH HELP FROM MICHAEL ENACHESCU.</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Semi-submersible rig in the foreground and jack-up rig in the background, Halifax Harbour, Nova Scotia. KEITH VAUGHAN.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Deep </a:t>
            </a:r>
            <a:r>
              <a:rPr lang="en-CA" sz="1200" b="0" i="0" u="none" strike="noStrike" kern="1200" baseline="0" dirty="0" err="1" smtClean="0">
                <a:solidFill>
                  <a:schemeClr val="tx1"/>
                </a:solidFill>
                <a:latin typeface="+mn-lt"/>
                <a:ea typeface="+mn-ea"/>
                <a:cs typeface="+mn-cs"/>
              </a:rPr>
              <a:t>Panuke</a:t>
            </a:r>
            <a:r>
              <a:rPr lang="en-CA" sz="1200" b="0" i="0" u="none" strike="noStrike" kern="1200" baseline="0" dirty="0" smtClean="0">
                <a:solidFill>
                  <a:schemeClr val="tx1"/>
                </a:solidFill>
                <a:latin typeface="+mn-lt"/>
                <a:ea typeface="+mn-ea"/>
                <a:cs typeface="+mn-cs"/>
              </a:rPr>
              <a:t> Platform off Nova Scotia. COURTESY OF ENCANA.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Remnants of a 4-inch (10.5-centimetre) diameter pipeline laid during the </a:t>
            </a:r>
            <a:r>
              <a:rPr lang="en-CA" sz="1200" b="0" i="0" u="none" strike="noStrike" kern="1200" baseline="0" dirty="0" err="1" smtClean="0">
                <a:solidFill>
                  <a:schemeClr val="tx1"/>
                </a:solidFill>
                <a:latin typeface="+mn-lt"/>
                <a:ea typeface="+mn-ea"/>
                <a:cs typeface="+mn-cs"/>
              </a:rPr>
              <a:t>Canol</a:t>
            </a:r>
            <a:r>
              <a:rPr lang="en-CA" sz="1200" b="0" i="0" u="none" strike="noStrike" kern="1200" baseline="0" dirty="0" smtClean="0">
                <a:solidFill>
                  <a:schemeClr val="tx1"/>
                </a:solidFill>
                <a:latin typeface="+mn-lt"/>
                <a:ea typeface="+mn-ea"/>
                <a:cs typeface="+mn-cs"/>
              </a:rPr>
              <a:t> Project in the 1940s, near Norman Wells, Northwest Territories. HANS WIELENS.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Jackpine</a:t>
            </a:r>
            <a:r>
              <a:rPr lang="en-CA" sz="1200" b="0" i="0" u="none" strike="noStrike" kern="1200" baseline="0" dirty="0" smtClean="0">
                <a:solidFill>
                  <a:schemeClr val="tx1"/>
                </a:solidFill>
                <a:latin typeface="+mn-lt"/>
                <a:ea typeface="+mn-ea"/>
                <a:cs typeface="+mn-cs"/>
              </a:rPr>
              <a:t> Mine oil sands operation, about 110 kilometres north of Fort McMurray, Alberta.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Location of the three major oil-sands deposits: Athabasca, Cold Lake, and Peace River.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simplified model of uranium deposits associated with unconformities in the Athabasca Basin of northern Saskatchewan and Alberta. Arrows show the interpreted paths of hydrothermal fluids that dissolved and carried the uranium to the deposit site. The hot waters also altered the surrounding rocks, providing clues to the discovery of these deposits. Hot water flow was driven by temperature differences (convection) and by repeated movements along the faults.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13</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4690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157402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0"/>
            <a:ext cx="5175849" cy="6858000"/>
          </a:xfrm>
          <a:prstGeom prst="rect">
            <a:avLst/>
          </a:prstGeom>
        </p:spPr>
      </p:pic>
    </p:spTree>
    <p:extLst>
      <p:ext uri="{BB962C8B-B14F-4D97-AF65-F5344CB8AC3E}">
        <p14:creationId xmlns:p14="http://schemas.microsoft.com/office/powerpoint/2010/main" val="131647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16456"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0"/>
            <a:ext cx="5525076"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1" y="0"/>
            <a:ext cx="8994098"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1" y="0"/>
            <a:ext cx="8994098"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381" y="0"/>
            <a:ext cx="4677238"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7088372"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911</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13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2014-12-10T00:32:41Z</dcterms:modified>
</cp:coreProperties>
</file>