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301" r:id="rId3"/>
    <p:sldId id="313" r:id="rId4"/>
    <p:sldId id="303" r:id="rId5"/>
    <p:sldId id="304" r:id="rId6"/>
    <p:sldId id="314" r:id="rId7"/>
    <p:sldId id="315" r:id="rId8"/>
    <p:sldId id="316" r:id="rId9"/>
    <p:sldId id="317" r:id="rId10"/>
    <p:sldId id="309" r:id="rId11"/>
    <p:sldId id="310" r:id="rId12"/>
    <p:sldId id="318" r:id="rId13"/>
    <p:sldId id="31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2" autoAdjust="0"/>
    <p:restoredTop sz="70189" autoAdjust="0"/>
  </p:normalViewPr>
  <p:slideViewPr>
    <p:cSldViewPr>
      <p:cViewPr>
        <p:scale>
          <a:sx n="53" d="100"/>
          <a:sy n="53" d="100"/>
        </p:scale>
        <p:origin x="-3210" y="-6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02/02/2015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‹N°›</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roches ignées qui forment les collines </a:t>
            </a:r>
            <a:r>
              <a:rPr lang="fr-FR" sz="1200" b="0" i="0" u="none" strike="noStrike" kern="1200" baseline="0" dirty="0" err="1" smtClean="0">
                <a:solidFill>
                  <a:schemeClr val="tx1"/>
                </a:solidFill>
                <a:latin typeface="+mn-lt"/>
                <a:ea typeface="+mn-ea"/>
                <a:cs typeface="+mn-cs"/>
              </a:rPr>
              <a:t>Montérégiennes</a:t>
            </a:r>
            <a:r>
              <a:rPr lang="fr-FR" sz="1200" b="0" i="0" u="none" strike="noStrike" kern="1200" baseline="0" dirty="0" smtClean="0">
                <a:solidFill>
                  <a:schemeClr val="tx1"/>
                </a:solidFill>
                <a:latin typeface="+mn-lt"/>
                <a:ea typeface="+mn-ea"/>
                <a:cs typeface="+mn-cs"/>
              </a:rPr>
              <a:t> contiennent des minéraux rares, comme ce spécimen de </a:t>
            </a:r>
            <a:r>
              <a:rPr lang="fr-FR" sz="1200" b="0" i="0" u="none" strike="noStrike" kern="1200" baseline="0" dirty="0" err="1" smtClean="0">
                <a:solidFill>
                  <a:schemeClr val="tx1"/>
                </a:solidFill>
                <a:latin typeface="+mn-lt"/>
                <a:ea typeface="+mn-ea"/>
                <a:cs typeface="+mn-cs"/>
              </a:rPr>
              <a:t>sérandite</a:t>
            </a:r>
            <a:r>
              <a:rPr lang="fr-FR" sz="1200" b="0" i="0" u="none" strike="noStrike" kern="1200" baseline="0" dirty="0" smtClean="0">
                <a:solidFill>
                  <a:schemeClr val="tx1"/>
                </a:solidFill>
                <a:latin typeface="+mn-lt"/>
                <a:ea typeface="+mn-ea"/>
                <a:cs typeface="+mn-cs"/>
              </a:rPr>
              <a:t> orange du mont Saint-Hilaire, Québec. PHOTO : HELEN TYSON, DE LA COLLECTION D’HELEN ET ROD TYSON.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383135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Excavation d’un </a:t>
            </a:r>
            <a:r>
              <a:rPr lang="en-CA" sz="1200" b="0" i="0" u="none" strike="noStrike" kern="1200" baseline="0" dirty="0" err="1" smtClean="0">
                <a:solidFill>
                  <a:schemeClr val="tx1"/>
                </a:solidFill>
                <a:latin typeface="+mn-lt"/>
                <a:ea typeface="+mn-ea"/>
                <a:cs typeface="+mn-cs"/>
              </a:rPr>
              <a:t>niveau</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fossilifère</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d’ossements</a:t>
            </a:r>
            <a:r>
              <a:rPr lang="en-CA" sz="1200" b="0" i="0" u="none" strike="noStrike" kern="1200" baseline="0" dirty="0" smtClean="0">
                <a:solidFill>
                  <a:schemeClr val="tx1"/>
                </a:solidFill>
                <a:latin typeface="+mn-lt"/>
                <a:ea typeface="+mn-ea"/>
                <a:cs typeface="+mn-cs"/>
              </a:rPr>
              <a:t> au </a:t>
            </a:r>
            <a:r>
              <a:rPr lang="en-CA" sz="1200" b="0" i="0" u="none" strike="noStrike" kern="1200" baseline="0" dirty="0" err="1" smtClean="0">
                <a:solidFill>
                  <a:schemeClr val="tx1"/>
                </a:solidFill>
                <a:latin typeface="+mn-lt"/>
                <a:ea typeface="+mn-ea"/>
                <a:cs typeface="+mn-cs"/>
              </a:rPr>
              <a:t>parc</a:t>
            </a:r>
            <a:r>
              <a:rPr lang="en-CA" sz="1200" b="0" i="0" u="none" strike="noStrike" kern="1200" baseline="0" dirty="0" smtClean="0">
                <a:solidFill>
                  <a:schemeClr val="tx1"/>
                </a:solidFill>
                <a:latin typeface="+mn-lt"/>
                <a:ea typeface="+mn-ea"/>
                <a:cs typeface="+mn-cs"/>
              </a:rPr>
              <a:t> provincial Dinosaur, Alberta. PHOTO : DAVID EBERTH.</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15295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Niveaux de la limite Crétacé-Tertiaire (K/T) à la base d’une couche de charbon, au ruisseau Wood </a:t>
            </a:r>
            <a:r>
              <a:rPr lang="fr-FR" sz="1200" b="0" i="0" u="none" strike="noStrike" kern="1200" baseline="0" dirty="0" err="1" smtClean="0">
                <a:solidFill>
                  <a:schemeClr val="tx1"/>
                </a:solidFill>
                <a:latin typeface="+mn-lt"/>
                <a:ea typeface="+mn-ea"/>
                <a:cs typeface="+mn-cs"/>
              </a:rPr>
              <a:t>Mountain</a:t>
            </a:r>
            <a:r>
              <a:rPr lang="fr-FR" sz="1200" b="0" i="0" u="none" strike="noStrike" kern="1200" baseline="0" dirty="0" smtClean="0">
                <a:solidFill>
                  <a:schemeClr val="tx1"/>
                </a:solidFill>
                <a:latin typeface="+mn-lt"/>
                <a:ea typeface="+mn-ea"/>
                <a:cs typeface="+mn-cs"/>
              </a:rPr>
              <a:t>, au centre-sud de la Saskatchewan. Le mince niveau blanc qui marque la limite était à l’origine constitué de petites perles de verre issues de la fusion des roches lors de l’impact de l’astéroïde; ce niveau est maintenant altéré en kaolinite, une argile blanche riche en aluminium. Les niveaux d’impact brun rouille à gris sombre situés au-dessus (1 à 1,5 cm d’épaisseur) sont enrichis en iridium et contiennent des grains de quartz choqué (encadré 11). PHOTO : ART SWEET.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3667435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Après l’impact de l’astéroïde à la fin du Crétacé, les fougères sont réapparues et ont proliféré en quelques semaines ou quelques mois, comme on l’observe de nos jours après un feu de forêt. Photo prise près de Halifax, Nouvelle-Écosse. PHOTO :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97303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Dépôts tidaux crétacés associés à la mer de </a:t>
            </a:r>
            <a:r>
              <a:rPr lang="fr-FR" sz="1200" b="0" i="0" u="none" strike="noStrike" kern="1200" baseline="0" dirty="0" err="1" smtClean="0">
                <a:solidFill>
                  <a:schemeClr val="tx1"/>
                </a:solidFill>
                <a:latin typeface="+mn-lt"/>
                <a:ea typeface="+mn-ea"/>
                <a:cs typeface="+mn-cs"/>
              </a:rPr>
              <a:t>Bearpaw</a:t>
            </a:r>
            <a:r>
              <a:rPr lang="fr-FR" sz="1200" b="0" i="0" u="none" strike="noStrike" kern="1200" baseline="0" dirty="0" smtClean="0">
                <a:solidFill>
                  <a:schemeClr val="tx1"/>
                </a:solidFill>
                <a:latin typeface="+mn-lt"/>
                <a:ea typeface="+mn-ea"/>
                <a:cs typeface="+mn-cs"/>
              </a:rPr>
              <a:t>, près de Drumheller, Alberta. La rythmicité des couches reflète le cycle quotidien des marées. PHOTO : ANDREW MACRAE.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316332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Strates inclinées du Jurassique tardif le long de la route Transcanadienne juste à l’est de Banff, Alberta. Ces roches se sont déposées dans le Bassin intérieur de l’Ouest. Elles représentent une transition entre des environnements marins à continentaux et font partie des premiers apports de sédiments clastiques érodés de la Cordillère qui était en surrection à l’ouest. PHOTO : JIM MONGER.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90254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Strates du Crétacé tardif au parc provincial Dinosaur, Alberta, sculptées par l’érosion. PHOTO : M. FINKELSTEIN, TOUS DROITS RÉSERVÉS PARCS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1434445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de ce qui allait devenir l’Amérique du Nord et les régions adjacentes au Crétacé tardif, il y a 85 millions d’années. Les terres émergées sont en brun et vert, et les zones ombrées indiquent les reliefs. Le bleu pâle représente les zones possiblement côtières ou littorales, les zones en bleu foncé indiquent les océans profonds et le noir les fosses océaniques. Certains éléments de la géographie contemporaine sont inclus pour faciliter l’orientation.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4229228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Paléogéographie planétaire au Crétacé tardif, il y a 85 millions d’années. Le code de couleurs est identique à celui de la figure précédente</a:t>
            </a:r>
            <a:r>
              <a:rPr lang="fr-FR" sz="1200" b="1" i="0" u="none" strike="noStrike" kern="1200" baseline="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1012892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Petites poches de dépôts du Crétacé précoce, qui affleurent rarement, sont visibles ici dans les Maritimes. Certains des sables et graviers fluviatiles blancs de cette carrière au sud de Sussex, Nouveau- Brunswick, sont utilisés pour les trappes de sable des terrains de golf.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66529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Vue aérienne du mont Rougemont (zone boisée en bas à gauche), l’une des collines </a:t>
            </a:r>
            <a:r>
              <a:rPr lang="fr-FR" sz="1200" b="0" i="0" u="none" strike="noStrike" kern="1200" baseline="0" dirty="0" err="1" smtClean="0">
                <a:solidFill>
                  <a:schemeClr val="tx1"/>
                </a:solidFill>
                <a:latin typeface="+mn-lt"/>
                <a:ea typeface="+mn-ea"/>
                <a:cs typeface="+mn-cs"/>
              </a:rPr>
              <a:t>Montérégiennes</a:t>
            </a:r>
            <a:r>
              <a:rPr lang="fr-FR" sz="1200" b="0" i="0" u="none" strike="noStrike" kern="1200" baseline="0" dirty="0" smtClean="0">
                <a:solidFill>
                  <a:schemeClr val="tx1"/>
                </a:solidFill>
                <a:latin typeface="+mn-lt"/>
                <a:ea typeface="+mn-ea"/>
                <a:cs typeface="+mn-cs"/>
              </a:rPr>
              <a:t> du Québec. PHOTO :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141634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Partie nord-est de l’Amérique du Nord et sa bordure atlantique (</a:t>
            </a:r>
            <a:r>
              <a:rPr lang="fr-FR" sz="1200" b="0" i="1" u="none" strike="noStrike" kern="1200" baseline="0" dirty="0" smtClean="0">
                <a:solidFill>
                  <a:schemeClr val="tx1"/>
                </a:solidFill>
                <a:latin typeface="+mn-lt"/>
                <a:ea typeface="+mn-ea"/>
                <a:cs typeface="+mn-cs"/>
              </a:rPr>
              <a:t>A</a:t>
            </a:r>
            <a:r>
              <a:rPr lang="fr-FR" sz="1200" b="0" i="0" u="none" strike="noStrike" kern="1200" baseline="0" dirty="0" smtClean="0">
                <a:solidFill>
                  <a:schemeClr val="tx1"/>
                </a:solidFill>
                <a:latin typeface="+mn-lt"/>
                <a:ea typeface="+mn-ea"/>
                <a:cs typeface="+mn-cs"/>
              </a:rPr>
              <a:t>). On observe l’alignement des monts </a:t>
            </a:r>
            <a:r>
              <a:rPr lang="fr-FR" sz="1200" b="0" i="0" u="none" strike="noStrike" kern="1200" baseline="0" dirty="0" err="1" smtClean="0">
                <a:solidFill>
                  <a:schemeClr val="tx1"/>
                </a:solidFill>
                <a:latin typeface="+mn-lt"/>
                <a:ea typeface="+mn-ea"/>
                <a:cs typeface="+mn-cs"/>
              </a:rPr>
              <a:t>sousmarins</a:t>
            </a:r>
            <a:r>
              <a:rPr lang="fr-FR" sz="1200" b="0" i="0" u="none" strike="noStrike" kern="1200" baseline="0" dirty="0" smtClean="0">
                <a:solidFill>
                  <a:schemeClr val="tx1"/>
                </a:solidFill>
                <a:latin typeface="+mn-lt"/>
                <a:ea typeface="+mn-ea"/>
                <a:cs typeface="+mn-cs"/>
              </a:rPr>
              <a:t>  au large de la Nouvelle-Angleterre, ainsi que les intrusions des White </a:t>
            </a:r>
            <a:r>
              <a:rPr lang="fr-FR" sz="1200" b="0" i="0" u="none" strike="noStrike" kern="1200" baseline="0" dirty="0" err="1" smtClean="0">
                <a:solidFill>
                  <a:schemeClr val="tx1"/>
                </a:solidFill>
                <a:latin typeface="+mn-lt"/>
                <a:ea typeface="+mn-ea"/>
                <a:cs typeface="+mn-cs"/>
              </a:rPr>
              <a:t>Mountains</a:t>
            </a:r>
            <a:r>
              <a:rPr lang="fr-FR" sz="1200" b="0" i="0" u="none" strike="noStrike" kern="1200" baseline="0" dirty="0" smtClean="0">
                <a:solidFill>
                  <a:schemeClr val="tx1"/>
                </a:solidFill>
                <a:latin typeface="+mn-lt"/>
                <a:ea typeface="+mn-ea"/>
                <a:cs typeface="+mn-cs"/>
              </a:rPr>
              <a:t> aux États-Unis, les collines </a:t>
            </a:r>
            <a:r>
              <a:rPr lang="fr-FR" sz="1200" b="0" i="0" u="none" strike="noStrike" kern="1200" baseline="0" dirty="0" err="1" smtClean="0">
                <a:solidFill>
                  <a:schemeClr val="tx1"/>
                </a:solidFill>
                <a:latin typeface="+mn-lt"/>
                <a:ea typeface="+mn-ea"/>
                <a:cs typeface="+mn-cs"/>
              </a:rPr>
              <a:t>Montérégiennes</a:t>
            </a:r>
            <a:r>
              <a:rPr lang="fr-FR" sz="1200" b="0" i="0" u="none" strike="noStrike" kern="1200" baseline="0" dirty="0" smtClean="0">
                <a:solidFill>
                  <a:schemeClr val="tx1"/>
                </a:solidFill>
                <a:latin typeface="+mn-lt"/>
                <a:ea typeface="+mn-ea"/>
                <a:cs typeface="+mn-cs"/>
              </a:rPr>
              <a:t> au Québec et le bassin de la rivière Moose dans le nord de l’Ontario. (</a:t>
            </a:r>
            <a:r>
              <a:rPr lang="fr-FR" sz="1200" b="0" i="1" u="none" strike="noStrike" kern="1200" baseline="0" dirty="0" smtClean="0">
                <a:solidFill>
                  <a:schemeClr val="tx1"/>
                </a:solidFill>
                <a:latin typeface="+mn-lt"/>
                <a:ea typeface="+mn-ea"/>
                <a:cs typeface="+mn-cs"/>
              </a:rPr>
              <a:t>B</a:t>
            </a:r>
            <a:r>
              <a:rPr lang="fr-FR" sz="1200" b="0" i="0" u="none" strike="noStrike" kern="1200" baseline="0" dirty="0" smtClean="0">
                <a:solidFill>
                  <a:schemeClr val="tx1"/>
                </a:solidFill>
                <a:latin typeface="+mn-lt"/>
                <a:ea typeface="+mn-ea"/>
                <a:cs typeface="+mn-cs"/>
              </a:rPr>
              <a:t>) Localisation des collines </a:t>
            </a:r>
            <a:r>
              <a:rPr lang="fr-FR" sz="1200" b="0" i="0" u="none" strike="noStrike" kern="1200" baseline="0" dirty="0" err="1" smtClean="0">
                <a:solidFill>
                  <a:schemeClr val="tx1"/>
                </a:solidFill>
                <a:latin typeface="+mn-lt"/>
                <a:ea typeface="+mn-ea"/>
                <a:cs typeface="+mn-cs"/>
              </a:rPr>
              <a:t>Montérégiennes</a:t>
            </a:r>
            <a:r>
              <a:rPr lang="fr-FR" sz="1200" b="0" i="0" u="none" strike="noStrike" kern="1200" baseline="0" dirty="0" smtClean="0">
                <a:solidFill>
                  <a:schemeClr val="tx1"/>
                </a:solidFill>
                <a:latin typeface="+mn-lt"/>
                <a:ea typeface="+mn-ea"/>
                <a:cs typeface="+mn-cs"/>
              </a:rPr>
              <a:t> dans le sud du Québec : 1 = Oka, 2 = mont Royal, 3 = mont Saint-Bruno, 4 = mont Saint-Hilaire, 5 = mont Rougemont, 6 = mont Saint-Grégoire, 7 = mont Yamaska, 8 = mont </a:t>
            </a:r>
            <a:r>
              <a:rPr lang="fr-FR" sz="1200" b="0" i="0" u="none" strike="noStrike" kern="1200" baseline="0" dirty="0" err="1" smtClean="0">
                <a:solidFill>
                  <a:schemeClr val="tx1"/>
                </a:solidFill>
                <a:latin typeface="+mn-lt"/>
                <a:ea typeface="+mn-ea"/>
                <a:cs typeface="+mn-cs"/>
              </a:rPr>
              <a:t>Shefford</a:t>
            </a:r>
            <a:r>
              <a:rPr lang="fr-FR" sz="1200" b="0" i="0" u="none" strike="noStrike" kern="1200" baseline="0" dirty="0" smtClean="0">
                <a:solidFill>
                  <a:schemeClr val="tx1"/>
                </a:solidFill>
                <a:latin typeface="+mn-lt"/>
                <a:ea typeface="+mn-ea"/>
                <a:cs typeface="+mn-cs"/>
              </a:rPr>
              <a:t>, 9 = mont Brome, 10 = mont Mégantic. ADAPTÉE DE PLUSIEURS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141442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02/02/2015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02/02/2015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02/02/2015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02/02/2015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02/02/2015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‹N°›</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02/02/2015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‹N°›</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9</a:t>
            </a:r>
            <a:br>
              <a:rPr lang="en-CA" dirty="0" smtClean="0">
                <a:latin typeface="Arial"/>
                <a:cs typeface="Arial"/>
              </a:rPr>
            </a:br>
            <a:r>
              <a:rPr lang="en-US" dirty="0" err="1" smtClean="0"/>
              <a:t>Partie</a:t>
            </a:r>
            <a:r>
              <a:rPr lang="en-US" dirty="0" smtClean="0"/>
              <a:t> 4 de 4</a:t>
            </a:r>
            <a:r>
              <a:rPr lang="en-US" dirty="0"/>
              <a:t/>
            </a:r>
            <a:br>
              <a:rPr lang="en-US" dirty="0"/>
            </a:br>
            <a:endParaRPr lang="en-CA" dirty="0">
              <a:latin typeface="Arial"/>
              <a:cs typeface="Arial"/>
            </a:endParaRPr>
          </a:p>
        </p:txBody>
      </p:sp>
      <p:sp>
        <p:nvSpPr>
          <p:cNvPr id="2" name="TextBox 1"/>
          <p:cNvSpPr txBox="1"/>
          <p:nvPr/>
        </p:nvSpPr>
        <p:spPr>
          <a:xfrm>
            <a:off x="179512" y="2348880"/>
            <a:ext cx="8784975"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300" y="0"/>
            <a:ext cx="6102781" cy="6858000"/>
          </a:xfrm>
          <a:prstGeom prst="rect">
            <a:avLst/>
          </a:prstGeom>
          <a:ln>
            <a:solidFill>
              <a:srgbClr val="000000"/>
            </a:solidFill>
          </a:ln>
        </p:spPr>
      </p:pic>
    </p:spTree>
    <p:extLst>
      <p:ext uri="{BB962C8B-B14F-4D97-AF65-F5344CB8AC3E}">
        <p14:creationId xmlns:p14="http://schemas.microsoft.com/office/powerpoint/2010/main" val="297759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
            <a:ext cx="9144000" cy="6789420"/>
          </a:xfrm>
          <a:prstGeom prst="rect">
            <a:avLst/>
          </a:prstGeom>
        </p:spPr>
      </p:pic>
    </p:spTree>
    <p:extLst>
      <p:ext uri="{BB962C8B-B14F-4D97-AF65-F5344CB8AC3E}">
        <p14:creationId xmlns:p14="http://schemas.microsoft.com/office/powerpoint/2010/main" val="544653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800" y="0"/>
            <a:ext cx="4965068" cy="6858000"/>
          </a:xfrm>
          <a:prstGeom prst="rect">
            <a:avLst/>
          </a:prstGeom>
        </p:spPr>
      </p:pic>
    </p:spTree>
    <p:extLst>
      <p:ext uri="{BB962C8B-B14F-4D97-AF65-F5344CB8AC3E}">
        <p14:creationId xmlns:p14="http://schemas.microsoft.com/office/powerpoint/2010/main" val="11975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245440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00" y="0"/>
            <a:ext cx="6284536" cy="6858000"/>
          </a:xfrm>
          <a:prstGeom prst="rect">
            <a:avLst/>
          </a:prstGeom>
        </p:spPr>
      </p:pic>
    </p:spTree>
    <p:extLst>
      <p:ext uri="{BB962C8B-B14F-4D97-AF65-F5344CB8AC3E}">
        <p14:creationId xmlns:p14="http://schemas.microsoft.com/office/powerpoint/2010/main" val="2242875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59216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46570"/>
          </a:xfrm>
          <a:prstGeom prst="rect">
            <a:avLst/>
          </a:prstGeom>
        </p:spPr>
      </p:pic>
    </p:spTree>
    <p:extLst>
      <p:ext uri="{BB962C8B-B14F-4D97-AF65-F5344CB8AC3E}">
        <p14:creationId xmlns:p14="http://schemas.microsoft.com/office/powerpoint/2010/main" val="7524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100" y="0"/>
            <a:ext cx="6519639" cy="6858000"/>
          </a:xfrm>
          <a:prstGeom prst="rect">
            <a:avLst/>
          </a:prstGeom>
        </p:spPr>
      </p:pic>
    </p:spTree>
    <p:extLst>
      <p:ext uri="{BB962C8B-B14F-4D97-AF65-F5344CB8AC3E}">
        <p14:creationId xmlns:p14="http://schemas.microsoft.com/office/powerpoint/2010/main" val="1418823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8500"/>
            <a:ext cx="9144000" cy="5440680"/>
          </a:xfrm>
          <a:prstGeom prst="rect">
            <a:avLst/>
          </a:prstGeom>
          <a:ln>
            <a:solidFill>
              <a:srgbClr val="000000"/>
            </a:solidFill>
          </a:ln>
        </p:spPr>
      </p:pic>
    </p:spTree>
    <p:extLst>
      <p:ext uri="{BB962C8B-B14F-4D97-AF65-F5344CB8AC3E}">
        <p14:creationId xmlns:p14="http://schemas.microsoft.com/office/powerpoint/2010/main" val="213515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51" y="0"/>
            <a:ext cx="8200897" cy="6858000"/>
          </a:xfrm>
          <a:prstGeom prst="rect">
            <a:avLst/>
          </a:prstGeom>
        </p:spPr>
      </p:pic>
    </p:spTree>
    <p:extLst>
      <p:ext uri="{BB962C8B-B14F-4D97-AF65-F5344CB8AC3E}">
        <p14:creationId xmlns:p14="http://schemas.microsoft.com/office/powerpoint/2010/main" val="1711404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368375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0"/>
            <a:ext cx="6733309" cy="6858000"/>
          </a:xfrm>
          <a:prstGeom prst="rect">
            <a:avLst/>
          </a:prstGeom>
          <a:ln>
            <a:solidFill>
              <a:srgbClr val="000000"/>
            </a:solidFill>
          </a:ln>
        </p:spPr>
      </p:pic>
    </p:spTree>
    <p:extLst>
      <p:ext uri="{BB962C8B-B14F-4D97-AF65-F5344CB8AC3E}">
        <p14:creationId xmlns:p14="http://schemas.microsoft.com/office/powerpoint/2010/main" val="88667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3356</TotalTime>
  <Words>787</Words>
  <Application>Microsoft Office PowerPoint</Application>
  <PresentationFormat>Affichage à l'écran (4:3)</PresentationFormat>
  <Paragraphs>63</Paragraphs>
  <Slides>13</Slides>
  <Notes>13</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Office Theme</vt:lpstr>
      <vt:lpstr>CHAPITRE 9 Partie 4 de 4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Aicha</cp:lastModifiedBy>
  <cp:revision>42</cp:revision>
  <dcterms:created xsi:type="dcterms:W3CDTF">2014-10-27T15:29:10Z</dcterms:created>
  <dcterms:modified xsi:type="dcterms:W3CDTF">2015-02-03T23:00:34Z</dcterms:modified>
</cp:coreProperties>
</file>