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9" r:id="rId3"/>
    <p:sldId id="305" r:id="rId4"/>
    <p:sldId id="291" r:id="rId5"/>
    <p:sldId id="292" r:id="rId6"/>
    <p:sldId id="293" r:id="rId7"/>
    <p:sldId id="294" r:id="rId8"/>
    <p:sldId id="306" r:id="rId9"/>
    <p:sldId id="296" r:id="rId10"/>
    <p:sldId id="307" r:id="rId11"/>
    <p:sldId id="308" r:id="rId12"/>
    <p:sldId id="299" r:id="rId13"/>
    <p:sldId id="300" r:id="rId14"/>
    <p:sldId id="301" r:id="rId15"/>
    <p:sldId id="302" r:id="rId16"/>
    <p:sldId id="303" r:id="rId17"/>
    <p:sldId id="30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p:scale>
          <a:sx n="130" d="100"/>
          <a:sy n="130" d="100"/>
        </p:scale>
        <p:origin x="-136" y="1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15-05-25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Minerai de potasse d’un dépôt de </a:t>
            </a:r>
            <a:r>
              <a:rPr lang="fr-FR" sz="1200" b="0" i="0" u="none" strike="noStrike" kern="1200" baseline="0" dirty="0" err="1" smtClean="0">
                <a:solidFill>
                  <a:schemeClr val="tx1"/>
                </a:solidFill>
                <a:latin typeface="+mn-lt"/>
                <a:ea typeface="+mn-ea"/>
                <a:cs typeface="+mn-cs"/>
              </a:rPr>
              <a:t>subsurface</a:t>
            </a:r>
            <a:r>
              <a:rPr lang="fr-FR" sz="1200" b="0" i="0"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du </a:t>
            </a:r>
            <a:r>
              <a:rPr lang="en-CA" sz="1200" b="0" i="0" u="none" strike="noStrike" kern="1200" baseline="0" dirty="0" err="1" smtClean="0">
                <a:solidFill>
                  <a:schemeClr val="tx1"/>
                </a:solidFill>
                <a:latin typeface="+mn-lt"/>
                <a:ea typeface="+mn-ea"/>
                <a:cs typeface="+mn-cs"/>
              </a:rPr>
              <a:t>Dévonien</a:t>
            </a:r>
            <a:r>
              <a:rPr lang="en-CA" sz="1200" b="0" i="0" u="none" strike="noStrike" kern="1200" baseline="0" dirty="0" smtClean="0">
                <a:solidFill>
                  <a:schemeClr val="tx1"/>
                </a:solidFill>
                <a:latin typeface="+mn-lt"/>
                <a:ea typeface="+mn-ea"/>
                <a:cs typeface="+mn-cs"/>
              </a:rPr>
              <a:t>, Saskatchewan. Ce </a:t>
            </a:r>
            <a:r>
              <a:rPr lang="en-CA" sz="1200" b="0" i="0" u="none" strike="noStrike" kern="1200" baseline="0" dirty="0" err="1" smtClean="0">
                <a:solidFill>
                  <a:schemeClr val="tx1"/>
                </a:solidFill>
                <a:latin typeface="+mn-lt"/>
                <a:ea typeface="+mn-ea"/>
                <a:cs typeface="+mn-cs"/>
              </a:rPr>
              <a:t>minerai</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une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évaporite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appelée</a:t>
            </a:r>
            <a:r>
              <a:rPr lang="en-CA" sz="1200" b="0" i="0"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sylvinite, est un mélange de sel, de </a:t>
            </a:r>
            <a:r>
              <a:rPr lang="fr-FR" sz="1200" b="0" i="0" u="none" strike="noStrike" kern="1200" baseline="0" dirty="0" err="1" smtClean="0">
                <a:solidFill>
                  <a:schemeClr val="tx1"/>
                </a:solidFill>
                <a:latin typeface="+mn-lt"/>
                <a:ea typeface="+mn-ea"/>
                <a:cs typeface="+mn-cs"/>
              </a:rPr>
              <a:t>sylvite</a:t>
            </a:r>
            <a:r>
              <a:rPr lang="fr-FR" sz="1200" b="0" i="0" u="none" strike="noStrike" kern="1200" baseline="0" dirty="0" smtClean="0">
                <a:solidFill>
                  <a:schemeClr val="tx1"/>
                </a:solidFill>
                <a:latin typeface="+mn-lt"/>
                <a:ea typeface="+mn-ea"/>
                <a:cs typeface="+mn-cs"/>
              </a:rPr>
              <a:t> (chlorure de potassium), de </a:t>
            </a:r>
            <a:r>
              <a:rPr lang="en-CA" sz="1200" b="0" i="0" u="none" strike="noStrike" kern="1200" baseline="0" dirty="0" err="1" smtClean="0">
                <a:solidFill>
                  <a:schemeClr val="tx1"/>
                </a:solidFill>
                <a:latin typeface="+mn-lt"/>
                <a:ea typeface="+mn-ea"/>
                <a:cs typeface="+mn-cs"/>
              </a:rPr>
              <a:t>carnallite</a:t>
            </a:r>
            <a:r>
              <a:rPr lang="en-CA" sz="1200" b="0" i="0" u="none" strike="noStrike" kern="1200" baseline="0" dirty="0" smtClean="0">
                <a:solidFill>
                  <a:schemeClr val="tx1"/>
                </a:solidFill>
                <a:latin typeface="+mn-lt"/>
                <a:ea typeface="+mn-ea"/>
                <a:cs typeface="+mn-cs"/>
              </a:rPr>
              <a:t> (un </a:t>
            </a:r>
            <a:r>
              <a:rPr lang="en-CA" sz="1200" b="0" i="0" u="none" strike="noStrike" kern="1200" baseline="0" dirty="0" err="1" smtClean="0">
                <a:solidFill>
                  <a:schemeClr val="tx1"/>
                </a:solidFill>
                <a:latin typeface="+mn-lt"/>
                <a:ea typeface="+mn-ea"/>
                <a:cs typeface="+mn-cs"/>
              </a:rPr>
              <a:t>minéral</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complexe</a:t>
            </a:r>
            <a:r>
              <a:rPr lang="en-CA" sz="1200" b="0" i="0"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contenant</a:t>
            </a:r>
            <a:r>
              <a:rPr lang="fr-FR" sz="1200" b="1" i="0"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 du potassium, du chlore et du magnésium) ainsi que d’autres </a:t>
            </a:r>
            <a:r>
              <a:rPr lang="en-CA" sz="1200" b="0" i="0" u="none" strike="noStrike" kern="1200" baseline="0" dirty="0" err="1" smtClean="0">
                <a:solidFill>
                  <a:schemeClr val="tx1"/>
                </a:solidFill>
                <a:latin typeface="+mn-lt"/>
                <a:ea typeface="+mn-ea"/>
                <a:cs typeface="+mn-cs"/>
              </a:rPr>
              <a:t>minéraux</a:t>
            </a:r>
            <a:r>
              <a:rPr lang="en-CA" sz="1200" b="0" i="0" u="none" strike="noStrike" kern="1200" baseline="0" dirty="0" smtClean="0">
                <a:solidFill>
                  <a:schemeClr val="tx1"/>
                </a:solidFill>
                <a:latin typeface="+mn-lt"/>
                <a:ea typeface="+mn-ea"/>
                <a:cs typeface="+mn-cs"/>
              </a:rPr>
              <a:t>. La </a:t>
            </a:r>
            <a:r>
              <a:rPr lang="en-CA" sz="1200" b="0" i="0" u="none" strike="noStrike" kern="1200" baseline="0" dirty="0" err="1" smtClean="0">
                <a:solidFill>
                  <a:schemeClr val="tx1"/>
                </a:solidFill>
                <a:latin typeface="+mn-lt"/>
                <a:ea typeface="+mn-ea"/>
                <a:cs typeface="+mn-cs"/>
              </a:rPr>
              <a:t>sylvite</a:t>
            </a:r>
            <a:r>
              <a:rPr lang="en-CA" sz="1200" b="0" i="0" u="none" strike="noStrike" kern="1200" baseline="0" dirty="0" smtClean="0">
                <a:solidFill>
                  <a:schemeClr val="tx1"/>
                </a:solidFill>
                <a:latin typeface="+mn-lt"/>
                <a:ea typeface="+mn-ea"/>
                <a:cs typeface="+mn-cs"/>
              </a:rPr>
              <a:t>, mineral </a:t>
            </a:r>
            <a:r>
              <a:rPr lang="fr-FR" sz="1200" b="0" i="0" u="none" strike="noStrike" kern="1200" baseline="0" dirty="0" smtClean="0">
                <a:solidFill>
                  <a:schemeClr val="tx1"/>
                </a:solidFill>
                <a:latin typeface="+mn-lt"/>
                <a:ea typeface="+mn-ea"/>
                <a:cs typeface="+mn-cs"/>
              </a:rPr>
              <a:t>principal de ce minerai, est la source de la potasse. La couleur rouge est due à des oxydes de fer. PHOTO : DAN </a:t>
            </a:r>
            <a:r>
              <a:rPr lang="en-CA" sz="1200" b="0" i="0" u="none" strike="noStrike" kern="1200" baseline="0" dirty="0" smtClean="0">
                <a:solidFill>
                  <a:schemeClr val="tx1"/>
                </a:solidFill>
                <a:latin typeface="+mn-lt"/>
                <a:ea typeface="+mn-ea"/>
                <a:cs typeface="+mn-cs"/>
              </a:rPr>
              <a:t>KOHLRUSS, SASKATCHEWAN GEOLOGICAL SURVEY.</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1761763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Récifs et autres éléments importants de la plateforme de l’Ouest canadien et des régions avoisinantes durant le Dévonien tardif.  Sur cette carte la position des récifs, que l’on retrouve maintenant dans les montagnes Rocheuses et leurs contreforts, est celle qu’ils occupaient probablement à l’origine avant que les roches du Paléozoïque ne soient charriées vers l’est au cours du Mésozoïque (chapitre 9). ADAPTÉE DE WEISENBERGER ET POTMA (2001) PAR KEN POTMA.</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2043327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Conglomérat du Dévonien tardif (roches rouges au premier plan et plus loin à gauche) et roches volcaniques </a:t>
            </a:r>
            <a:r>
              <a:rPr lang="fr-FR" sz="1200" b="0" i="0" u="none" strike="noStrike" kern="1200" baseline="0" dirty="0" err="1" smtClean="0">
                <a:solidFill>
                  <a:schemeClr val="tx1"/>
                </a:solidFill>
                <a:latin typeface="+mn-lt"/>
                <a:ea typeface="+mn-ea"/>
                <a:cs typeface="+mn-cs"/>
              </a:rPr>
              <a:t>mafiques</a:t>
            </a:r>
            <a:r>
              <a:rPr lang="fr-FR" sz="1200" b="0" i="0" u="none" strike="noStrike" kern="1200" baseline="0" dirty="0" smtClean="0">
                <a:solidFill>
                  <a:schemeClr val="tx1"/>
                </a:solidFill>
                <a:latin typeface="+mn-lt"/>
                <a:ea typeface="+mn-ea"/>
                <a:cs typeface="+mn-cs"/>
              </a:rPr>
              <a:t> (roches grises) à l’anse </a:t>
            </a:r>
            <a:r>
              <a:rPr lang="fr-FR" sz="1200" b="0" i="0" u="none" strike="noStrike" kern="1200" baseline="0" dirty="0" err="1" smtClean="0">
                <a:solidFill>
                  <a:schemeClr val="tx1"/>
                </a:solidFill>
                <a:latin typeface="+mn-lt"/>
                <a:ea typeface="+mn-ea"/>
                <a:cs typeface="+mn-cs"/>
              </a:rPr>
              <a:t>Ballantynes</a:t>
            </a:r>
            <a:r>
              <a:rPr lang="fr-FR" sz="1200" b="0" i="0" u="none" strike="noStrike" kern="1200" baseline="0" dirty="0" smtClean="0">
                <a:solidFill>
                  <a:schemeClr val="tx1"/>
                </a:solidFill>
                <a:latin typeface="+mn-lt"/>
                <a:ea typeface="+mn-ea"/>
                <a:cs typeface="+mn-cs"/>
              </a:rPr>
              <a:t>, Nouvelle-Écosse. PHOTO : ROB FENSOME.</a:t>
            </a:r>
          </a:p>
          <a:p>
            <a:r>
              <a:rPr lang="en-US" sz="1200" kern="1200" dirty="0" smtClean="0">
                <a:solidFill>
                  <a:schemeClr val="tx1"/>
                </a:solidFill>
                <a:latin typeface="+mn-lt"/>
                <a:ea typeface="+mn-ea"/>
                <a:cs typeface="+mn-cs"/>
              </a:rPr>
              <a:t>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614076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a:t>
            </a:r>
            <a:r>
              <a:rPr lang="fr-FR" sz="1200" b="0" i="1" u="none" strike="noStrike" kern="1200" baseline="0" dirty="0" smtClean="0">
                <a:solidFill>
                  <a:schemeClr val="tx1"/>
                </a:solidFill>
                <a:latin typeface="+mn-lt"/>
                <a:ea typeface="+mn-ea"/>
                <a:cs typeface="+mn-cs"/>
              </a:rPr>
              <a:t>A</a:t>
            </a:r>
            <a:r>
              <a:rPr lang="fr-FR" sz="1200" b="0" i="0" u="none" strike="noStrike" kern="1200" baseline="0" dirty="0" smtClean="0">
                <a:solidFill>
                  <a:schemeClr val="tx1"/>
                </a:solidFill>
                <a:latin typeface="+mn-lt"/>
                <a:ea typeface="+mn-ea"/>
                <a:cs typeface="+mn-cs"/>
              </a:rPr>
              <a:t>) Bassins et sous-bassins sédimentaires du Dévonien au Permien au Canada atlantique et dans les régions avoisinantes. Les hautes-terres incluent celles de la Gaspésie (1), de </a:t>
            </a:r>
            <a:r>
              <a:rPr lang="fr-FR" sz="1200" b="0" i="0" u="none" strike="noStrike" kern="1200" baseline="0" dirty="0" err="1" smtClean="0">
                <a:solidFill>
                  <a:schemeClr val="tx1"/>
                </a:solidFill>
                <a:latin typeface="+mn-lt"/>
                <a:ea typeface="+mn-ea"/>
                <a:cs typeface="+mn-cs"/>
              </a:rPr>
              <a:t>Miramichi</a:t>
            </a:r>
            <a:r>
              <a:rPr lang="fr-FR" sz="1200" b="0" i="0" u="none" strike="noStrike" kern="1200" baseline="0" dirty="0" smtClean="0">
                <a:solidFill>
                  <a:schemeClr val="tx1"/>
                </a:solidFill>
                <a:latin typeface="+mn-lt"/>
                <a:ea typeface="+mn-ea"/>
                <a:cs typeface="+mn-cs"/>
              </a:rPr>
              <a:t> (2), du Cap-Breton (3) et de l’ouest de Terre- Neuve (4). (</a:t>
            </a:r>
            <a:r>
              <a:rPr lang="fr-FR" sz="1200" b="0" i="1" u="none" strike="noStrike" kern="1200" baseline="0" dirty="0" smtClean="0">
                <a:solidFill>
                  <a:schemeClr val="tx1"/>
                </a:solidFill>
                <a:latin typeface="+mn-lt"/>
                <a:ea typeface="+mn-ea"/>
                <a:cs typeface="+mn-cs"/>
              </a:rPr>
              <a:t>B</a:t>
            </a:r>
            <a:r>
              <a:rPr lang="fr-FR" sz="1200" b="0" i="0" u="none" strike="noStrike" kern="1200" baseline="0" dirty="0" smtClean="0">
                <a:solidFill>
                  <a:schemeClr val="tx1"/>
                </a:solidFill>
                <a:latin typeface="+mn-lt"/>
                <a:ea typeface="+mn-ea"/>
                <a:cs typeface="+mn-cs"/>
              </a:rPr>
              <a:t>) Détail du secteur ouest du golfe du Saint-Laurent et des régions avoisinantes. ADAPTÉE DE PLUSIEURS SOURCES.</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242013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Falaises de gypse le long de la rivière St. Croix près de Windsor, Nouvelle-Écosse. Le gypse s’est déposé dans la mer de Windsor au cours du Carbonifère précoce. PHOTO : WAYNE GARLAND.</a:t>
            </a:r>
          </a:p>
          <a:p>
            <a:r>
              <a:rPr lang="en-US" sz="1200" kern="1200" dirty="0" smtClean="0">
                <a:solidFill>
                  <a:schemeClr val="tx1"/>
                </a:solidFill>
                <a:latin typeface="+mn-lt"/>
                <a:ea typeface="+mn-ea"/>
                <a:cs typeface="+mn-cs"/>
              </a:rPr>
              <a:t>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14</a:t>
            </a:fld>
            <a:endParaRPr lang="en-CA"/>
          </a:p>
        </p:txBody>
      </p:sp>
    </p:spTree>
    <p:extLst>
      <p:ext uri="{BB962C8B-B14F-4D97-AF65-F5344CB8AC3E}">
        <p14:creationId xmlns:p14="http://schemas.microsoft.com/office/powerpoint/2010/main" val="958519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Scène lacustre du Carbonifère précoce. On y voit trois types de poissons primitifs à nageoires rayonnées : un groupe de </a:t>
            </a:r>
            <a:r>
              <a:rPr lang="fr-FR" sz="1200" b="0" i="1" u="none" strike="noStrike" kern="1200" baseline="0" dirty="0" err="1" smtClean="0">
                <a:solidFill>
                  <a:schemeClr val="tx1"/>
                </a:solidFill>
                <a:latin typeface="+mn-lt"/>
                <a:ea typeface="+mn-ea"/>
                <a:cs typeface="+mn-cs"/>
              </a:rPr>
              <a:t>Rhadinichthys</a:t>
            </a:r>
            <a:r>
              <a:rPr lang="fr-FR" sz="1200" b="0" i="1"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de couleur violacée nageant vers la gauche; trois </a:t>
            </a:r>
            <a:r>
              <a:rPr lang="fr-FR" sz="1200" b="0" i="1" u="none" strike="noStrike" kern="1200" baseline="0" dirty="0" err="1" smtClean="0">
                <a:solidFill>
                  <a:schemeClr val="tx1"/>
                </a:solidFill>
                <a:latin typeface="+mn-lt"/>
                <a:ea typeface="+mn-ea"/>
                <a:cs typeface="+mn-cs"/>
              </a:rPr>
              <a:t>Elonichthys</a:t>
            </a:r>
            <a:r>
              <a:rPr lang="fr-FR" sz="1200" b="0" i="1"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plus grands, de couleur gris brunâtre, sur la gauche; et une forme trapue s’apparentant à </a:t>
            </a:r>
            <a:r>
              <a:rPr lang="fr-FR" sz="1200" b="0" i="1" u="none" strike="noStrike" kern="1200" baseline="0" dirty="0" err="1" smtClean="0">
                <a:solidFill>
                  <a:schemeClr val="tx1"/>
                </a:solidFill>
                <a:latin typeface="+mn-lt"/>
                <a:ea typeface="+mn-ea"/>
                <a:cs typeface="+mn-cs"/>
              </a:rPr>
              <a:t>Eurynotus</a:t>
            </a:r>
            <a:r>
              <a:rPr lang="fr-FR" sz="1200" b="0" i="1"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sur la droite. Au fond, un grand poisson vert à nageoires charnues appelé </a:t>
            </a:r>
            <a:r>
              <a:rPr lang="fr-FR" sz="1200" b="0" i="1" u="none" strike="noStrike" kern="1200" baseline="0" dirty="0" err="1" smtClean="0">
                <a:solidFill>
                  <a:schemeClr val="tx1"/>
                </a:solidFill>
                <a:latin typeface="+mn-lt"/>
                <a:ea typeface="+mn-ea"/>
                <a:cs typeface="+mn-cs"/>
              </a:rPr>
              <a:t>Latvius</a:t>
            </a:r>
            <a:r>
              <a:rPr lang="fr-FR" sz="1200" b="0" i="0" u="none" strike="noStrike" kern="1200" baseline="0" dirty="0" smtClean="0">
                <a:solidFill>
                  <a:schemeClr val="tx1"/>
                </a:solidFill>
                <a:latin typeface="+mn-lt"/>
                <a:ea typeface="+mn-ea"/>
                <a:cs typeface="+mn-cs"/>
              </a:rPr>
              <a:t>. Les couleurs sont imaginées, mais la morphologie des poissons est basée sur de vrais fossiles découverts dans des roches à Albert Mines, Nouveau-Brunswick. OEUVRE : JUDI PENNANEN, FOURNIE PAR LE MUSÉE DU NOUVEAU-BRUNSWICK.</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15</a:t>
            </a:fld>
            <a:endParaRPr lang="en-CA"/>
          </a:p>
        </p:txBody>
      </p:sp>
    </p:spTree>
    <p:extLst>
      <p:ext uri="{BB962C8B-B14F-4D97-AF65-F5344CB8AC3E}">
        <p14:creationId xmlns:p14="http://schemas.microsoft.com/office/powerpoint/2010/main" val="588680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Paléogéographie de ce qui allait devenir l’Arctique canadien au Carbonifère moyen et au Permien, il y a entre 325 et 285 millions d’années. Les positions approximatives de </a:t>
            </a:r>
            <a:r>
              <a:rPr lang="fr-FR" sz="1200" b="0" i="0" u="none" strike="noStrike" kern="1200" baseline="0" dirty="0" err="1" smtClean="0">
                <a:solidFill>
                  <a:schemeClr val="tx1"/>
                </a:solidFill>
                <a:latin typeface="+mn-lt"/>
                <a:ea typeface="+mn-ea"/>
                <a:cs typeface="+mn-cs"/>
              </a:rPr>
              <a:t>Holman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Resolute</a:t>
            </a:r>
            <a:r>
              <a:rPr lang="fr-FR" sz="1200" b="0" i="0" u="none" strike="noStrike" kern="1200" baseline="0" dirty="0" smtClean="0">
                <a:solidFill>
                  <a:schemeClr val="tx1"/>
                </a:solidFill>
                <a:latin typeface="+mn-lt"/>
                <a:ea typeface="+mn-ea"/>
                <a:cs typeface="+mn-cs"/>
              </a:rPr>
              <a:t>, Grise Fiord et Eureka ainsi que les </a:t>
            </a:r>
            <a:r>
              <a:rPr lang="fr-FR" sz="1200" b="0" i="0" u="none" strike="noStrike" kern="1200" baseline="0" dirty="0" err="1" smtClean="0">
                <a:solidFill>
                  <a:schemeClr val="tx1"/>
                </a:solidFill>
                <a:latin typeface="+mn-lt"/>
                <a:ea typeface="+mn-ea"/>
                <a:cs typeface="+mn-cs"/>
              </a:rPr>
              <a:t>paléolatitudes</a:t>
            </a:r>
            <a:r>
              <a:rPr lang="fr-FR" sz="1200" b="0" i="0" u="none" strike="noStrike" kern="1200" baseline="0" dirty="0" smtClean="0">
                <a:solidFill>
                  <a:schemeClr val="tx1"/>
                </a:solidFill>
                <a:latin typeface="+mn-lt"/>
                <a:ea typeface="+mn-ea"/>
                <a:cs typeface="+mn-cs"/>
              </a:rPr>
              <a:t> sont indiquées pour faciliter l’orientation. Un élément important de cette région située à des latitudes moyennes est le bras de mer de Sverdrup, un grand rift dans lequel se sont accumulés des sédiments d’eau peu profonde, dont des évaporites. Les flèches indiquent la direction des forces de tension. Les cheminées de kimberlite, qui sont la source des gisements de diamants, sont abordées au chapitre 12.</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16</a:t>
            </a:fld>
            <a:endParaRPr lang="en-CA"/>
          </a:p>
        </p:txBody>
      </p:sp>
    </p:spTree>
    <p:extLst>
      <p:ext uri="{BB962C8B-B14F-4D97-AF65-F5344CB8AC3E}">
        <p14:creationId xmlns:p14="http://schemas.microsoft.com/office/powerpoint/2010/main" val="1732328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Falaise située près du fjord Hare sur l’île d’Ellesmere, Nunavut, révélant les environnements changeants du Carbonifère. Les lits rouges près de la base sont recouverts par des évaporites (bandes blanches), des shales (épaisse séquence brun gris) et des roches carbonatées (succession gris pâle vers le sommet). PHOTO : CHRISTOPHER HARRISON.</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a:t>
            </a:r>
            <a:r>
              <a:rPr lang="fr-FR" sz="1200" kern="1200" smtClean="0">
                <a:solidFill>
                  <a:schemeClr val="tx1"/>
                </a:solidFill>
                <a:latin typeface="+mn-lt"/>
                <a:ea typeface="+mn-ea"/>
                <a:cs typeface="+mn-cs"/>
              </a:rPr>
              <a:t>chacune des </a:t>
            </a:r>
            <a:r>
              <a:rPr lang="fr-FR" sz="1200" kern="1200" dirty="0" smtClean="0">
                <a:solidFill>
                  <a:schemeClr val="tx1"/>
                </a:solidFill>
                <a:latin typeface="+mn-lt"/>
                <a:ea typeface="+mn-ea"/>
                <a:cs typeface="+mn-cs"/>
              </a:rPr>
              <a:t>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17</a:t>
            </a:fld>
            <a:endParaRPr lang="en-CA"/>
          </a:p>
        </p:txBody>
      </p:sp>
    </p:spTree>
    <p:extLst>
      <p:ext uri="{BB962C8B-B14F-4D97-AF65-F5344CB8AC3E}">
        <p14:creationId xmlns:p14="http://schemas.microsoft.com/office/powerpoint/2010/main" val="3714936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Reconstruction artistique d’un </a:t>
            </a:r>
            <a:r>
              <a:rPr lang="fr-FR" sz="1200" b="0" i="1" u="none" strike="noStrike" kern="1200" baseline="0" dirty="0" err="1" smtClean="0">
                <a:solidFill>
                  <a:schemeClr val="tx1"/>
                </a:solidFill>
                <a:latin typeface="+mn-lt"/>
                <a:ea typeface="+mn-ea"/>
                <a:cs typeface="+mn-cs"/>
              </a:rPr>
              <a:t>Tiktaalik</a:t>
            </a:r>
            <a:r>
              <a:rPr lang="fr-FR" sz="1200" b="0" i="1" u="none" strike="noStrike" kern="1200" baseline="0" dirty="0" smtClean="0">
                <a:solidFill>
                  <a:schemeClr val="tx1"/>
                </a:solidFill>
                <a:latin typeface="+mn-lt"/>
                <a:ea typeface="+mn-ea"/>
                <a:cs typeface="+mn-cs"/>
              </a:rPr>
              <a:t> </a:t>
            </a:r>
            <a:r>
              <a:rPr lang="fr-FR" sz="1200" b="0" i="1" u="none" strike="noStrike" kern="1200" baseline="0" dirty="0" err="1" smtClean="0">
                <a:solidFill>
                  <a:schemeClr val="tx1"/>
                </a:solidFill>
                <a:latin typeface="+mn-lt"/>
                <a:ea typeface="+mn-ea"/>
                <a:cs typeface="+mn-cs"/>
              </a:rPr>
              <a:t>roseae</a:t>
            </a:r>
            <a:r>
              <a:rPr lang="fr-FR" sz="1200" b="0" i="1"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vu du haut et de côté. OEUVRE : FLICK FORD, FOURNIE </a:t>
            </a:r>
            <a:r>
              <a:rPr lang="en-CA" sz="1200" b="0" i="0" u="none" strike="noStrike" kern="1200" baseline="0" dirty="0" smtClean="0">
                <a:solidFill>
                  <a:schemeClr val="tx1"/>
                </a:solidFill>
                <a:latin typeface="+mn-lt"/>
                <a:ea typeface="+mn-ea"/>
                <a:cs typeface="+mn-cs"/>
              </a:rPr>
              <a:t>PAR L’ACADEMY OF NATURAL SCIENCES OF PHILADELPHIA.</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137047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Partie d’un squelette de </a:t>
            </a:r>
            <a:r>
              <a:rPr lang="fr-FR" sz="1200" b="0" i="1" u="none" strike="noStrike" kern="1200" baseline="0" dirty="0" err="1" smtClean="0">
                <a:solidFill>
                  <a:schemeClr val="tx1"/>
                </a:solidFill>
                <a:latin typeface="+mn-lt"/>
                <a:ea typeface="+mn-ea"/>
                <a:cs typeface="+mn-cs"/>
              </a:rPr>
              <a:t>Tiktaalik</a:t>
            </a:r>
            <a:r>
              <a:rPr lang="fr-FR" sz="1200" b="0" i="1" u="none" strike="noStrike" kern="1200" baseline="0" dirty="0" smtClean="0">
                <a:solidFill>
                  <a:schemeClr val="tx1"/>
                </a:solidFill>
                <a:latin typeface="+mn-lt"/>
                <a:ea typeface="+mn-ea"/>
                <a:cs typeface="+mn-cs"/>
              </a:rPr>
              <a:t> </a:t>
            </a:r>
            <a:r>
              <a:rPr lang="fr-FR" sz="1200" b="0" i="1" u="none" strike="noStrike" kern="1200" baseline="0" dirty="0" err="1" smtClean="0">
                <a:solidFill>
                  <a:schemeClr val="tx1"/>
                </a:solidFill>
                <a:latin typeface="+mn-lt"/>
                <a:ea typeface="+mn-ea"/>
                <a:cs typeface="+mn-cs"/>
              </a:rPr>
              <a:t>roseae</a:t>
            </a:r>
            <a:r>
              <a:rPr lang="fr-FR" sz="1200" b="0" i="1"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montrant son cou flexible. Cet animal fait le lien entre les poissons et les animaux terrestres. Cet important fossile provient de roches du Dévonien tardif, âgées d’environ 375 millions d’années, de l’île d’Ellesmere, Nunavut. </a:t>
            </a:r>
            <a:r>
              <a:rPr lang="en-CA" sz="1200" b="0" i="0" u="none" strike="noStrike" kern="1200" baseline="0" dirty="0" smtClean="0">
                <a:solidFill>
                  <a:schemeClr val="tx1"/>
                </a:solidFill>
                <a:latin typeface="+mn-lt"/>
                <a:ea typeface="+mn-ea"/>
                <a:cs typeface="+mn-cs"/>
              </a:rPr>
              <a:t>PHOTO : TED DAESCHLER, ACADEMY OF NATURAL SCIENCES OF PHILADELPHIA.</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171641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Vue aérienne d’une route qui suit l’expression topographique de la faille de Cobequid près de Port </a:t>
            </a:r>
            <a:r>
              <a:rPr lang="fr-FR" sz="1200" b="0" i="0" u="none" strike="noStrike" kern="1200" baseline="0" dirty="0" err="1" smtClean="0">
                <a:solidFill>
                  <a:schemeClr val="tx1"/>
                </a:solidFill>
                <a:latin typeface="+mn-lt"/>
                <a:ea typeface="+mn-ea"/>
                <a:cs typeface="+mn-cs"/>
              </a:rPr>
              <a:t>Greville</a:t>
            </a:r>
            <a:r>
              <a:rPr lang="fr-FR" sz="1200" b="0" i="0" u="none" strike="noStrike" kern="1200" baseline="0" dirty="0" smtClean="0">
                <a:solidFill>
                  <a:schemeClr val="tx1"/>
                </a:solidFill>
                <a:latin typeface="+mn-lt"/>
                <a:ea typeface="+mn-ea"/>
                <a:cs typeface="+mn-cs"/>
              </a:rPr>
              <a:t>, Nouvelle-Écosse. Cette faille fait partie de la zone de failles de </a:t>
            </a:r>
            <a:r>
              <a:rPr lang="fr-FR" sz="1200" b="0" i="0" u="none" strike="noStrike" kern="1200" baseline="0" dirty="0" err="1" smtClean="0">
                <a:solidFill>
                  <a:schemeClr val="tx1"/>
                </a:solidFill>
                <a:latin typeface="+mn-lt"/>
                <a:ea typeface="+mn-ea"/>
                <a:cs typeface="+mn-cs"/>
              </a:rPr>
              <a:t>Cobequid-Chedabucto</a:t>
            </a:r>
            <a:r>
              <a:rPr lang="fr-FR" sz="1200" b="0" i="0" u="none" strike="noStrike" kern="1200" baseline="0" dirty="0" smtClean="0">
                <a:solidFill>
                  <a:schemeClr val="tx1"/>
                </a:solidFill>
                <a:latin typeface="+mn-lt"/>
                <a:ea typeface="+mn-ea"/>
                <a:cs typeface="+mn-cs"/>
              </a:rPr>
              <a:t> le long de laquelle le </a:t>
            </a:r>
            <a:r>
              <a:rPr lang="fr-FR" sz="1200" b="0" i="0" u="none" strike="noStrike" kern="1200" baseline="0" dirty="0" err="1" smtClean="0">
                <a:solidFill>
                  <a:schemeClr val="tx1"/>
                </a:solidFill>
                <a:latin typeface="+mn-lt"/>
                <a:ea typeface="+mn-ea"/>
                <a:cs typeface="+mn-cs"/>
              </a:rPr>
              <a:t>terrane</a:t>
            </a:r>
            <a:r>
              <a:rPr lang="fr-FR" sz="1200" b="0" i="0" u="none" strike="noStrike" kern="1200" baseline="0" dirty="0" smtClean="0">
                <a:solidFill>
                  <a:schemeClr val="tx1"/>
                </a:solidFill>
                <a:latin typeface="+mn-lt"/>
                <a:ea typeface="+mn-ea"/>
                <a:cs typeface="+mn-cs"/>
              </a:rPr>
              <a:t> de </a:t>
            </a:r>
            <a:r>
              <a:rPr lang="fr-FR" sz="1200" b="0" i="0" u="none" strike="noStrike" kern="1200" baseline="0" dirty="0" err="1" smtClean="0">
                <a:solidFill>
                  <a:schemeClr val="tx1"/>
                </a:solidFill>
                <a:latin typeface="+mn-lt"/>
                <a:ea typeface="+mn-ea"/>
                <a:cs typeface="+mn-cs"/>
              </a:rPr>
              <a:t>Meguma</a:t>
            </a:r>
            <a:r>
              <a:rPr lang="fr-FR" sz="1200" b="0" i="0" u="none" strike="noStrike" kern="1200" baseline="0" dirty="0" smtClean="0">
                <a:solidFill>
                  <a:schemeClr val="tx1"/>
                </a:solidFill>
                <a:latin typeface="+mn-lt"/>
                <a:ea typeface="+mn-ea"/>
                <a:cs typeface="+mn-cs"/>
              </a:rPr>
              <a:t> est entré en collision avec la marge </a:t>
            </a:r>
            <a:r>
              <a:rPr lang="fr-FR" sz="1200" b="0" i="0" u="none" strike="noStrike" kern="1200" baseline="0" dirty="0" err="1" smtClean="0">
                <a:solidFill>
                  <a:schemeClr val="tx1"/>
                </a:solidFill>
                <a:latin typeface="+mn-lt"/>
                <a:ea typeface="+mn-ea"/>
                <a:cs typeface="+mn-cs"/>
              </a:rPr>
              <a:t>avalonienne</a:t>
            </a:r>
            <a:r>
              <a:rPr lang="fr-FR" sz="1200" b="0" i="0" u="none" strike="noStrike" kern="1200" baseline="0" dirty="0" smtClean="0">
                <a:solidFill>
                  <a:schemeClr val="tx1"/>
                </a:solidFill>
                <a:latin typeface="+mn-lt"/>
                <a:ea typeface="+mn-ea"/>
                <a:cs typeface="+mn-cs"/>
              </a:rPr>
              <a:t> d’</a:t>
            </a:r>
            <a:r>
              <a:rPr lang="fr-FR" sz="1200" b="0" i="0" u="none" strike="noStrike" kern="1200" baseline="0" dirty="0" err="1" smtClean="0">
                <a:solidFill>
                  <a:schemeClr val="tx1"/>
                </a:solidFill>
                <a:latin typeface="+mn-lt"/>
                <a:ea typeface="+mn-ea"/>
                <a:cs typeface="+mn-cs"/>
              </a:rPr>
              <a:t>Euramérique</a:t>
            </a:r>
            <a:r>
              <a:rPr lang="fr-FR" sz="1200" b="0" i="0" u="none" strike="noStrike" kern="1200" baseline="0" dirty="0" smtClean="0">
                <a:solidFill>
                  <a:schemeClr val="tx1"/>
                </a:solidFill>
                <a:latin typeface="+mn-lt"/>
                <a:ea typeface="+mn-ea"/>
                <a:cs typeface="+mn-cs"/>
              </a:rPr>
              <a:t> durant le Dévonien et le Carbonifère. PHOTO : HOWARD DONOHOE.</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3693467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Roches </a:t>
            </a:r>
            <a:r>
              <a:rPr lang="fr-FR" sz="1200" b="0" i="0" u="none" strike="noStrike" kern="1200" baseline="0" dirty="0" err="1" smtClean="0">
                <a:solidFill>
                  <a:schemeClr val="tx1"/>
                </a:solidFill>
                <a:latin typeface="+mn-lt"/>
                <a:ea typeface="+mn-ea"/>
                <a:cs typeface="+mn-cs"/>
              </a:rPr>
              <a:t>métasédimentaires</a:t>
            </a:r>
            <a:r>
              <a:rPr lang="fr-FR" sz="1200" b="0" i="0" u="none" strike="noStrike" kern="1200" baseline="0" dirty="0" smtClean="0">
                <a:solidFill>
                  <a:schemeClr val="tx1"/>
                </a:solidFill>
                <a:latin typeface="+mn-lt"/>
                <a:ea typeface="+mn-ea"/>
                <a:cs typeface="+mn-cs"/>
              </a:rPr>
              <a:t> cambro-ordoviciennes du terrane de Meguma à </a:t>
            </a:r>
            <a:r>
              <a:rPr lang="fr-FR" sz="1200" b="0" i="0" u="none" strike="noStrike" kern="1200" baseline="0" dirty="0" err="1" smtClean="0">
                <a:solidFill>
                  <a:schemeClr val="tx1"/>
                </a:solidFill>
                <a:latin typeface="+mn-lt"/>
                <a:ea typeface="+mn-ea"/>
                <a:cs typeface="+mn-cs"/>
              </a:rPr>
              <a:t>Feltzen</a:t>
            </a:r>
            <a:r>
              <a:rPr lang="fr-FR" sz="1200" b="0" i="0" u="none" strike="noStrike" kern="1200" baseline="0" dirty="0" smtClean="0">
                <a:solidFill>
                  <a:schemeClr val="tx1"/>
                </a:solidFill>
                <a:latin typeface="+mn-lt"/>
                <a:ea typeface="+mn-ea"/>
                <a:cs typeface="+mn-cs"/>
              </a:rPr>
              <a:t> South, près de </a:t>
            </a:r>
            <a:r>
              <a:rPr lang="fr-FR" sz="1200" b="0" i="0" u="none" strike="noStrike" kern="1200" baseline="0" dirty="0" err="1" smtClean="0">
                <a:solidFill>
                  <a:schemeClr val="tx1"/>
                </a:solidFill>
                <a:latin typeface="+mn-lt"/>
                <a:ea typeface="+mn-ea"/>
                <a:cs typeface="+mn-cs"/>
              </a:rPr>
              <a:t>Lunenburg</a:t>
            </a:r>
            <a:r>
              <a:rPr lang="fr-FR" sz="1200" b="0" i="0" u="none" strike="noStrike" kern="1200" baseline="0" dirty="0" smtClean="0">
                <a:solidFill>
                  <a:schemeClr val="tx1"/>
                </a:solidFill>
                <a:latin typeface="+mn-lt"/>
                <a:ea typeface="+mn-ea"/>
                <a:cs typeface="+mn-cs"/>
              </a:rPr>
              <a:t>, Nouvelle-Écosse. Ces strates ont été plissées et métamorphisées durant </a:t>
            </a:r>
            <a:r>
              <a:rPr lang="en-CA" sz="1200" b="0" i="0" u="none" strike="noStrike" kern="1200" baseline="0" dirty="0" err="1" smtClean="0">
                <a:solidFill>
                  <a:schemeClr val="tx1"/>
                </a:solidFill>
                <a:latin typeface="+mn-lt"/>
                <a:ea typeface="+mn-ea"/>
                <a:cs typeface="+mn-cs"/>
              </a:rPr>
              <a:t>l’orogenèse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néo-acadienne</a:t>
            </a:r>
            <a:r>
              <a:rPr lang="en-CA" sz="1200" b="0" i="0" u="none" strike="noStrike" kern="1200" baseline="0" dirty="0" smtClean="0">
                <a:solidFill>
                  <a:schemeClr val="tx1"/>
                </a:solidFill>
                <a:latin typeface="+mn-lt"/>
                <a:ea typeface="+mn-ea"/>
                <a:cs typeface="+mn-cs"/>
              </a:rPr>
              <a:t>. PHOTO : ROB FENSOME.</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1929671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Gros blocs et affleurements de granite du batholite de South </a:t>
            </a:r>
            <a:r>
              <a:rPr lang="fr-FR" sz="1200" b="0" i="0" u="none" strike="noStrike" kern="1200" baseline="0" dirty="0" err="1" smtClean="0">
                <a:solidFill>
                  <a:schemeClr val="tx1"/>
                </a:solidFill>
                <a:latin typeface="+mn-lt"/>
                <a:ea typeface="+mn-ea"/>
                <a:cs typeface="+mn-cs"/>
              </a:rPr>
              <a:t>Mountain</a:t>
            </a:r>
            <a:r>
              <a:rPr lang="fr-FR" sz="1200" b="0" i="0" u="none" strike="noStrike" kern="1200" baseline="0" dirty="0" smtClean="0">
                <a:solidFill>
                  <a:schemeClr val="tx1"/>
                </a:solidFill>
                <a:latin typeface="+mn-lt"/>
                <a:ea typeface="+mn-ea"/>
                <a:cs typeface="+mn-cs"/>
              </a:rPr>
              <a:t>, d’âge dévonien, formant la côte à Prospect, Nouvelle-Écosse. PHOTO : ROB FENSOME.</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273606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 moitié ouest du mont Cirrus (au centre, vu de la route qui mène au col </a:t>
            </a:r>
            <a:r>
              <a:rPr lang="fr-FR" sz="1200" b="0" i="0" u="none" strike="noStrike" kern="1200" baseline="0" dirty="0" err="1" smtClean="0">
                <a:solidFill>
                  <a:schemeClr val="tx1"/>
                </a:solidFill>
                <a:latin typeface="+mn-lt"/>
                <a:ea typeface="+mn-ea"/>
                <a:cs typeface="+mn-cs"/>
              </a:rPr>
              <a:t>Sunwapta</a:t>
            </a:r>
            <a:r>
              <a:rPr lang="fr-FR" sz="1200" b="0" i="0" u="none" strike="noStrike" kern="1200" baseline="0" dirty="0" smtClean="0">
                <a:solidFill>
                  <a:schemeClr val="tx1"/>
                </a:solidFill>
                <a:latin typeface="+mn-lt"/>
                <a:ea typeface="+mn-ea"/>
                <a:cs typeface="+mn-cs"/>
              </a:rPr>
              <a:t>, Alberta) expose la structure classique en trois parties des chaînons frontaux du sud des Rocheuses : les falaises du bas composées de roches carbonatées du Dévonien, les pentes du centre composées de shales du Carbonifère et les falaises du sommet composées de roches carbonatées du Carbonifère. PHOTO : CHRIS YORATH.</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948965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smtClean="0">
                <a:solidFill>
                  <a:schemeClr val="tx1"/>
                </a:solidFill>
                <a:latin typeface="+mn-lt"/>
                <a:ea typeface="+mn-ea"/>
                <a:cs typeface="+mn-cs"/>
              </a:rPr>
              <a:t>Quelques éléments paléogéographiques et tectoniques importants de la plateforme de l’Ouest canadien et des régions avoisinantes </a:t>
            </a:r>
            <a:r>
              <a:rPr lang="fr-FR" sz="1200" kern="1200" dirty="0" smtClean="0">
                <a:solidFill>
                  <a:schemeClr val="tx1"/>
                </a:solidFill>
                <a:effectLst/>
                <a:latin typeface="+mn-lt"/>
                <a:ea typeface="+mn-ea"/>
                <a:cs typeface="+mn-cs"/>
              </a:rPr>
              <a:t>durant la période allant du Silurien au Permien</a:t>
            </a:r>
            <a:r>
              <a:rPr lang="fr-FR" sz="1200" b="0" i="0" u="none" strike="noStrike" kern="1200" baseline="0" dirty="0" smtClean="0">
                <a:solidFill>
                  <a:schemeClr val="tx1"/>
                </a:solidFill>
                <a:latin typeface="+mn-lt"/>
                <a:ea typeface="+mn-ea"/>
                <a:cs typeface="+mn-cs"/>
              </a:rPr>
              <a:t>. Le Bouclier canadien et l’orogène de la Cordillère sont indiqués pour faciliter </a:t>
            </a:r>
            <a:r>
              <a:rPr lang="fr-FR" sz="1200" b="0" kern="1200" dirty="0" smtClean="0">
                <a:solidFill>
                  <a:schemeClr val="tx1"/>
                </a:solidFill>
                <a:effectLst/>
                <a:latin typeface="+mn-lt"/>
                <a:ea typeface="+mn-ea"/>
                <a:cs typeface="+mn-cs"/>
              </a:rPr>
              <a:t>l’orientation, mais ce dernier a été formé par des événements géologiques plus récents et n’existait pas au </a:t>
            </a:r>
            <a:r>
              <a:rPr lang="fr-FR" sz="1200" kern="1200" dirty="0" smtClean="0">
                <a:solidFill>
                  <a:schemeClr val="tx1"/>
                </a:solidFill>
                <a:effectLst/>
                <a:latin typeface="+mn-lt"/>
                <a:ea typeface="+mn-ea"/>
                <a:cs typeface="+mn-cs"/>
              </a:rPr>
              <a:t>Paléozoïque. </a:t>
            </a:r>
            <a:r>
              <a:rPr lang="fr-FR" sz="1200" b="0" i="0" u="none" strike="noStrike" kern="1200" baseline="0" dirty="0" smtClean="0">
                <a:solidFill>
                  <a:schemeClr val="tx1"/>
                </a:solidFill>
                <a:latin typeface="+mn-lt"/>
                <a:ea typeface="+mn-ea"/>
                <a:cs typeface="+mn-cs"/>
              </a:rPr>
              <a:t>ADAPTÉE DE PLUSIEURS SOURCES.</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1515970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Flanc de montagne exposant deux récifs du Dévonien tardif, chaîne </a:t>
            </a:r>
            <a:r>
              <a:rPr lang="fr-FR" sz="1200" b="0" i="0" u="none" strike="noStrike" kern="1200" baseline="0" dirty="0" err="1" smtClean="0">
                <a:solidFill>
                  <a:schemeClr val="tx1"/>
                </a:solidFill>
                <a:latin typeface="+mn-lt"/>
                <a:ea typeface="+mn-ea"/>
                <a:cs typeface="+mn-cs"/>
              </a:rPr>
              <a:t>Flathead</a:t>
            </a:r>
            <a:r>
              <a:rPr lang="fr-FR" sz="1200" b="0" i="0" u="none" strike="noStrike" kern="1200" baseline="0" dirty="0" smtClean="0">
                <a:solidFill>
                  <a:schemeClr val="tx1"/>
                </a:solidFill>
                <a:latin typeface="+mn-lt"/>
                <a:ea typeface="+mn-ea"/>
                <a:cs typeface="+mn-cs"/>
              </a:rPr>
              <a:t>, sud-ouest de </a:t>
            </a:r>
            <a:r>
              <a:rPr lang="en-CA" sz="1200" b="0" i="0" u="none" strike="noStrike" kern="1200" baseline="0" dirty="0" err="1" smtClean="0">
                <a:solidFill>
                  <a:schemeClr val="tx1"/>
                </a:solidFill>
                <a:latin typeface="+mn-lt"/>
                <a:ea typeface="+mn-ea"/>
                <a:cs typeface="+mn-cs"/>
              </a:rPr>
              <a:t>l’Alberta</a:t>
            </a:r>
            <a:r>
              <a:rPr lang="en-CA" sz="1200" b="0" i="0" u="none" strike="noStrike" kern="1200" baseline="0" dirty="0" smtClean="0">
                <a:solidFill>
                  <a:schemeClr val="tx1"/>
                </a:solidFill>
                <a:latin typeface="+mn-lt"/>
                <a:ea typeface="+mn-ea"/>
                <a:cs typeface="+mn-cs"/>
              </a:rPr>
              <a:t>. PHOTO : BRIAN PRATT.</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104270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15-05-25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15-05-25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15-05-25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15-05-25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15-05-25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15-05-25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15-05-25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15-05-25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15-05-25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15-05-25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15-05-25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15-05-25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HAPITRE 8</a:t>
            </a:r>
            <a:br>
              <a:rPr lang="en-CA" dirty="0" smtClean="0">
                <a:latin typeface="Arial"/>
                <a:cs typeface="Arial"/>
              </a:rPr>
            </a:br>
            <a:r>
              <a:rPr lang="en-US" dirty="0" err="1" smtClean="0"/>
              <a:t>Partie</a:t>
            </a:r>
            <a:r>
              <a:rPr lang="en-US" dirty="0" smtClean="0"/>
              <a:t> 3 de 4</a:t>
            </a:r>
            <a:r>
              <a:rPr lang="en-US" dirty="0"/>
              <a:t/>
            </a:r>
            <a:br>
              <a:rPr lang="en-US" dirty="0"/>
            </a:br>
            <a:endParaRPr lang="en-CA" dirty="0">
              <a:latin typeface="Arial"/>
              <a:cs typeface="Arial"/>
            </a:endParaRPr>
          </a:p>
        </p:txBody>
      </p:sp>
      <p:sp>
        <p:nvSpPr>
          <p:cNvPr id="2" name="TextBox 1"/>
          <p:cNvSpPr txBox="1"/>
          <p:nvPr/>
        </p:nvSpPr>
        <p:spPr>
          <a:xfrm>
            <a:off x="179512" y="2348880"/>
            <a:ext cx="8784975" cy="2031325"/>
          </a:xfrm>
          <a:prstGeom prst="rect">
            <a:avLst/>
          </a:prstGeom>
          <a:noFill/>
        </p:spPr>
        <p:txBody>
          <a:bodyPr wrap="square" rtlCol="0">
            <a:spAutoFit/>
          </a:bodyPr>
          <a:lstStyle/>
          <a:p>
            <a:r>
              <a:rPr lang="fr-FR" dirty="0" smtClean="0"/>
              <a:t>Les </a:t>
            </a:r>
            <a:r>
              <a:rPr lang="fr-FR" dirty="0"/>
              <a:t>droits d'auteurs de toutes les photographies et graphiques publiés sur ce site </a:t>
            </a:r>
            <a:r>
              <a:rPr lang="fr-FR" dirty="0" smtClean="0"/>
              <a:t>(</a:t>
            </a:r>
            <a:r>
              <a:rPr lang="fr-FR" dirty="0"/>
              <a:t>ci-après appelés images) sont la propriété des personnes et / ou des institutions indiquées dans la légende de chacune </a:t>
            </a:r>
            <a:r>
              <a:rPr lang="fr-FR" dirty="0" smtClean="0"/>
              <a:t>des </a:t>
            </a:r>
            <a:r>
              <a:rPr lang="fr-FR" dirty="0"/>
              <a:t>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0"/>
            <a:ext cx="8300151" cy="6858000"/>
          </a:xfrm>
          <a:prstGeom prst="rect">
            <a:avLst/>
          </a:prstGeom>
        </p:spPr>
      </p:pic>
    </p:spTree>
    <p:extLst>
      <p:ext uri="{BB962C8B-B14F-4D97-AF65-F5344CB8AC3E}">
        <p14:creationId xmlns:p14="http://schemas.microsoft.com/office/powerpoint/2010/main" val="3633622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00" y="0"/>
            <a:ext cx="7257143" cy="6858000"/>
          </a:xfrm>
          <a:prstGeom prst="rect">
            <a:avLst/>
          </a:prstGeom>
          <a:ln>
            <a:solidFill>
              <a:srgbClr val="000000"/>
            </a:solidFill>
          </a:ln>
        </p:spPr>
      </p:pic>
    </p:spTree>
    <p:extLst>
      <p:ext uri="{BB962C8B-B14F-4D97-AF65-F5344CB8AC3E}">
        <p14:creationId xmlns:p14="http://schemas.microsoft.com/office/powerpoint/2010/main" val="4029794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46" y="0"/>
            <a:ext cx="8792308" cy="6858000"/>
          </a:xfrm>
          <a:prstGeom prst="rect">
            <a:avLst/>
          </a:prstGeom>
        </p:spPr>
      </p:pic>
    </p:spTree>
    <p:extLst>
      <p:ext uri="{BB962C8B-B14F-4D97-AF65-F5344CB8AC3E}">
        <p14:creationId xmlns:p14="http://schemas.microsoft.com/office/powerpoint/2010/main" val="153672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3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5600"/>
            <a:ext cx="9144000" cy="6137910"/>
          </a:xfrm>
          <a:prstGeom prst="rect">
            <a:avLst/>
          </a:prstGeom>
          <a:ln>
            <a:solidFill>
              <a:srgbClr val="000000"/>
            </a:solidFill>
          </a:ln>
        </p:spPr>
      </p:pic>
    </p:spTree>
    <p:extLst>
      <p:ext uri="{BB962C8B-B14F-4D97-AF65-F5344CB8AC3E}">
        <p14:creationId xmlns:p14="http://schemas.microsoft.com/office/powerpoint/2010/main" val="807165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305"/>
            <a:ext cx="9144000" cy="6549390"/>
          </a:xfrm>
          <a:prstGeom prst="rect">
            <a:avLst/>
          </a:prstGeom>
        </p:spPr>
      </p:pic>
    </p:spTree>
    <p:extLst>
      <p:ext uri="{BB962C8B-B14F-4D97-AF65-F5344CB8AC3E}">
        <p14:creationId xmlns:p14="http://schemas.microsoft.com/office/powerpoint/2010/main" val="1023680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5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4560570"/>
          </a:xfrm>
          <a:prstGeom prst="rect">
            <a:avLst/>
          </a:prstGeom>
        </p:spPr>
      </p:pic>
    </p:spTree>
    <p:extLst>
      <p:ext uri="{BB962C8B-B14F-4D97-AF65-F5344CB8AC3E}">
        <p14:creationId xmlns:p14="http://schemas.microsoft.com/office/powerpoint/2010/main" val="1121458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6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 y="0"/>
            <a:ext cx="7837714" cy="6858000"/>
          </a:xfrm>
          <a:prstGeom prst="rect">
            <a:avLst/>
          </a:prstGeom>
          <a:ln>
            <a:solidFill>
              <a:srgbClr val="000000"/>
            </a:solidFill>
          </a:ln>
        </p:spPr>
      </p:pic>
    </p:spTree>
    <p:extLst>
      <p:ext uri="{BB962C8B-B14F-4D97-AF65-F5344CB8AC3E}">
        <p14:creationId xmlns:p14="http://schemas.microsoft.com/office/powerpoint/2010/main" val="48669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420801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0"/>
            <a:ext cx="9144000" cy="6457950"/>
          </a:xfrm>
          <a:prstGeom prst="rect">
            <a:avLst/>
          </a:prstGeom>
          <a:ln>
            <a:solidFill>
              <a:srgbClr val="000000"/>
            </a:solidFill>
          </a:ln>
        </p:spPr>
      </p:pic>
    </p:spTree>
    <p:extLst>
      <p:ext uri="{BB962C8B-B14F-4D97-AF65-F5344CB8AC3E}">
        <p14:creationId xmlns:p14="http://schemas.microsoft.com/office/powerpoint/2010/main" val="2024830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1300"/>
            <a:ext cx="9144000" cy="6355080"/>
          </a:xfrm>
          <a:prstGeom prst="rect">
            <a:avLst/>
          </a:prstGeom>
          <a:ln>
            <a:solidFill>
              <a:srgbClr val="000000"/>
            </a:solidFill>
          </a:ln>
        </p:spPr>
      </p:pic>
    </p:spTree>
    <p:extLst>
      <p:ext uri="{BB962C8B-B14F-4D97-AF65-F5344CB8AC3E}">
        <p14:creationId xmlns:p14="http://schemas.microsoft.com/office/powerpoint/2010/main" val="17715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5"/>
            <a:ext cx="9144000" cy="6800850"/>
          </a:xfrm>
          <a:prstGeom prst="rect">
            <a:avLst/>
          </a:prstGeom>
        </p:spPr>
      </p:pic>
    </p:spTree>
    <p:extLst>
      <p:ext uri="{BB962C8B-B14F-4D97-AF65-F5344CB8AC3E}">
        <p14:creationId xmlns:p14="http://schemas.microsoft.com/office/powerpoint/2010/main" val="245066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025911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4119061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042" y="0"/>
            <a:ext cx="8585915" cy="6858000"/>
          </a:xfrm>
          <a:prstGeom prst="rect">
            <a:avLst/>
          </a:prstGeom>
        </p:spPr>
      </p:pic>
    </p:spTree>
    <p:extLst>
      <p:ext uri="{BB962C8B-B14F-4D97-AF65-F5344CB8AC3E}">
        <p14:creationId xmlns:p14="http://schemas.microsoft.com/office/powerpoint/2010/main" val="3896505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8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100" y="0"/>
            <a:ext cx="7276393" cy="6858000"/>
          </a:xfrm>
          <a:prstGeom prst="rect">
            <a:avLst/>
          </a:prstGeom>
          <a:ln>
            <a:solidFill>
              <a:srgbClr val="000000"/>
            </a:solidFill>
          </a:ln>
        </p:spPr>
      </p:pic>
    </p:spTree>
    <p:extLst>
      <p:ext uri="{BB962C8B-B14F-4D97-AF65-F5344CB8AC3E}">
        <p14:creationId xmlns:p14="http://schemas.microsoft.com/office/powerpoint/2010/main" val="31459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1" y="0"/>
            <a:ext cx="8994098" cy="6858000"/>
          </a:xfrm>
          <a:prstGeom prst="rect">
            <a:avLst/>
          </a:prstGeom>
        </p:spPr>
      </p:pic>
    </p:spTree>
    <p:extLst>
      <p:ext uri="{BB962C8B-B14F-4D97-AF65-F5344CB8AC3E}">
        <p14:creationId xmlns:p14="http://schemas.microsoft.com/office/powerpoint/2010/main" val="601171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4644</TotalTime>
  <Words>1179</Words>
  <Application>Microsoft Macintosh PowerPoint</Application>
  <PresentationFormat>On-screen Show (4:3)</PresentationFormat>
  <Paragraphs>85</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CHAPITRE 8 Partie 3 de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53</cp:revision>
  <dcterms:created xsi:type="dcterms:W3CDTF">2014-10-27T15:29:10Z</dcterms:created>
  <dcterms:modified xsi:type="dcterms:W3CDTF">2015-05-25T20:06:43Z</dcterms:modified>
</cp:coreProperties>
</file>