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65"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92" autoAdjust="0"/>
    <p:restoredTop sz="70189" autoAdjust="0"/>
  </p:normalViewPr>
  <p:slideViewPr>
    <p:cSldViewPr>
      <p:cViewPr>
        <p:scale>
          <a:sx n="53" d="100"/>
          <a:sy n="53" d="100"/>
        </p:scale>
        <p:origin x="-3210" y="-6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9040B-9543-4439-B77A-FF3E52FC81D8}" type="datetimeFigureOut">
              <a:rPr lang="en-CA" smtClean="0"/>
              <a:t>11/02/2015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18948-3E6B-4298-AAC5-31F63D2B737F}" type="slidenum">
              <a:rPr lang="en-CA" smtClean="0"/>
              <a:t>‹N°›</a:t>
            </a:fld>
            <a:endParaRPr lang="en-CA"/>
          </a:p>
        </p:txBody>
      </p:sp>
    </p:spTree>
    <p:extLst>
      <p:ext uri="{BB962C8B-B14F-4D97-AF65-F5344CB8AC3E}">
        <p14:creationId xmlns:p14="http://schemas.microsoft.com/office/powerpoint/2010/main" val="181326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EC18948-3E6B-4298-AAC5-31F63D2B737F}" type="slidenum">
              <a:rPr lang="en-CA" smtClean="0"/>
              <a:t>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Les petits lacs de montagne, comme ceux montrés ici, au pied du mont Hudson </a:t>
            </a:r>
            <a:r>
              <a:rPr lang="fr-FR" sz="1200" b="0" i="0" u="none" strike="noStrike" kern="1200" baseline="0" dirty="0" err="1" smtClean="0">
                <a:solidFill>
                  <a:schemeClr val="tx1"/>
                </a:solidFill>
                <a:latin typeface="+mn-lt"/>
                <a:ea typeface="+mn-ea"/>
                <a:cs typeface="+mn-cs"/>
              </a:rPr>
              <a:t>Bay</a:t>
            </a:r>
            <a:r>
              <a:rPr lang="fr-FR" sz="1200" b="0" i="0" u="none" strike="noStrike" kern="1200" baseline="0" dirty="0" smtClean="0">
                <a:solidFill>
                  <a:schemeClr val="tx1"/>
                </a:solidFill>
                <a:latin typeface="+mn-lt"/>
                <a:ea typeface="+mn-ea"/>
                <a:cs typeface="+mn-cs"/>
              </a:rPr>
              <a:t> près de </a:t>
            </a:r>
            <a:r>
              <a:rPr lang="fr-FR" sz="1200" b="0" i="0" u="none" strike="noStrike" kern="1200" baseline="0" dirty="0" err="1" smtClean="0">
                <a:solidFill>
                  <a:schemeClr val="tx1"/>
                </a:solidFill>
                <a:latin typeface="+mn-lt"/>
                <a:ea typeface="+mn-ea"/>
                <a:cs typeface="+mn-cs"/>
              </a:rPr>
              <a:t>Smithers</a:t>
            </a:r>
            <a:r>
              <a:rPr lang="fr-FR" sz="1200" b="0" i="0" u="none" strike="noStrike" kern="1200" baseline="0" dirty="0" smtClean="0">
                <a:solidFill>
                  <a:schemeClr val="tx1"/>
                </a:solidFill>
                <a:latin typeface="+mn-lt"/>
                <a:ea typeface="+mn-ea"/>
                <a:cs typeface="+mn-cs"/>
              </a:rPr>
              <a:t>, Colombie-Britannique, démontrent le concept d’un bilan hydrique. Un nouvel apport d’eau de pluie, de fonte des neiges et de source est équilibré par l’écoulement d’eau en aval et l’évaporation. PHOTO : IAN SPOONER.</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2</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Les eaux souterraines et de surface font partie d’un système interconnecté. Le mouvement de l’eau dans les sols et les milieux humides est un processus naturel qui réduit les contaminants présents dans l’eau. La tourbe, un filtre particulièrement efficace, est excellente pour emmagasiner l’eau et la libérer lentement par la suite. L’eau filtrée par la tourbe contient, à sa sortie, beaucoup moins de contaminants et de sédiments qu’à son entrée. ADAPTÉE DE TURNER </a:t>
            </a:r>
            <a:r>
              <a:rPr lang="en-CA" sz="1200" b="0" i="0" u="none" strike="noStrike" kern="1200" baseline="0" dirty="0" smtClean="0">
                <a:solidFill>
                  <a:schemeClr val="tx1"/>
                </a:solidFill>
                <a:latin typeface="+mn-lt"/>
                <a:ea typeface="+mn-ea"/>
                <a:cs typeface="+mn-cs"/>
              </a:rPr>
              <a:t>ET COLL. (2005B).</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3</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Glacier sur le mont Brazeau, à l’extrémité sud du lac Maligne, parc national du Canada Jasper, Alberta. Les glaciers de la Cordillère sont </a:t>
            </a:r>
            <a:r>
              <a:rPr lang="fr-FR" sz="1200" b="0" i="0" u="none" strike="noStrike" kern="1200" baseline="0" dirty="0" smtClean="0">
                <a:solidFill>
                  <a:schemeClr val="tx1"/>
                </a:solidFill>
                <a:latin typeface="+mn-lt"/>
                <a:ea typeface="+mn-ea"/>
                <a:cs typeface="+mn-cs"/>
              </a:rPr>
              <a:t>la source et </a:t>
            </a:r>
            <a:r>
              <a:rPr lang="fr-FR" sz="1200" b="0" i="0" u="none" strike="noStrike" kern="1200" baseline="0" dirty="0" smtClean="0">
                <a:solidFill>
                  <a:schemeClr val="tx1"/>
                </a:solidFill>
                <a:latin typeface="+mn-lt"/>
                <a:ea typeface="+mn-ea"/>
                <a:cs typeface="+mn-cs"/>
              </a:rPr>
              <a:t>alimentent plusieurs des grandes rivières de l’ouest et du centre du Canada. PHOTO : ROB FENSOME.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4</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Précipitations annuelles moyennes au Canada. FOURNIE PAR ENVIRONNEMENT CANADA.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5</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Le barrage de la rivière </a:t>
            </a:r>
            <a:r>
              <a:rPr lang="fr-FR" sz="1200" b="0" i="0" u="none" strike="noStrike" kern="1200" baseline="0" dirty="0" err="1" smtClean="0">
                <a:solidFill>
                  <a:schemeClr val="tx1"/>
                </a:solidFill>
                <a:latin typeface="+mn-lt"/>
                <a:ea typeface="+mn-ea"/>
                <a:cs typeface="+mn-cs"/>
              </a:rPr>
              <a:t>Oldman</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Pincher</a:t>
            </a:r>
            <a:r>
              <a:rPr lang="fr-FR" sz="1200" b="0" i="0" u="none" strike="noStrike" kern="1200" baseline="0" dirty="0" smtClean="0">
                <a:solidFill>
                  <a:schemeClr val="tx1"/>
                </a:solidFill>
                <a:latin typeface="+mn-lt"/>
                <a:ea typeface="+mn-ea"/>
                <a:cs typeface="+mn-cs"/>
              </a:rPr>
              <a:t> Creek, Alberta, emmagasine de l’eau pour l’irrigation. </a:t>
            </a:r>
            <a:r>
              <a:rPr lang="en-CA" sz="1200" b="0" i="0" u="none" strike="noStrike" kern="1200" baseline="0" dirty="0" smtClean="0">
                <a:solidFill>
                  <a:schemeClr val="tx1"/>
                </a:solidFill>
                <a:latin typeface="+mn-lt"/>
                <a:ea typeface="+mn-ea"/>
                <a:cs typeface="+mn-cs"/>
              </a:rPr>
              <a:t>PHOTO : RON GARNETT / AIRSCAPES.CA.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6</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Centrale électrique </a:t>
            </a:r>
            <a:r>
              <a:rPr lang="fr-FR" sz="1200" b="0" i="0" u="none" strike="noStrike" kern="1200" baseline="0" dirty="0" err="1" smtClean="0">
                <a:solidFill>
                  <a:schemeClr val="tx1"/>
                </a:solidFill>
                <a:latin typeface="+mn-lt"/>
                <a:ea typeface="+mn-ea"/>
                <a:cs typeface="+mn-cs"/>
              </a:rPr>
              <a:t>Kettle</a:t>
            </a:r>
            <a:r>
              <a:rPr lang="fr-FR" sz="1200" b="0" i="0" u="none" strike="noStrike" kern="1200" baseline="0" dirty="0" smtClean="0">
                <a:solidFill>
                  <a:schemeClr val="tx1"/>
                </a:solidFill>
                <a:latin typeface="+mn-lt"/>
                <a:ea typeface="+mn-ea"/>
                <a:cs typeface="+mn-cs"/>
              </a:rPr>
              <a:t> Rapids, </a:t>
            </a:r>
            <a:r>
              <a:rPr lang="fr-FR" sz="1200" b="0" i="0" u="none" strike="noStrike" kern="1200" baseline="0" dirty="0" err="1" smtClean="0">
                <a:solidFill>
                  <a:schemeClr val="tx1"/>
                </a:solidFill>
                <a:latin typeface="+mn-lt"/>
                <a:ea typeface="+mn-ea"/>
                <a:cs typeface="+mn-cs"/>
              </a:rPr>
              <a:t>Gillam</a:t>
            </a:r>
            <a:r>
              <a:rPr lang="fr-FR" sz="1200" b="0" i="0" u="none" strike="noStrike" kern="1200" baseline="0" dirty="0" smtClean="0">
                <a:solidFill>
                  <a:schemeClr val="tx1"/>
                </a:solidFill>
                <a:latin typeface="+mn-lt"/>
                <a:ea typeface="+mn-ea"/>
                <a:cs typeface="+mn-cs"/>
              </a:rPr>
              <a:t>, Manitoba. L’utilisation répandue de l’eau des rivières pour générer de l’électricité a fait du terme « hydro » un synonyme d’électricité dans plusieurs provinces. PHOTO : RON GARNETT / AIRSCAPES.CA.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7</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Irrigation à l’ancienne dans la vallée de l’</a:t>
            </a:r>
            <a:r>
              <a:rPr lang="fr-FR" sz="1200" b="0" i="0" u="none" strike="noStrike" kern="1200" baseline="0" dirty="0" err="1" smtClean="0">
                <a:solidFill>
                  <a:schemeClr val="tx1"/>
                </a:solidFill>
                <a:latin typeface="+mn-lt"/>
                <a:ea typeface="+mn-ea"/>
                <a:cs typeface="+mn-cs"/>
              </a:rPr>
              <a:t>Okanagan</a:t>
            </a:r>
            <a:r>
              <a:rPr lang="fr-FR" sz="1200" b="0" i="0" u="none" strike="noStrike" kern="1200" baseline="0" dirty="0" smtClean="0">
                <a:solidFill>
                  <a:schemeClr val="tx1"/>
                </a:solidFill>
                <a:latin typeface="+mn-lt"/>
                <a:ea typeface="+mn-ea"/>
                <a:cs typeface="+mn-cs"/>
              </a:rPr>
              <a:t>, près d’Oliver, Colombie-Britannique. </a:t>
            </a:r>
            <a:r>
              <a:rPr lang="en-CA" sz="1200" b="0" i="0" u="none" strike="noStrike" kern="1200" baseline="0" dirty="0" smtClean="0">
                <a:solidFill>
                  <a:schemeClr val="tx1"/>
                </a:solidFill>
                <a:latin typeface="+mn-lt"/>
                <a:ea typeface="+mn-ea"/>
                <a:cs typeface="+mn-cs"/>
              </a:rPr>
              <a:t>PHOTO : GODFREY NOWLAN.</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8</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Répartition de la consommation d’eau dans une résidence canadienne typique. ADAPTÉE DU </a:t>
            </a:r>
            <a:r>
              <a:rPr lang="en-CA" sz="1200" b="0" i="0" u="none" strike="noStrike" kern="1200" baseline="0" dirty="0" smtClean="0">
                <a:solidFill>
                  <a:schemeClr val="tx1"/>
                </a:solidFill>
                <a:latin typeface="+mn-lt"/>
                <a:ea typeface="+mn-ea"/>
                <a:cs typeface="+mn-cs"/>
              </a:rPr>
              <a:t>SITE WEB D’ENVIRONNEMENT CANADA.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9</a:t>
            </a:fld>
            <a:endParaRPr lang="en-CA"/>
          </a:p>
        </p:txBody>
      </p:sp>
    </p:spTree>
    <p:extLst>
      <p:ext uri="{BB962C8B-B14F-4D97-AF65-F5344CB8AC3E}">
        <p14:creationId xmlns:p14="http://schemas.microsoft.com/office/powerpoint/2010/main" val="2843150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11/02/2015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370788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11/02/2015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115659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11/02/2015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301095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11/02/2015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239701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17907-A436-4D49-98AA-569225EB4082}" type="datetimeFigureOut">
              <a:rPr lang="en-CA" smtClean="0"/>
              <a:t>11/02/2015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216523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9F17907-A436-4D49-98AA-569225EB4082}" type="datetimeFigureOut">
              <a:rPr lang="en-CA" smtClean="0"/>
              <a:t>11/02/2015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20554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9F17907-A436-4D49-98AA-569225EB4082}" type="datetimeFigureOut">
              <a:rPr lang="en-CA" smtClean="0"/>
              <a:t>11/02/2015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294157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9F17907-A436-4D49-98AA-569225EB4082}" type="datetimeFigureOut">
              <a:rPr lang="en-CA" smtClean="0"/>
              <a:t>11/02/2015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321442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7907-A436-4D49-98AA-569225EB4082}" type="datetimeFigureOut">
              <a:rPr lang="en-CA" smtClean="0"/>
              <a:t>11/02/2015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124088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11/02/2015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145579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11/02/2015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2011465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17907-A436-4D49-98AA-569225EB4082}" type="datetimeFigureOut">
              <a:rPr lang="en-CA" smtClean="0"/>
              <a:t>11/02/2015</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B9776-79E3-4C9A-8D5F-FE5E5FE7406D}" type="slidenum">
              <a:rPr lang="en-CA" smtClean="0"/>
              <a:t>‹N°›</a:t>
            </a:fld>
            <a:endParaRPr lang="en-CA"/>
          </a:p>
        </p:txBody>
      </p:sp>
    </p:spTree>
    <p:extLst>
      <p:ext uri="{BB962C8B-B14F-4D97-AF65-F5344CB8AC3E}">
        <p14:creationId xmlns:p14="http://schemas.microsoft.com/office/powerpoint/2010/main" val="24231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672"/>
            <a:ext cx="9144000" cy="1512168"/>
          </a:xfrm>
        </p:spPr>
        <p:txBody>
          <a:bodyPr>
            <a:normAutofit fontScale="90000"/>
          </a:bodyPr>
          <a:lstStyle/>
          <a:p>
            <a:r>
              <a:rPr lang="en-US" dirty="0" smtClean="0">
                <a:latin typeface="Arial"/>
                <a:cs typeface="Arial"/>
              </a:rPr>
              <a:t>C</a:t>
            </a:r>
            <a:r>
              <a:rPr lang="en-CA" dirty="0" smtClean="0">
                <a:latin typeface="Arial"/>
                <a:cs typeface="Arial"/>
              </a:rPr>
              <a:t>HAPITRE 15</a:t>
            </a:r>
            <a:br>
              <a:rPr lang="en-CA" dirty="0" smtClean="0">
                <a:latin typeface="Arial"/>
                <a:cs typeface="Arial"/>
              </a:rPr>
            </a:br>
            <a:r>
              <a:rPr lang="en-US" dirty="0" err="1" smtClean="0"/>
              <a:t>Partie</a:t>
            </a:r>
            <a:r>
              <a:rPr lang="en-US" dirty="0" smtClean="0"/>
              <a:t> 2 de 2</a:t>
            </a:r>
            <a:r>
              <a:rPr lang="en-US" dirty="0"/>
              <a:t/>
            </a:r>
            <a:br>
              <a:rPr lang="en-US" dirty="0"/>
            </a:br>
            <a:endParaRPr lang="en-CA" dirty="0">
              <a:latin typeface="Arial"/>
              <a:cs typeface="Arial"/>
            </a:endParaRPr>
          </a:p>
        </p:txBody>
      </p:sp>
      <p:sp>
        <p:nvSpPr>
          <p:cNvPr id="2" name="TextBox 1"/>
          <p:cNvSpPr txBox="1"/>
          <p:nvPr/>
        </p:nvSpPr>
        <p:spPr>
          <a:xfrm>
            <a:off x="179512" y="2348880"/>
            <a:ext cx="8784975" cy="2031325"/>
          </a:xfrm>
          <a:prstGeom prst="rect">
            <a:avLst/>
          </a:prstGeom>
          <a:noFill/>
        </p:spPr>
        <p:txBody>
          <a:bodyPr wrap="square" rtlCol="0">
            <a:spAutoFit/>
          </a:bodyPr>
          <a:lstStyle/>
          <a:p>
            <a:r>
              <a:rPr lang="fr-FR" dirty="0" smtClean="0"/>
              <a:t>Les </a:t>
            </a:r>
            <a:r>
              <a:rPr lang="fr-FR" dirty="0"/>
              <a:t>droits d'auteurs de toutes les photographies et graphiques publiés sur ce </a:t>
            </a:r>
            <a:r>
              <a:rPr lang="fr-FR" dirty="0" smtClean="0"/>
              <a:t>site</a:t>
            </a:r>
            <a:r>
              <a:rPr lang="fr-FR" dirty="0"/>
              <a:t> (ci-après appelés images) sont la propriété des personnes et / ou des institutions indiquées dans la légende de </a:t>
            </a:r>
            <a:r>
              <a:rPr lang="fr-FR" dirty="0" smtClean="0"/>
              <a:t>chacune</a:t>
            </a:r>
            <a:r>
              <a:rPr lang="fr-FR" dirty="0"/>
              <a:t> des 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2000" baseline="30000" dirty="0">
              <a:latin typeface="Arial Narrow"/>
              <a:cs typeface="Arial Narrow"/>
            </a:endParaRPr>
          </a:p>
          <a:p>
            <a:endParaRPr lang="en-US" dirty="0"/>
          </a:p>
        </p:txBody>
      </p:sp>
    </p:spTree>
    <p:extLst>
      <p:ext uri="{BB962C8B-B14F-4D97-AF65-F5344CB8AC3E}">
        <p14:creationId xmlns:p14="http://schemas.microsoft.com/office/powerpoint/2010/main" val="2378425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857" y="0"/>
            <a:ext cx="8164286" cy="6858000"/>
          </a:xfrm>
          <a:prstGeom prst="rect">
            <a:avLst/>
          </a:prstGeom>
        </p:spPr>
      </p:pic>
    </p:spTree>
    <p:extLst>
      <p:ext uri="{BB962C8B-B14F-4D97-AF65-F5344CB8AC3E}">
        <p14:creationId xmlns:p14="http://schemas.microsoft.com/office/powerpoint/2010/main" val="3002482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1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 y="0"/>
            <a:ext cx="9053465" cy="6858000"/>
          </a:xfrm>
          <a:prstGeom prst="rect">
            <a:avLst/>
          </a:prstGeom>
          <a:ln>
            <a:solidFill>
              <a:srgbClr val="000000"/>
            </a:solidFill>
          </a:ln>
        </p:spPr>
      </p:pic>
    </p:spTree>
    <p:extLst>
      <p:ext uri="{BB962C8B-B14F-4D97-AF65-F5344CB8AC3E}">
        <p14:creationId xmlns:p14="http://schemas.microsoft.com/office/powerpoint/2010/main" val="1613235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67" y="0"/>
            <a:ext cx="9053465" cy="6858000"/>
          </a:xfrm>
          <a:prstGeom prst="rect">
            <a:avLst/>
          </a:prstGeom>
        </p:spPr>
      </p:pic>
    </p:spTree>
    <p:extLst>
      <p:ext uri="{BB962C8B-B14F-4D97-AF65-F5344CB8AC3E}">
        <p14:creationId xmlns:p14="http://schemas.microsoft.com/office/powerpoint/2010/main" val="1039393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3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 y="0"/>
            <a:ext cx="7684034" cy="6858000"/>
          </a:xfrm>
          <a:prstGeom prst="rect">
            <a:avLst/>
          </a:prstGeom>
        </p:spPr>
      </p:pic>
    </p:spTree>
    <p:extLst>
      <p:ext uri="{BB962C8B-B14F-4D97-AF65-F5344CB8AC3E}">
        <p14:creationId xmlns:p14="http://schemas.microsoft.com/office/powerpoint/2010/main" val="3071731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 y="0"/>
            <a:ext cx="9068430" cy="6858000"/>
          </a:xfrm>
          <a:prstGeom prst="rect">
            <a:avLst/>
          </a:prstGeom>
        </p:spPr>
      </p:pic>
    </p:spTree>
    <p:extLst>
      <p:ext uri="{BB962C8B-B14F-4D97-AF65-F5344CB8AC3E}">
        <p14:creationId xmlns:p14="http://schemas.microsoft.com/office/powerpoint/2010/main" val="2133183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700"/>
            <a:ext cx="9144000" cy="6823710"/>
          </a:xfrm>
          <a:prstGeom prst="rect">
            <a:avLst/>
          </a:prstGeom>
        </p:spPr>
      </p:pic>
    </p:spTree>
    <p:extLst>
      <p:ext uri="{BB962C8B-B14F-4D97-AF65-F5344CB8AC3E}">
        <p14:creationId xmlns:p14="http://schemas.microsoft.com/office/powerpoint/2010/main" val="1481907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857" y="0"/>
            <a:ext cx="8164286" cy="6858000"/>
          </a:xfrm>
          <a:prstGeom prst="rect">
            <a:avLst/>
          </a:prstGeom>
        </p:spPr>
      </p:pic>
    </p:spTree>
    <p:extLst>
      <p:ext uri="{BB962C8B-B14F-4D97-AF65-F5344CB8AC3E}">
        <p14:creationId xmlns:p14="http://schemas.microsoft.com/office/powerpoint/2010/main" val="363954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7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8300" y="0"/>
            <a:ext cx="5849041" cy="6858000"/>
          </a:xfrm>
          <a:prstGeom prst="rect">
            <a:avLst/>
          </a:prstGeom>
          <a:ln>
            <a:solidFill>
              <a:srgbClr val="000000"/>
            </a:solidFill>
          </a:ln>
        </p:spPr>
      </p:pic>
    </p:spTree>
    <p:extLst>
      <p:ext uri="{BB962C8B-B14F-4D97-AF65-F5344CB8AC3E}">
        <p14:creationId xmlns:p14="http://schemas.microsoft.com/office/powerpoint/2010/main" val="9567017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449</TotalTime>
  <Words>408</Words>
  <Application>Microsoft Office PowerPoint</Application>
  <PresentationFormat>Affichage à l'écran (4:3)</PresentationFormat>
  <Paragraphs>43</Paragraphs>
  <Slides>9</Slides>
  <Notes>9</Notes>
  <HiddenSlides>0</HiddenSlides>
  <MMClips>0</MMClips>
  <ScaleCrop>false</ScaleCrop>
  <HeadingPairs>
    <vt:vector size="4" baseType="variant">
      <vt:variant>
        <vt:lpstr>Thème</vt:lpstr>
      </vt:variant>
      <vt:variant>
        <vt:i4>1</vt:i4>
      </vt:variant>
      <vt:variant>
        <vt:lpstr>Titres des diapositives</vt:lpstr>
      </vt:variant>
      <vt:variant>
        <vt:i4>9</vt:i4>
      </vt:variant>
    </vt:vector>
  </HeadingPairs>
  <TitlesOfParts>
    <vt:vector size="10" baseType="lpstr">
      <vt:lpstr>Office Theme</vt:lpstr>
      <vt:lpstr>CHAPITRE 15 Partie 2 de 2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Aicha</cp:lastModifiedBy>
  <cp:revision>33</cp:revision>
  <dcterms:created xsi:type="dcterms:W3CDTF">2014-10-27T15:29:10Z</dcterms:created>
  <dcterms:modified xsi:type="dcterms:W3CDTF">2015-02-11T20:57:30Z</dcterms:modified>
</cp:coreProperties>
</file>