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6" r:id="rId6"/>
    <p:sldId id="260" r:id="rId7"/>
    <p:sldId id="267" r:id="rId8"/>
    <p:sldId id="261" r:id="rId9"/>
    <p:sldId id="268" r:id="rId10"/>
    <p:sldId id="262" r:id="rId11"/>
    <p:sldId id="263"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13" d="100"/>
          <a:sy n="113" d="100"/>
        </p:scale>
        <p:origin x="-296"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present global distribution of tectonic plates. WALTER ROEST.</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Plate tectonics explains the distribution of major physical features on the Earth’s surface, including Canada’s highest mountains in the St. Elias Range of northern British Columbia and Yukon. In the distance is Mount Logan, Canada’s highest peak. W. LYNCH , COPYRIGHT PARKS CANADA.</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Rift basins form when continents begin to break up. The basins become filled with non-marine sediments such as the </a:t>
            </a:r>
            <a:r>
              <a:rPr lang="en-US" sz="1200" b="0" i="0" u="none" strike="noStrike" kern="1200" baseline="0" dirty="0" err="1" smtClean="0">
                <a:solidFill>
                  <a:schemeClr val="tx1"/>
                </a:solidFill>
                <a:latin typeface="+mn-lt"/>
                <a:ea typeface="+mn-ea"/>
                <a:cs typeface="+mn-cs"/>
              </a:rPr>
              <a:t>redbeds</a:t>
            </a:r>
            <a:r>
              <a:rPr lang="en-US" sz="1200" b="0" i="0" u="none" strike="noStrike" kern="1200" baseline="0" dirty="0" smtClean="0">
                <a:solidFill>
                  <a:schemeClr val="tx1"/>
                </a:solidFill>
                <a:latin typeface="+mn-lt"/>
                <a:ea typeface="+mn-ea"/>
                <a:cs typeface="+mn-cs"/>
              </a:rPr>
              <a:t> in this cliff at Cape </a:t>
            </a:r>
            <a:r>
              <a:rPr lang="en-US" sz="1200" b="0" i="0" u="none" strike="noStrike" kern="1200" baseline="0" dirty="0" err="1" smtClean="0">
                <a:solidFill>
                  <a:schemeClr val="tx1"/>
                </a:solidFill>
                <a:latin typeface="+mn-lt"/>
                <a:ea typeface="+mn-ea"/>
                <a:cs typeface="+mn-cs"/>
              </a:rPr>
              <a:t>Blomidon</a:t>
            </a:r>
            <a:r>
              <a:rPr lang="en-US" sz="1200" b="0" i="0" u="none" strike="noStrike" kern="1200" baseline="0" dirty="0" smtClean="0">
                <a:solidFill>
                  <a:schemeClr val="tx1"/>
                </a:solidFill>
                <a:latin typeface="+mn-lt"/>
                <a:ea typeface="+mn-ea"/>
                <a:cs typeface="+mn-cs"/>
              </a:rPr>
              <a:t> in Nova Scotia. The overlying darker layers are of basalt similar to that underlying the ocean floors. BOB TAYLOR.</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Away from plate boundaries, the interiors of continents are dominated by flat to gently rolling landscapes, as here near Foremost, Alberta. ROB FENSOME.</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Without tectonic forces within the Earth’s lithosphere we would not have magnificent mountain ranges such as the Rockies. This is a view of the </a:t>
            </a:r>
            <a:r>
              <a:rPr lang="en-US" sz="1200" b="0" i="0" u="none" strike="noStrike" kern="1200" baseline="0" dirty="0" err="1" smtClean="0">
                <a:solidFill>
                  <a:schemeClr val="tx1"/>
                </a:solidFill>
                <a:latin typeface="+mn-lt"/>
                <a:ea typeface="+mn-ea"/>
                <a:cs typeface="+mn-cs"/>
              </a:rPr>
              <a:t>Kananaskis</a:t>
            </a:r>
            <a:r>
              <a:rPr lang="en-US" sz="1200" b="0" i="0" u="none" strike="noStrike" kern="1200" baseline="0" dirty="0" smtClean="0">
                <a:solidFill>
                  <a:schemeClr val="tx1"/>
                </a:solidFill>
                <a:latin typeface="+mn-lt"/>
                <a:ea typeface="+mn-ea"/>
                <a:cs typeface="+mn-cs"/>
              </a:rPr>
              <a:t> Country of southwestern Alberta. RON GARNETT / AIRSCAPES.CA.</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compass works because in all magnetic fields, including that of the Earth, electrons flow from one magnetic pole to the other, causing the needle to point toward the magnetic north. The Earth’s magnetic field also shows varying degrees of inclination to the ground depending on latitude. As shown here, a free-standing compass needle will point vertically at the magnetic poles and parallel to the ground at the Equator, with gradations in between. An analysis of a rock’s magnetic signature, frozen-in at the time of formation, thus indicates the approximate latitude at which the rock originated.</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shows apparent polar-wandering curves for two continents, plotted on a present-day map. The curves were determined by measuring magnetic inclinations from different-aged rocks in each continent. The numbers refer to ages in millions of years. Because only one magnetic north pole can exist at any one time, the fact that two curves result from plotting such data is strong evidence for continental drift. When the curves are drawn together and the continents “pulled” with them, as in B, we can reconstruct what the Earth’s geography looked like before the Atlantic Ocean opened. </a:t>
            </a:r>
            <a:r>
              <a:rPr lang="en-US" sz="1200" b="0" i="0" u="none" strike="noStrike" kern="1200" cap="all" baseline="0" dirty="0" smtClean="0">
                <a:solidFill>
                  <a:schemeClr val="tx1"/>
                </a:solidFill>
                <a:latin typeface="+mn-lt"/>
                <a:ea typeface="+mn-ea"/>
                <a:cs typeface="+mn-cs"/>
              </a:rPr>
              <a:t>Adapted from various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JOIDES Resolution</a:t>
            </a:r>
            <a:r>
              <a:rPr lang="en-US" sz="1200" b="0" i="0" u="none" strike="noStrike" kern="1200" baseline="0" dirty="0" smtClean="0">
                <a:solidFill>
                  <a:schemeClr val="tx1"/>
                </a:solidFill>
                <a:latin typeface="+mn-lt"/>
                <a:ea typeface="+mn-ea"/>
                <a:cs typeface="+mn-cs"/>
              </a:rPr>
              <a:t>, which was built in Halifax, Nova Scotia, departs Honolulu on May 9, 2009. The </a:t>
            </a:r>
            <a:r>
              <a:rPr lang="en-US" sz="1200" b="0" i="1" u="none" strike="noStrike" kern="1200" baseline="0" dirty="0" smtClean="0">
                <a:solidFill>
                  <a:schemeClr val="tx1"/>
                </a:solidFill>
                <a:latin typeface="+mn-lt"/>
                <a:ea typeface="+mn-ea"/>
                <a:cs typeface="+mn-cs"/>
              </a:rPr>
              <a:t>JOIDES Resolution </a:t>
            </a:r>
            <a:r>
              <a:rPr lang="en-US" sz="1200" b="0" i="0" u="none" strike="noStrike" kern="1200" baseline="0" dirty="0" smtClean="0">
                <a:solidFill>
                  <a:schemeClr val="tx1"/>
                </a:solidFill>
                <a:latin typeface="+mn-lt"/>
                <a:ea typeface="+mn-ea"/>
                <a:cs typeface="+mn-cs"/>
              </a:rPr>
              <a:t>is one of several ships dedicated to exploring the geology of the oceans. WILLIAM CRAWFORD, COURTESY OF THE INTEGRATED OCEAN DRILLING PROGRAM US IMPLEMENTING ORGANIZATION.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shows magnetic anomalies on the Mid-Atlantic Ridge southwest of Iceland. B shows an idealized series of cross sections representing stages in the development of the pattern of anomalies shown in A. </a:t>
            </a:r>
            <a:r>
              <a:rPr lang="en-US" sz="1200" b="0" i="0" u="none" strike="noStrike" kern="1200" cap="all" baseline="0" dirty="0" smtClean="0">
                <a:solidFill>
                  <a:schemeClr val="tx1"/>
                </a:solidFill>
                <a:latin typeface="+mn-lt"/>
                <a:ea typeface="+mn-ea"/>
                <a:cs typeface="+mn-cs"/>
              </a:rPr>
              <a:t>Adapted from Jane Russell in </a:t>
            </a:r>
            <a:r>
              <a:rPr lang="en-US" sz="1200" b="0" i="0" u="none" strike="noStrike" kern="1200" cap="all" baseline="0" dirty="0" err="1" smtClean="0">
                <a:solidFill>
                  <a:schemeClr val="tx1"/>
                </a:solidFill>
                <a:latin typeface="+mn-lt"/>
                <a:ea typeface="+mn-ea"/>
                <a:cs typeface="+mn-cs"/>
              </a:rPr>
              <a:t>Kious</a:t>
            </a:r>
            <a:r>
              <a:rPr lang="en-US" sz="1200" b="0" i="0" u="none" strike="noStrike" kern="1200" cap="all" baseline="0" dirty="0" smtClean="0">
                <a:solidFill>
                  <a:schemeClr val="tx1"/>
                </a:solidFill>
                <a:latin typeface="+mn-lt"/>
                <a:ea typeface="+mn-ea"/>
                <a:cs typeface="+mn-cs"/>
              </a:rPr>
              <a:t> and Tilling (1996), with permission from the US Department of the Interior (USGS).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Ring Mountain, British Columbia, a </a:t>
            </a:r>
            <a:r>
              <a:rPr lang="en-US" sz="1200" b="0" i="0" u="none" strike="noStrike" kern="1200" baseline="0" dirty="0" err="1" smtClean="0">
                <a:solidFill>
                  <a:schemeClr val="tx1"/>
                </a:solidFill>
                <a:latin typeface="+mn-lt"/>
                <a:ea typeface="+mn-ea"/>
                <a:cs typeface="+mn-cs"/>
              </a:rPr>
              <a:t>subglacial</a:t>
            </a:r>
            <a:r>
              <a:rPr lang="en-US" sz="1200" b="0" i="0" u="none" strike="noStrike" kern="1200" baseline="0" dirty="0" smtClean="0">
                <a:solidFill>
                  <a:schemeClr val="tx1"/>
                </a:solidFill>
                <a:latin typeface="+mn-lt"/>
                <a:ea typeface="+mn-ea"/>
                <a:cs typeface="+mn-cs"/>
              </a:rPr>
              <a:t> volcano known as a </a:t>
            </a:r>
            <a:r>
              <a:rPr lang="en-US" sz="1200" b="0" i="0" u="none" strike="noStrike" kern="1200" baseline="0" dirty="0" err="1" smtClean="0">
                <a:solidFill>
                  <a:schemeClr val="tx1"/>
                </a:solidFill>
                <a:latin typeface="+mn-lt"/>
                <a:ea typeface="+mn-ea"/>
                <a:cs typeface="+mn-cs"/>
              </a:rPr>
              <a:t>tuya</a:t>
            </a:r>
            <a:r>
              <a:rPr lang="en-US" sz="1200" b="0" i="0" u="none" strike="noStrike" kern="1200" baseline="0" dirty="0" smtClean="0">
                <a:solidFill>
                  <a:schemeClr val="tx1"/>
                </a:solidFill>
                <a:latin typeface="+mn-lt"/>
                <a:ea typeface="+mn-ea"/>
                <a:cs typeface="+mn-cs"/>
              </a:rPr>
              <a:t> (see Chapter 11) that was active sometime during the past 2.5 million years. This mountain is one of the volcanoes forming the Cascade Range, a continental magmatic arc above the Cascadia </a:t>
            </a:r>
            <a:r>
              <a:rPr lang="fr-FR" sz="1200" b="0" i="0" u="none" strike="noStrike" kern="1200" baseline="0" dirty="0" smtClean="0">
                <a:solidFill>
                  <a:schemeClr val="tx1"/>
                </a:solidFill>
                <a:latin typeface="+mn-lt"/>
                <a:ea typeface="+mn-ea"/>
                <a:cs typeface="+mn-cs"/>
              </a:rPr>
              <a:t>Subduction Zone. STEVE GORDEY.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375-million-year-old granite at </a:t>
            </a:r>
            <a:r>
              <a:rPr lang="en-US" sz="1200" b="0" i="0" u="none" strike="noStrike" kern="1200" baseline="0" dirty="0" err="1" smtClean="0">
                <a:solidFill>
                  <a:schemeClr val="tx1"/>
                </a:solidFill>
                <a:latin typeface="+mn-lt"/>
                <a:ea typeface="+mn-ea"/>
                <a:cs typeface="+mn-cs"/>
              </a:rPr>
              <a:t>Peggys</a:t>
            </a:r>
            <a:r>
              <a:rPr lang="en-US" sz="1200" b="0" i="0" u="none" strike="noStrike" kern="1200" baseline="0" dirty="0" smtClean="0">
                <a:solidFill>
                  <a:schemeClr val="tx1"/>
                </a:solidFill>
                <a:latin typeface="+mn-lt"/>
                <a:ea typeface="+mn-ea"/>
                <a:cs typeface="+mn-cs"/>
              </a:rPr>
              <a:t> Cove, Nova Scotia, is associated with the closing of the long-lost </a:t>
            </a:r>
            <a:r>
              <a:rPr lang="en-US" sz="1200" b="0" i="0" u="none" strike="noStrike" kern="1200" baseline="0" dirty="0" err="1" smtClean="0">
                <a:solidFill>
                  <a:schemeClr val="tx1"/>
                </a:solidFill>
                <a:latin typeface="+mn-lt"/>
                <a:ea typeface="+mn-ea"/>
                <a:cs typeface="+mn-cs"/>
              </a:rPr>
              <a:t>Rheic</a:t>
            </a:r>
            <a:r>
              <a:rPr lang="en-US" sz="1200" b="0" i="0" u="none" strike="noStrike" kern="1200" baseline="0" dirty="0" smtClean="0">
                <a:solidFill>
                  <a:schemeClr val="tx1"/>
                </a:solidFill>
                <a:latin typeface="+mn-lt"/>
                <a:ea typeface="+mn-ea"/>
                <a:cs typeface="+mn-cs"/>
              </a:rPr>
              <a:t> Ocean (Chapter 8).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composite nature of the western boundary of the North American Plate, showing plates and plate boundaries. </a:t>
            </a:r>
            <a:r>
              <a:rPr lang="en-US" sz="1200" b="0" i="0" u="none" strike="noStrike" kern="1200" cap="all" baseline="0" dirty="0" smtClean="0">
                <a:solidFill>
                  <a:schemeClr val="tx1"/>
                </a:solidFill>
                <a:latin typeface="+mn-lt"/>
                <a:ea typeface="+mn-ea"/>
                <a:cs typeface="+mn-cs"/>
              </a:rPr>
              <a:t>Adapted from various sources.</a:t>
            </a:r>
            <a:endParaRPr lang="fr-FR" sz="1200" b="0" i="0" u="none" strike="noStrike" kern="1200" cap="all"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2</a:t>
            </a:r>
            <a:br>
              <a:rPr lang="en-CA" dirty="0" smtClean="0">
                <a:latin typeface="Arial"/>
                <a:cs typeface="Arial"/>
              </a:rPr>
            </a:br>
            <a:r>
              <a:rPr lang="en-US" dirty="0"/>
              <a:t>Part 1 of </a:t>
            </a:r>
            <a:r>
              <a:rPr lang="en-US" dirty="0" smtClean="0"/>
              <a:t>2</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0"/>
            <a:ext cx="8612873"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2371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0"/>
            <a:ext cx="8722417"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0"/>
            <a:ext cx="8300151"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500" y="0"/>
            <a:ext cx="5459104" cy="6858000"/>
          </a:xfrm>
          <a:prstGeom prst="rect">
            <a:avLst/>
          </a:prstGeom>
          <a:ln>
            <a:solidFill>
              <a:srgbClr val="000000"/>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6900"/>
            <a:ext cx="9144000" cy="5646420"/>
          </a:xfrm>
          <a:prstGeom prst="rect">
            <a:avLst/>
          </a:prstGeom>
          <a:ln>
            <a:solidFill>
              <a:srgbClr val="000000"/>
            </a:solidFill>
          </a:ln>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0"/>
            <a:ext cx="8708571" cy="6858000"/>
          </a:xfrm>
          <a:prstGeom prst="rect">
            <a:avLst/>
          </a:prstGeom>
        </p:spPr>
      </p:pic>
    </p:spTree>
    <p:extLst>
      <p:ext uri="{BB962C8B-B14F-4D97-AF65-F5344CB8AC3E}">
        <p14:creationId xmlns:p14="http://schemas.microsoft.com/office/powerpoint/2010/main" val="130364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0"/>
            <a:ext cx="7062482" cy="6858000"/>
          </a:xfrm>
          <a:prstGeom prst="rect">
            <a:avLst/>
          </a:prstGeom>
          <a:solidFill>
            <a:schemeClr val="tx1"/>
          </a:solidFill>
          <a:ln>
            <a:solidFill>
              <a:srgbClr val="000000"/>
            </a:solidFill>
          </a:ln>
        </p:spPr>
      </p:pic>
    </p:spTree>
    <p:extLst>
      <p:ext uri="{BB962C8B-B14F-4D97-AF65-F5344CB8AC3E}">
        <p14:creationId xmlns:p14="http://schemas.microsoft.com/office/powerpoint/2010/main" val="307173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0"/>
            <a:ext cx="8164286" cy="6858000"/>
          </a:xfrm>
          <a:prstGeom prst="rect">
            <a:avLst/>
          </a:prstGeom>
        </p:spPr>
      </p:pic>
    </p:spTree>
    <p:extLst>
      <p:ext uri="{BB962C8B-B14F-4D97-AF65-F5344CB8AC3E}">
        <p14:creationId xmlns:p14="http://schemas.microsoft.com/office/powerpoint/2010/main" val="174499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500" y="0"/>
            <a:ext cx="2920784" cy="6858000"/>
          </a:xfrm>
          <a:prstGeom prst="rect">
            <a:avLst/>
          </a:prstGeom>
        </p:spPr>
      </p:pic>
    </p:spTree>
    <p:extLst>
      <p:ext uri="{BB962C8B-B14F-4D97-AF65-F5344CB8AC3E}">
        <p14:creationId xmlns:p14="http://schemas.microsoft.com/office/powerpoint/2010/main" val="1194370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1111</Words>
  <Application>Microsoft Macintosh PowerPoint</Application>
  <PresentationFormat>On-screen Show (4:3)</PresentationFormat>
  <Paragraphs>63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CHAPTER 2 Part 1 of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36</cp:revision>
  <dcterms:created xsi:type="dcterms:W3CDTF">2014-10-27T15:29:10Z</dcterms:created>
  <dcterms:modified xsi:type="dcterms:W3CDTF">2014-12-16T21:45:33Z</dcterms:modified>
</cp:coreProperties>
</file>