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2D2F453-FBBE-E84A-AA41-A6844DD95E5B}"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CC388F4-DBDC-FB4F-9880-40488A82BB12}" type="slidenum">
              <a:rPr lang="en-CA"/>
              <a:pPr>
                <a:defRPr/>
              </a:pPr>
              <a:t>‹#›</a:t>
            </a:fld>
            <a:endParaRPr lang="en-CA"/>
          </a:p>
        </p:txBody>
      </p:sp>
    </p:spTree>
    <p:extLst>
      <p:ext uri="{BB962C8B-B14F-4D97-AF65-F5344CB8AC3E}">
        <p14:creationId xmlns:p14="http://schemas.microsoft.com/office/powerpoint/2010/main" val="4093460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5A8154F-9012-8B43-BF83-CA2DE52F55F0}"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Chevalements à la mine d’uranium de Cigar Lake, nord de la Saskatchewan. PHOTO : CHARLES JEFFERSON.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9AF90AE-BD6B-CF4E-B895-6FA85C3CDDC4}"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Exploitation à ciel ouvert Sue C à la mine d’uranium McClean Lake, à l’ouest du lac Wollaston, nord de la Saskatchewan. PHOTO : CHARLES JEFFERSON.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13E5E88-A683-6645-8A4D-FD8EEAFF2C01}"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Production moderne d’électricité grâce au vent : champ d’éoliennes au cap North, Île-du-Prince-Édouard. 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64CD93E-FD61-8848-ADC3-0B83EDB831D1}"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piscine de Radium Hot Springs dans le parc national du Canada Kootenay, Colombie-Britannique, est chauffée à 39 °C par l’énergie géothermique; l’eau chaude migre verticalement le long d’un plan de faille. PHOTO : B. WROBLESKI, TOUS DROITS RÉSERVÉS PARCS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D233FCA-5441-D448-99EB-325AFD8A558F}" type="slidenum">
              <a:rPr lang="en-CA"/>
              <a:pPr fontAlgn="base">
                <a:spcBef>
                  <a:spcPct val="0"/>
                </a:spcBef>
                <a:spcAft>
                  <a:spcPct val="0"/>
                </a:spcAft>
              </a:pPr>
              <a:t>13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Puits de pétrole au lac Ainslie, île du Cap-Breton, aux environs de 1913. FOURNIE PAR GRANT WACH, AUTEUR INCONNU.</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CDA64C2-72F0-B54E-8E06-4DAEC4E4ADDD}"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t>
            </a:r>
            <a:r>
              <a:rPr lang="fr-FR" i="1">
                <a:latin typeface="Calibri" charset="0"/>
              </a:rPr>
              <a:t>A)</a:t>
            </a:r>
            <a:r>
              <a:rPr lang="fr-FR">
                <a:latin typeface="Calibri" charset="0"/>
              </a:rPr>
              <a:t> Coupe à travers le bassin de Jeanne d’Arc dans les Grands Bancs de Terre-Neuve. Ce bassin compte de nombreux champs pétroliers incluant celui d’</a:t>
            </a:r>
            <a:r>
              <a:rPr lang="fr-FR" altLang="ja-JP">
                <a:latin typeface="Calibri" charset="0"/>
              </a:rPr>
              <a:t>Hibernia. (</a:t>
            </a:r>
            <a:r>
              <a:rPr lang="fr-FR" altLang="ja-JP" i="1">
                <a:latin typeface="Calibri" charset="0"/>
              </a:rPr>
              <a:t>B</a:t>
            </a:r>
            <a:r>
              <a:rPr lang="fr-FR" altLang="ja-JP">
                <a:latin typeface="Calibri" charset="0"/>
              </a:rPr>
              <a:t>) Vue détaillée du champ pétrolier Hibernia (représenté par le rectangle rouge en (</a:t>
            </a:r>
            <a:r>
              <a:rPr lang="fr-FR" altLang="ja-JP" i="1">
                <a:latin typeface="Calibri" charset="0"/>
              </a:rPr>
              <a:t>A</a:t>
            </a:r>
            <a:r>
              <a:rPr lang="fr-FR" altLang="ja-JP">
                <a:latin typeface="Calibri" charset="0"/>
              </a:rPr>
              <a:t>)); à noter que la géologie en (</a:t>
            </a:r>
            <a:r>
              <a:rPr lang="fr-FR" altLang="ja-JP" i="1">
                <a:latin typeface="Calibri" charset="0"/>
              </a:rPr>
              <a:t>B</a:t>
            </a:r>
            <a:r>
              <a:rPr lang="fr-FR" altLang="ja-JP">
                <a:latin typeface="Calibri" charset="0"/>
              </a:rPr>
              <a:t>) est imaginée et, de fait, ne correspond pas exactement à ce qui est illustré en (</a:t>
            </a:r>
            <a:r>
              <a:rPr lang="fr-FR" altLang="ja-JP" i="1">
                <a:latin typeface="Calibri" charset="0"/>
              </a:rPr>
              <a:t>A</a:t>
            </a:r>
            <a:r>
              <a:rPr lang="fr-FR" altLang="ja-JP">
                <a:latin typeface="Calibri" charset="0"/>
              </a:rPr>
              <a:t>) car les coupes sont légèrement décalées). L</a:t>
            </a:r>
            <a:r>
              <a:rPr lang="fr-FR">
                <a:latin typeface="Calibri" charset="0"/>
              </a:rPr>
              <a:t>’</a:t>
            </a:r>
            <a:r>
              <a:rPr lang="fr-FR" altLang="ja-JP">
                <a:latin typeface="Calibri" charset="0"/>
              </a:rPr>
              <a:t>échelle verticale en (</a:t>
            </a:r>
            <a:r>
              <a:rPr lang="fr-FR" altLang="ja-JP" i="1">
                <a:latin typeface="Calibri" charset="0"/>
              </a:rPr>
              <a:t>A</a:t>
            </a:r>
            <a:r>
              <a:rPr lang="fr-FR" altLang="ja-JP">
                <a:latin typeface="Calibri" charset="0"/>
              </a:rPr>
              <a:t>) représente le temps pris par une onde sismique pour voyager vers le bas jusqu</a:t>
            </a:r>
            <a:r>
              <a:rPr lang="fr-FR">
                <a:latin typeface="Calibri" charset="0"/>
              </a:rPr>
              <a:t>’</a:t>
            </a:r>
            <a:r>
              <a:rPr lang="fr-FR" altLang="ja-JP">
                <a:latin typeface="Calibri" charset="0"/>
              </a:rPr>
              <a:t>à une certaine surface, y être réfléchie et remonter jusqu</a:t>
            </a:r>
            <a:r>
              <a:rPr lang="fr-FR">
                <a:latin typeface="Calibri" charset="0"/>
              </a:rPr>
              <a:t>’</a:t>
            </a:r>
            <a:r>
              <a:rPr lang="fr-FR" altLang="ja-JP">
                <a:latin typeface="Calibri" charset="0"/>
              </a:rPr>
              <a:t>à l</a:t>
            </a:r>
            <a:r>
              <a:rPr lang="fr-FR">
                <a:latin typeface="Calibri" charset="0"/>
              </a:rPr>
              <a:t>’</a:t>
            </a:r>
            <a:r>
              <a:rPr lang="fr-FR" altLang="ja-JP">
                <a:latin typeface="Calibri" charset="0"/>
              </a:rPr>
              <a:t>enregistreur. ADAPTÉE DE MIALL ET COLL. (2008), AVEC L</a:t>
            </a:r>
            <a:r>
              <a:rPr lang="fr-FR">
                <a:latin typeface="Calibri" charset="0"/>
              </a:rPr>
              <a:t>’</a:t>
            </a:r>
            <a:r>
              <a:rPr lang="fr-FR" altLang="ja-JP">
                <a:latin typeface="Calibri" charset="0"/>
              </a:rPr>
              <a:t>AIDE DE MICHAEL ENACHESCU.</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CEC0AD0-652C-EF4C-A94D-B7287798AA00}"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Plateforme de forage semi-submersible à l’avant-plan et plateforme de forage autoélévatrice à l’arrière-plan, port d’Halifax, Nouvelle-Écosse. PHOTO : KEITH VAUGHAN.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C910181-F335-A14F-AF9B-27729DD7B55B}"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Plateforme de forage du champ Deep Panuke au large de la Nouvelle-Écosse. FOURNIE PAR </a:t>
            </a:r>
            <a:r>
              <a:rPr lang="en-CA">
                <a:latin typeface="Calibri" charset="0"/>
              </a:rPr>
              <a:t>ENCANA.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5398C15-0492-164F-AD1A-85BA11C08DAC}"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Reste d’un pipeline de 10,5 cm de diamètre installé lors du projet Canol dans les années 1940, près de Norman Wells, Territoires du Nord-Ouest. PHOTO : HANS WIELENS.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FCC4FAD-E33B-4649-87EB-38D36ADB3B3D}"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Exploitation de sables bitumineux à la mine Jackpine située à environ 110 km au nord de Fort McMurray, Alberta. 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5909DC2-B3D6-F84A-8CFF-25CC9F8B1DED}"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Localisation des trois grands dépôts de sables bitumineux : Athabasca, Cold Lake et Peace River. ADAPTÉE DE PLUSIEURS SOURCES.</a:t>
            </a:r>
            <a:endParaRPr lang="en-US">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80DB1DC-632E-5843-9B31-CEDCECD9F168}"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Modèle simplifié de dépôt d’uranium associé à des discordances dans le bassin d’Athabasca dans le nord de la Saskatchewan et de l’Alberta. Les flèches illustrent les corridors hypothétiques utilisés par les fluides hydrothermaux qui ont dissous et transporté l’uranium jusqu’au site d’accumulation. Les eaux chaudes ont également altéré les roches encaissantes générant des indices pour la découverte de ces dépôts. La circulation de l’eau chaude a été contrôlée par des différences de température (convection) et par des mouvements répétés le long de failles (pompage sismique).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9B1D913-FC90-6740-A462-2335C4483BAB}"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95E0E04-EFF7-1442-8CE0-79483925293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38D05CA-5453-644F-B031-EC908C480013}" type="slidenum">
              <a:rPr lang="en-CA"/>
              <a:pPr>
                <a:defRPr/>
              </a:pPr>
              <a:t>‹#›</a:t>
            </a:fld>
            <a:endParaRPr lang="en-CA"/>
          </a:p>
        </p:txBody>
      </p:sp>
    </p:spTree>
    <p:extLst>
      <p:ext uri="{BB962C8B-B14F-4D97-AF65-F5344CB8AC3E}">
        <p14:creationId xmlns:p14="http://schemas.microsoft.com/office/powerpoint/2010/main" val="417773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FEAD81A-F730-0E4B-9D7A-8067090A7AB0}"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0BF34AD-21B6-CC45-8064-9DDC839A7BE3}" type="slidenum">
              <a:rPr lang="en-CA"/>
              <a:pPr>
                <a:defRPr/>
              </a:pPr>
              <a:t>‹#›</a:t>
            </a:fld>
            <a:endParaRPr lang="en-CA"/>
          </a:p>
        </p:txBody>
      </p:sp>
    </p:spTree>
    <p:extLst>
      <p:ext uri="{BB962C8B-B14F-4D97-AF65-F5344CB8AC3E}">
        <p14:creationId xmlns:p14="http://schemas.microsoft.com/office/powerpoint/2010/main" val="254242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82C11BB-5157-D94D-B8A3-BCDB946BD687}"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FDAC0E8-0A83-4944-8C02-AEFB682BC5F8}" type="slidenum">
              <a:rPr lang="en-CA"/>
              <a:pPr>
                <a:defRPr/>
              </a:pPr>
              <a:t>‹#›</a:t>
            </a:fld>
            <a:endParaRPr lang="en-CA"/>
          </a:p>
        </p:txBody>
      </p:sp>
    </p:spTree>
    <p:extLst>
      <p:ext uri="{BB962C8B-B14F-4D97-AF65-F5344CB8AC3E}">
        <p14:creationId xmlns:p14="http://schemas.microsoft.com/office/powerpoint/2010/main" val="141916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C074292-9751-B54E-83C9-2DEAFCCABEF0}"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19D81D3-18A0-0942-8686-0B2D5B60BF2A}" type="slidenum">
              <a:rPr lang="en-CA"/>
              <a:pPr>
                <a:defRPr/>
              </a:pPr>
              <a:t>‹#›</a:t>
            </a:fld>
            <a:endParaRPr lang="en-CA"/>
          </a:p>
        </p:txBody>
      </p:sp>
    </p:spTree>
    <p:extLst>
      <p:ext uri="{BB962C8B-B14F-4D97-AF65-F5344CB8AC3E}">
        <p14:creationId xmlns:p14="http://schemas.microsoft.com/office/powerpoint/2010/main" val="104571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785EE8-3354-A241-9E2F-3A70411FEEE4}"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D2AF90B-42AF-BA49-8E86-20866C006549}" type="slidenum">
              <a:rPr lang="en-CA"/>
              <a:pPr>
                <a:defRPr/>
              </a:pPr>
              <a:t>‹#›</a:t>
            </a:fld>
            <a:endParaRPr lang="en-CA"/>
          </a:p>
        </p:txBody>
      </p:sp>
    </p:spTree>
    <p:extLst>
      <p:ext uri="{BB962C8B-B14F-4D97-AF65-F5344CB8AC3E}">
        <p14:creationId xmlns:p14="http://schemas.microsoft.com/office/powerpoint/2010/main" val="360664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3FC7B1BC-1FC6-374A-A3C0-B324086E9066}"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178CF63-B26D-4342-ADB0-242D75DB9CDD}" type="slidenum">
              <a:rPr lang="en-CA"/>
              <a:pPr>
                <a:defRPr/>
              </a:pPr>
              <a:t>‹#›</a:t>
            </a:fld>
            <a:endParaRPr lang="en-CA"/>
          </a:p>
        </p:txBody>
      </p:sp>
    </p:spTree>
    <p:extLst>
      <p:ext uri="{BB962C8B-B14F-4D97-AF65-F5344CB8AC3E}">
        <p14:creationId xmlns:p14="http://schemas.microsoft.com/office/powerpoint/2010/main" val="189185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F716754B-C6F8-5848-8A68-D81FD50A2A31}"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B9ACC0F-355B-8545-8B01-97EE8C312DE6}" type="slidenum">
              <a:rPr lang="en-CA"/>
              <a:pPr>
                <a:defRPr/>
              </a:pPr>
              <a:t>‹#›</a:t>
            </a:fld>
            <a:endParaRPr lang="en-CA"/>
          </a:p>
        </p:txBody>
      </p:sp>
    </p:spTree>
    <p:extLst>
      <p:ext uri="{BB962C8B-B14F-4D97-AF65-F5344CB8AC3E}">
        <p14:creationId xmlns:p14="http://schemas.microsoft.com/office/powerpoint/2010/main" val="316363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C26DF57D-C203-0947-A762-5002961C4DB6}"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52F3C5B-16EE-EF49-BCB6-6F988BE5AD4C}" type="slidenum">
              <a:rPr lang="en-CA"/>
              <a:pPr>
                <a:defRPr/>
              </a:pPr>
              <a:t>‹#›</a:t>
            </a:fld>
            <a:endParaRPr lang="en-CA"/>
          </a:p>
        </p:txBody>
      </p:sp>
    </p:spTree>
    <p:extLst>
      <p:ext uri="{BB962C8B-B14F-4D97-AF65-F5344CB8AC3E}">
        <p14:creationId xmlns:p14="http://schemas.microsoft.com/office/powerpoint/2010/main" val="279487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D67CAB-7B7F-C941-BE16-7B9ABBB1C1C2}"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EFD86F3-4392-5F40-96B2-7E5E7C893B6B}" type="slidenum">
              <a:rPr lang="en-CA"/>
              <a:pPr>
                <a:defRPr/>
              </a:pPr>
              <a:t>‹#›</a:t>
            </a:fld>
            <a:endParaRPr lang="en-CA"/>
          </a:p>
        </p:txBody>
      </p:sp>
    </p:spTree>
    <p:extLst>
      <p:ext uri="{BB962C8B-B14F-4D97-AF65-F5344CB8AC3E}">
        <p14:creationId xmlns:p14="http://schemas.microsoft.com/office/powerpoint/2010/main" val="26165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BC41CA-6E3A-2D4D-ACC0-4EEA09974A44}"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D10E977-3E83-7840-BD6D-E03B17420875}" type="slidenum">
              <a:rPr lang="en-CA"/>
              <a:pPr>
                <a:defRPr/>
              </a:pPr>
              <a:t>‹#›</a:t>
            </a:fld>
            <a:endParaRPr lang="en-CA"/>
          </a:p>
        </p:txBody>
      </p:sp>
    </p:spTree>
    <p:extLst>
      <p:ext uri="{BB962C8B-B14F-4D97-AF65-F5344CB8AC3E}">
        <p14:creationId xmlns:p14="http://schemas.microsoft.com/office/powerpoint/2010/main" val="39467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63A230-66F7-6845-BED3-74783FC1BAC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543E27E-2AC8-0B45-AEE9-142802D5C919}" type="slidenum">
              <a:rPr lang="en-CA"/>
              <a:pPr>
                <a:defRPr/>
              </a:pPr>
              <a:t>‹#›</a:t>
            </a:fld>
            <a:endParaRPr lang="en-CA"/>
          </a:p>
        </p:txBody>
      </p:sp>
    </p:spTree>
    <p:extLst>
      <p:ext uri="{BB962C8B-B14F-4D97-AF65-F5344CB8AC3E}">
        <p14:creationId xmlns:p14="http://schemas.microsoft.com/office/powerpoint/2010/main" val="2971090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5A36FB07-29E1-D84F-9425-EAA03F0C5299}"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DC5FBDF-FAC2-1D42-A1DB-A874CAC0321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13</a:t>
            </a:r>
            <a:br>
              <a:rPr lang="en-CA" dirty="0" smtClean="0">
                <a:latin typeface="Arial"/>
                <a:ea typeface="+mj-ea"/>
                <a:cs typeface="Arial"/>
              </a:rPr>
            </a:br>
            <a:r>
              <a:rPr lang="en-US" dirty="0" err="1" smtClean="0">
                <a:ea typeface="+mj-ea"/>
                <a:cs typeface="+mj-cs"/>
              </a:rPr>
              <a:t>Partie</a:t>
            </a:r>
            <a:r>
              <a:rPr lang="en-US" dirty="0" smtClean="0">
                <a:ea typeface="+mj-ea"/>
                <a:cs typeface="+mj-cs"/>
              </a:rPr>
              <a:t> 2 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2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17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0"/>
            <a:ext cx="7716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1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0"/>
            <a:ext cx="552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0"/>
            <a:ext cx="899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0"/>
            <a:ext cx="899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09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2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0"/>
            <a:ext cx="467677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23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0"/>
            <a:ext cx="734536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662</Words>
  <Application>Microsoft Macintosh PowerPoint</Application>
  <PresentationFormat>On-screen Show (4:3)</PresentationFormat>
  <Paragraphs>63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ヒラギノ角ゴ Pro W3</vt:lpstr>
      <vt:lpstr>Arial</vt:lpstr>
      <vt:lpstr>Arial Narrow</vt:lpstr>
      <vt:lpstr>Office Theme</vt:lpstr>
      <vt:lpstr>CHAPITRE 13 Partie 2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2015-05-12T20:07:51Z</dcterms:modified>
</cp:coreProperties>
</file>