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72" r:id="rId8"/>
    <p:sldId id="273" r:id="rId9"/>
    <p:sldId id="274" r:id="rId10"/>
    <p:sldId id="265" r:id="rId11"/>
    <p:sldId id="275" r:id="rId12"/>
    <p:sldId id="267" r:id="rId13"/>
    <p:sldId id="276" r:id="rId14"/>
    <p:sldId id="269" r:id="rId15"/>
    <p:sldId id="277"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ch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6" d="100"/>
          <a:sy n="56" d="100"/>
        </p:scale>
        <p:origin x="-3120"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26T10:31:52.312" idx="1">
    <p:pos x="18" y="10"/>
    <p:text>faudrait peut-être ajouter roches avant finement et grossièrement cristallines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Surface polie d’un granite provenant du sud du Nouveau-Brunswick. Cette pierre fait partie du monument à la mémoire de l’historien québécois François-Xavier Garneau, situé sur la place de l’Assemblée-Nationale à Québec.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Gabbro vieux d’environ 420 millions d’années provenant probablement du Nouveau-Brunswick. Il a été utilisé pour les pierres tombales des victimes du </a:t>
            </a:r>
            <a:r>
              <a:rPr lang="fr-FR" sz="1200" b="0" i="1" u="none" strike="noStrike" kern="1200" baseline="0" dirty="0" smtClean="0">
                <a:solidFill>
                  <a:schemeClr val="tx1"/>
                </a:solidFill>
                <a:latin typeface="+mn-lt"/>
                <a:ea typeface="+mn-ea"/>
                <a:cs typeface="+mn-cs"/>
              </a:rPr>
              <a:t>Titanic</a:t>
            </a:r>
            <a:r>
              <a:rPr lang="fr-FR" sz="1200" b="0" i="0" u="none" strike="noStrike" kern="1200" baseline="0" dirty="0" smtClean="0">
                <a:solidFill>
                  <a:schemeClr val="tx1"/>
                </a:solidFill>
                <a:latin typeface="+mn-lt"/>
                <a:ea typeface="+mn-ea"/>
                <a:cs typeface="+mn-cs"/>
              </a:rPr>
              <a:t> dans le cimetière </a:t>
            </a:r>
            <a:r>
              <a:rPr lang="fr-FR" sz="1200" b="0" i="0" u="none" strike="noStrike" kern="1200" baseline="0" dirty="0" err="1" smtClean="0">
                <a:solidFill>
                  <a:schemeClr val="tx1"/>
                </a:solidFill>
                <a:latin typeface="+mn-lt"/>
                <a:ea typeface="+mn-ea"/>
                <a:cs typeface="+mn-cs"/>
              </a:rPr>
              <a:t>Fairview</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Lawn</a:t>
            </a:r>
            <a:r>
              <a:rPr lang="fr-FR" sz="1200" b="0" i="0" u="none" strike="noStrike" kern="1200" baseline="0" dirty="0" smtClean="0">
                <a:solidFill>
                  <a:schemeClr val="tx1"/>
                </a:solidFill>
                <a:latin typeface="+mn-lt"/>
                <a:ea typeface="+mn-ea"/>
                <a:cs typeface="+mn-cs"/>
              </a:rPr>
              <a:t> à Halifax, Nouvelle-Écosse. PHOTO :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Enclave, appelée </a:t>
            </a:r>
            <a:r>
              <a:rPr lang="fr-FR" sz="1200" b="0" i="0" u="none" strike="noStrike" kern="1200" baseline="0" dirty="0" err="1" smtClean="0">
                <a:solidFill>
                  <a:schemeClr val="tx1"/>
                </a:solidFill>
                <a:latin typeface="+mn-lt"/>
                <a:ea typeface="+mn-ea"/>
                <a:cs typeface="+mn-cs"/>
              </a:rPr>
              <a:t>xénolithe</a:t>
            </a:r>
            <a:r>
              <a:rPr lang="fr-FR" sz="1200" b="0" i="0" u="none" strike="noStrike" kern="1200" baseline="0" dirty="0" smtClean="0">
                <a:solidFill>
                  <a:schemeClr val="tx1"/>
                </a:solidFill>
                <a:latin typeface="+mn-lt"/>
                <a:ea typeface="+mn-ea"/>
                <a:cs typeface="+mn-cs"/>
              </a:rPr>
              <a:t>, de ce qui était à l’origine une roche sédimentaire dans un granite du batholite de South </a:t>
            </a:r>
            <a:r>
              <a:rPr lang="fr-FR" sz="1200" b="0" i="0" u="none" strike="noStrike" kern="1200" baseline="0" dirty="0" err="1" smtClean="0">
                <a:solidFill>
                  <a:schemeClr val="tx1"/>
                </a:solidFill>
                <a:latin typeface="+mn-lt"/>
                <a:ea typeface="+mn-ea"/>
                <a:cs typeface="+mn-cs"/>
              </a:rPr>
              <a:t>Mountain</a:t>
            </a:r>
            <a:r>
              <a:rPr lang="fr-FR" sz="1200" b="0" i="0" u="none" strike="noStrike" kern="1200" baseline="0" dirty="0" smtClean="0">
                <a:solidFill>
                  <a:schemeClr val="tx1"/>
                </a:solidFill>
                <a:latin typeface="+mn-lt"/>
                <a:ea typeface="+mn-ea"/>
                <a:cs typeface="+mn-cs"/>
              </a:rPr>
              <a:t>, une grande intrusion ayant 375 millions d’années. Ce type d’enclave peut être observé autour du phare de </a:t>
            </a:r>
            <a:r>
              <a:rPr lang="fr-FR" sz="1200" b="0" i="0" u="none" strike="noStrike" kern="1200" baseline="0" dirty="0" err="1" smtClean="0">
                <a:solidFill>
                  <a:schemeClr val="tx1"/>
                </a:solidFill>
                <a:latin typeface="+mn-lt"/>
                <a:ea typeface="+mn-ea"/>
                <a:cs typeface="+mn-cs"/>
              </a:rPr>
              <a:t>Peggys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Cove</a:t>
            </a:r>
            <a:r>
              <a:rPr lang="fr-FR" sz="1200" b="0" i="0" u="none" strike="noStrike" kern="1200" baseline="0" dirty="0" smtClean="0">
                <a:solidFill>
                  <a:schemeClr val="tx1"/>
                </a:solidFill>
                <a:latin typeface="+mn-lt"/>
                <a:ea typeface="+mn-ea"/>
                <a:cs typeface="+mn-cs"/>
              </a:rPr>
              <a:t>, Nouvelle-Écosse.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Dyke mafique, âgé de 590 millions d’années, situé près de </a:t>
            </a:r>
            <a:r>
              <a:rPr lang="fr-FR" sz="1200" b="0" i="0" u="none" strike="noStrike" kern="1200" baseline="0" dirty="0" err="1" smtClean="0">
                <a:solidFill>
                  <a:schemeClr val="tx1"/>
                </a:solidFill>
                <a:latin typeface="+mn-lt"/>
                <a:ea typeface="+mn-ea"/>
                <a:cs typeface="+mn-cs"/>
              </a:rPr>
              <a:t>Powassen</a:t>
            </a:r>
            <a:r>
              <a:rPr lang="fr-FR" sz="1200" b="0" i="0" u="none" strike="noStrike" kern="1200" baseline="0" dirty="0" smtClean="0">
                <a:solidFill>
                  <a:schemeClr val="tx1"/>
                </a:solidFill>
                <a:latin typeface="+mn-lt"/>
                <a:ea typeface="+mn-ea"/>
                <a:cs typeface="+mn-cs"/>
              </a:rPr>
              <a:t>, Ontario, recoupant des roches plus claires et plus âgées. PHOTO : WOUTER BLEEKER.</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de filons-couches </a:t>
            </a:r>
            <a:r>
              <a:rPr lang="fr-FR" sz="1200" b="0" i="0" u="none" strike="noStrike" kern="1200" baseline="0" dirty="0" err="1" smtClean="0">
                <a:solidFill>
                  <a:schemeClr val="tx1"/>
                </a:solidFill>
                <a:latin typeface="+mn-lt"/>
                <a:ea typeface="+mn-ea"/>
                <a:cs typeface="+mn-cs"/>
              </a:rPr>
              <a:t>mafiques</a:t>
            </a:r>
            <a:r>
              <a:rPr lang="fr-FR" sz="1200" b="0" i="0" u="none" strike="noStrike" kern="1200" baseline="0" dirty="0" smtClean="0">
                <a:solidFill>
                  <a:schemeClr val="tx1"/>
                </a:solidFill>
                <a:latin typeface="+mn-lt"/>
                <a:ea typeface="+mn-ea"/>
                <a:cs typeface="+mn-cs"/>
              </a:rPr>
              <a:t> résistants ayant environ 120 millions d’années, encaissés dans des shales marins gris foncé vieux de 200 millions d’années, plus susceptibles à l’érosion. La photo provient des monts Blue situés dans la partie nord-ouest de l’île d’Ellesmere, Nunavut. PHOTO : ASHTON EMBRY.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divers types de roches ignées ont différentes compositions minérales, propriétés physiques telles la granulométrie et la couleur, et distributions. Des explications sur les éléments représentés par les barres à la base du schéma sont fournies à l’encadré 2 et au chapitre 2. ADAPTÉE DE PLUSIEURS SOURCES, AVEC LA COLLABORATION DE BARRIE CLARKE.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racines de cet arbre, près des chutes de la Chaudière à Charny, Québec, perturbent une corniche de grès résistant, contribuant ainsi à son altération et à son érosion.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a:t>
            </a:r>
            <a:r>
              <a:rPr lang="fr-FR" sz="1200" kern="1200" smtClean="0">
                <a:solidFill>
                  <a:schemeClr val="tx1"/>
                </a:solidFill>
                <a:latin typeface="+mn-lt"/>
                <a:ea typeface="+mn-ea"/>
                <a:cs typeface="+mn-cs"/>
              </a:rPr>
              <a:t>de chacune</a:t>
            </a:r>
            <a:r>
              <a:rPr lang="fr-FR" sz="1200" kern="1200" dirty="0" smtClean="0">
                <a:solidFill>
                  <a:schemeClr val="tx1"/>
                </a:solidFill>
                <a:latin typeface="+mn-lt"/>
                <a:ea typeface="+mn-ea"/>
                <a:cs typeface="+mn-cs"/>
              </a:rPr>
              <a:t>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photo du parc provincial </a:t>
            </a:r>
            <a:r>
              <a:rPr lang="fr-FR" sz="1200" b="0" i="0" u="none" strike="noStrike" kern="1200" baseline="0" dirty="0" err="1" smtClean="0">
                <a:solidFill>
                  <a:schemeClr val="tx1"/>
                </a:solidFill>
                <a:latin typeface="+mn-lt"/>
                <a:ea typeface="+mn-ea"/>
                <a:cs typeface="+mn-cs"/>
              </a:rPr>
              <a:t>Skihist</a:t>
            </a:r>
            <a:r>
              <a:rPr lang="fr-FR" sz="1200" b="0" i="0" u="none" strike="noStrike" kern="1200" baseline="0" dirty="0" smtClean="0">
                <a:solidFill>
                  <a:schemeClr val="tx1"/>
                </a:solidFill>
                <a:latin typeface="+mn-lt"/>
                <a:ea typeface="+mn-ea"/>
                <a:cs typeface="+mn-cs"/>
              </a:rPr>
              <a:t>, Colombie-Britannique, montre la rivière Thompson qui coule dans un canyon escarpé avant de rejoindre le fleuve Fraser à Lytton. Elle illustre l’impact du cycle des roches sur nos vies quotidiennes. PHOTO : WALTER LANZ.</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cycle des roches : un éternel processus de recyclage des roches par l’érosion, le dépôt, la subsidence, la fusion, le refroidissement, le soulèvement et autres processus. À l’origine, les roches ignées étaient du matériau fondu qui s’est solidifié soit à la surface sous forme de roches volcaniques ou extrusives, soit sous terre sous forme de roches intrusives dans des structures telles que des plutons et des dykes. L’érosion des roches ignées et des autres roches produit des sédiments qui peuvent devenir des roches sédimentaires. Sous l’effet de la chaleur et de la pression, toutes les roches se transforment (se métamorphosent) en roches métamorphiques; elles peuvent même fondre et produire du magma en fusion, amorçant ainsi un nouveau cycle. </a:t>
            </a:r>
            <a:r>
              <a:rPr lang="it-IT" sz="1200" b="0" i="0" u="none" strike="noStrike" kern="1200" baseline="0" dirty="0" smtClean="0">
                <a:solidFill>
                  <a:schemeClr val="tx1"/>
                </a:solidFill>
                <a:latin typeface="+mn-lt"/>
                <a:ea typeface="+mn-ea"/>
                <a:cs typeface="+mn-cs"/>
              </a:rPr>
              <a:t>D’APRÈS COLMAN-SADD ET SCOTT (1994). REPRODUITE AVEC LA PERMISSION DES AUTEURS, DE L’ASSOCIATION </a:t>
            </a:r>
            <a:r>
              <a:rPr lang="fr-FR" sz="1200" b="0" i="0" u="none" strike="noStrike" kern="1200" baseline="0" dirty="0" smtClean="0">
                <a:solidFill>
                  <a:schemeClr val="tx1"/>
                </a:solidFill>
                <a:latin typeface="+mn-lt"/>
                <a:ea typeface="+mn-ea"/>
                <a:cs typeface="+mn-cs"/>
              </a:rPr>
              <a:t>GÉOLOGIQUE DU CANADA ET DU GEOLOGICAL SURVEY OF NEWFOUNDLAND AND LABRADOR.</a:t>
            </a: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Chutes </a:t>
            </a:r>
            <a:r>
              <a:rPr lang="fr-FR" sz="1200" b="0" i="0" u="none" strike="noStrike" kern="1200" baseline="0" dirty="0" err="1" smtClean="0">
                <a:solidFill>
                  <a:schemeClr val="tx1"/>
                </a:solidFill>
                <a:latin typeface="+mn-lt"/>
                <a:ea typeface="+mn-ea"/>
                <a:cs typeface="+mn-cs"/>
              </a:rPr>
              <a:t>Horseshoe</a:t>
            </a:r>
            <a:r>
              <a:rPr lang="fr-FR" sz="1200" b="0" i="0" u="none" strike="noStrike" kern="1200" baseline="0" dirty="0" smtClean="0">
                <a:solidFill>
                  <a:schemeClr val="tx1"/>
                </a:solidFill>
                <a:latin typeface="+mn-lt"/>
                <a:ea typeface="+mn-ea"/>
                <a:cs typeface="+mn-cs"/>
              </a:rPr>
              <a:t> de la rivière Niagara vues du côté canadien. Les blocs de roche à la base des chutes, à gauche, témoignent de la puissance érosive de la rivière alors qu’elle plonge dans le précipice. PHOTO : KEITH VAUGHAN.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Volcan en partie coupé pour montrer comment le magma atteint la surface et comment il est ensuite distribué sous forme de laves et de matériaux pyroclastiques.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Colonnes basaltiques près du mont Garibaldi, Colombie-Britannique. Le mont Garibaldi est l’un des volcans de la chaîne des Cascades qui s’étend du sud-ouest de la Colombie-Britannique jusqu’au nord de la Californie. PHOTO : PAUL ADAM.</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Bloc de basalte ayant 200 millions d’années provenant de Newport Landing, Nouvelle-Écosse. Alors que la lave était à l’état liquide, des bulles de gaz se sont échappées et ont formé des vésicules dans la roche solidifiée. Ces vésicules </a:t>
            </a:r>
            <a:r>
              <a:rPr lang="fr-FR" sz="1200" b="0" i="0" u="none" strike="noStrike" kern="1200" baseline="0" dirty="0" smtClean="0">
                <a:solidFill>
                  <a:srgbClr val="FF0000"/>
                </a:solidFill>
                <a:latin typeface="+mn-lt"/>
                <a:ea typeface="+mn-ea"/>
                <a:cs typeface="+mn-cs"/>
              </a:rPr>
              <a:t>ont par la suite été </a:t>
            </a:r>
            <a:r>
              <a:rPr lang="fr-FR" sz="1200" b="0" i="0" u="none" strike="noStrike" kern="1200" baseline="0" dirty="0" smtClean="0">
                <a:solidFill>
                  <a:schemeClr val="tx1"/>
                </a:solidFill>
                <a:latin typeface="+mn-lt"/>
                <a:ea typeface="+mn-ea"/>
                <a:cs typeface="+mn-cs"/>
              </a:rPr>
              <a:t>remplies par des cristaux (blancs) qui ont précipité à partir d’une eau souterraine riche en substances minérales ayant percolé à travers la lave solidifiée.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Bloc de rhyolite provenant de Campbellton, Nouveau-Brunswick. Alors que la lave originale se refroidissait et </a:t>
            </a:r>
            <a:r>
              <a:rPr lang="fr-FR" sz="1200" b="0" i="0" u="none" strike="noStrike" kern="1200" baseline="0" dirty="0" smtClean="0">
                <a:solidFill>
                  <a:srgbClr val="FF0000"/>
                </a:solidFill>
                <a:latin typeface="+mn-lt"/>
                <a:ea typeface="+mn-ea"/>
                <a:cs typeface="+mn-cs"/>
              </a:rPr>
              <a:t>se solidifiait</a:t>
            </a:r>
            <a:r>
              <a:rPr lang="fr-FR" sz="1200" b="0" i="0" u="none" strike="noStrike" kern="1200" baseline="0" dirty="0" smtClean="0">
                <a:solidFill>
                  <a:schemeClr val="tx1"/>
                </a:solidFill>
                <a:latin typeface="+mn-lt"/>
                <a:ea typeface="+mn-ea"/>
                <a:cs typeface="+mn-cs"/>
              </a:rPr>
              <a:t>, des </a:t>
            </a:r>
            <a:r>
              <a:rPr lang="fr-FR" sz="1200" b="0" i="0" u="none" strike="noStrike" kern="1200" baseline="0" smtClean="0">
                <a:solidFill>
                  <a:schemeClr val="tx1"/>
                </a:solidFill>
                <a:latin typeface="+mn-lt"/>
                <a:ea typeface="+mn-ea"/>
                <a:cs typeface="+mn-cs"/>
              </a:rPr>
              <a:t>bandes </a:t>
            </a:r>
            <a:r>
              <a:rPr lang="fr-FR" sz="1200" b="0" i="0" u="none" strike="noStrike" kern="1200" baseline="0" smtClean="0">
                <a:solidFill>
                  <a:schemeClr val="tx1"/>
                </a:solidFill>
                <a:latin typeface="+mn-lt"/>
                <a:ea typeface="+mn-ea"/>
                <a:cs typeface="+mn-cs"/>
              </a:rPr>
              <a:t>de composition </a:t>
            </a:r>
            <a:r>
              <a:rPr lang="fr-FR" sz="1200" b="0" i="0" u="none" strike="noStrike" kern="1200" baseline="0" dirty="0" smtClean="0">
                <a:solidFill>
                  <a:schemeClr val="tx1"/>
                </a:solidFill>
                <a:latin typeface="+mn-lt"/>
                <a:ea typeface="+mn-ea"/>
                <a:cs typeface="+mn-cs"/>
              </a:rPr>
              <a:t>différente se sont étirées, formant des couches multicolores. PHOTO : HEINZ WIELE, FOURNIE PAR LA SOCIÉTÉ GÉOSCIENTIFIQUE DE L’ATLANTIQUE.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Laves en coussins à proximité du glacier </a:t>
            </a:r>
            <a:r>
              <a:rPr lang="fr-FR" sz="1200" b="0" i="0" u="none" strike="noStrike" kern="1200" baseline="0" dirty="0" err="1" smtClean="0">
                <a:solidFill>
                  <a:schemeClr val="tx1"/>
                </a:solidFill>
                <a:latin typeface="+mn-lt"/>
                <a:ea typeface="+mn-ea"/>
                <a:cs typeface="+mn-cs"/>
              </a:rPr>
              <a:t>Lillooet</a:t>
            </a:r>
            <a:r>
              <a:rPr lang="fr-FR" sz="1200" b="0" i="0" u="none" strike="noStrike" kern="1200" baseline="0" dirty="0" smtClean="0">
                <a:solidFill>
                  <a:schemeClr val="tx1"/>
                </a:solidFill>
                <a:latin typeface="+mn-lt"/>
                <a:ea typeface="+mn-ea"/>
                <a:cs typeface="+mn-cs"/>
              </a:rPr>
              <a:t>, dans le sud-ouest de la Colombie-Britannique. PHOTO : JOHN CLAGUE.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a:t>
            </a:r>
            <a:br>
              <a:rPr lang="en-CA" dirty="0" smtClean="0">
                <a:latin typeface="Arial"/>
                <a:cs typeface="Arial"/>
              </a:rPr>
            </a:br>
            <a:r>
              <a:rPr lang="en-US" dirty="0" err="1" smtClean="0"/>
              <a:t>Partie</a:t>
            </a:r>
            <a:r>
              <a:rPr lang="en-US" dirty="0" smtClean="0"/>
              <a:t> </a:t>
            </a:r>
            <a:r>
              <a:rPr lang="en-US" dirty="0"/>
              <a:t>1 </a:t>
            </a:r>
            <a:r>
              <a:rPr lang="en-US" dirty="0" smtClean="0"/>
              <a:t>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2215991"/>
          </a:xfrm>
          <a:prstGeom prst="rect">
            <a:avLst/>
          </a:prstGeom>
          <a:noFill/>
        </p:spPr>
        <p:txBody>
          <a:bodyPr wrap="square" rtlCol="0">
            <a:spAutoFit/>
          </a:bodyPr>
          <a:lstStyle/>
          <a:p>
            <a:endParaRPr lang="en-US" baseline="30000" dirty="0"/>
          </a:p>
          <a:p>
            <a:r>
              <a:rPr lang="fr-FR" dirty="0"/>
              <a:t>Les 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0"/>
            <a:ext cx="9144000" cy="67437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0"/>
            <a:ext cx="9144000" cy="6743700"/>
          </a:xfrm>
          <a:prstGeom prst="rect">
            <a:avLst/>
          </a:prstGeom>
        </p:spPr>
      </p:pic>
    </p:spTree>
    <p:extLst>
      <p:ext uri="{BB962C8B-B14F-4D97-AF65-F5344CB8AC3E}">
        <p14:creationId xmlns:p14="http://schemas.microsoft.com/office/powerpoint/2010/main" val="306317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0"/>
            <a:ext cx="9144000" cy="6743700"/>
          </a:xfrm>
          <a:prstGeom prst="rect">
            <a:avLst/>
          </a:prstGeom>
        </p:spPr>
      </p:pic>
    </p:spTree>
    <p:extLst>
      <p:ext uri="{BB962C8B-B14F-4D97-AF65-F5344CB8AC3E}">
        <p14:creationId xmlns:p14="http://schemas.microsoft.com/office/powerpoint/2010/main" val="292824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0"/>
            <a:ext cx="4809173" cy="6858000"/>
          </a:xfrm>
          <a:prstGeom prst="rect">
            <a:avLst/>
          </a:prstGeom>
        </p:spPr>
      </p:pic>
    </p:spTree>
    <p:extLst>
      <p:ext uri="{BB962C8B-B14F-4D97-AF65-F5344CB8AC3E}">
        <p14:creationId xmlns:p14="http://schemas.microsoft.com/office/powerpoint/2010/main" val="87884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180837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7705618" cy="6858000"/>
          </a:xfrm>
          <a:prstGeom prst="rect">
            <a:avLst/>
          </a:prstGeom>
          <a:ln>
            <a:solidFill>
              <a:srgbClr val="000000"/>
            </a:solidFill>
          </a:ln>
        </p:spPr>
      </p:pic>
    </p:spTree>
    <p:extLst>
      <p:ext uri="{BB962C8B-B14F-4D97-AF65-F5344CB8AC3E}">
        <p14:creationId xmlns:p14="http://schemas.microsoft.com/office/powerpoint/2010/main" val="72938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38348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6646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9144000" cy="664083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3680"/>
          </a:xfrm>
          <a:prstGeom prst="rect">
            <a:avLst/>
          </a:prstGeom>
          <a:ln>
            <a:solidFill>
              <a:schemeClr val="tx1"/>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5200"/>
            <a:ext cx="9144000" cy="492633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0"/>
            <a:ext cx="7115953" cy="6858000"/>
          </a:xfrm>
          <a:prstGeom prst="rect">
            <a:avLst/>
          </a:prstGeom>
        </p:spPr>
      </p:pic>
    </p:spTree>
    <p:extLst>
      <p:ext uri="{BB962C8B-B14F-4D97-AF65-F5344CB8AC3E}">
        <p14:creationId xmlns:p14="http://schemas.microsoft.com/office/powerpoint/2010/main" val="303390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119767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0"/>
            <a:ext cx="7837714" cy="6858000"/>
          </a:xfrm>
          <a:prstGeom prst="rect">
            <a:avLst/>
          </a:prstGeom>
        </p:spPr>
      </p:pic>
    </p:spTree>
    <p:extLst>
      <p:ext uri="{BB962C8B-B14F-4D97-AF65-F5344CB8AC3E}">
        <p14:creationId xmlns:p14="http://schemas.microsoft.com/office/powerpoint/2010/main" val="3552882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TotalTime>
  <Words>951</Words>
  <Application>Microsoft Office PowerPoint</Application>
  <PresentationFormat>Affichage à l'écran (4:3)</PresentationFormat>
  <Paragraphs>82</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CHAPITRE 1 Partie 1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37</cp:revision>
  <dcterms:created xsi:type="dcterms:W3CDTF">2014-10-27T15:29:10Z</dcterms:created>
  <dcterms:modified xsi:type="dcterms:W3CDTF">2015-02-08T14:31:09Z</dcterms:modified>
</cp:coreProperties>
</file>