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2" autoAdjust="0"/>
    <p:restoredTop sz="70189" autoAdjust="0"/>
  </p:normalViewPr>
  <p:slideViewPr>
    <p:cSldViewPr>
      <p:cViewPr varScale="1">
        <p:scale>
          <a:sx n="131" d="100"/>
          <a:sy n="131" d="100"/>
        </p:scale>
        <p:origin x="-512"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2014-12-09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town of Morris, Manitoba, surrounded by floodwaters during the 1997 Red River flood. Although it resembles an island, the ground surface in Morris is lower than the level of the water; a ring dyke around the town prevents it from being inundated. GREG BROOKS.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Flooding in the Lillooet River valley at Pemberton, British Columbia, in October 2003. BRIAN MENOUNOS.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11</a:t>
            </a:fld>
            <a:endParaRPr lang="en-CA"/>
          </a:p>
        </p:txBody>
      </p:sp>
    </p:spTree>
    <p:extLst>
      <p:ext uri="{BB962C8B-B14F-4D97-AF65-F5344CB8AC3E}">
        <p14:creationId xmlns:p14="http://schemas.microsoft.com/office/powerpoint/2010/main" val="883310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Damage caused by the devastating Saguenay flood in Quebec in July 1996. Waters overflowing the Jonquiere Dam on </a:t>
            </a:r>
            <a:r>
              <a:rPr lang="en-CA" sz="1200" b="0" i="0" u="none" strike="noStrike" kern="1200" baseline="0" dirty="0" err="1" smtClean="0">
                <a:solidFill>
                  <a:schemeClr val="tx1"/>
                </a:solidFill>
                <a:latin typeface="+mn-lt"/>
                <a:ea typeface="+mn-ea"/>
                <a:cs typeface="+mn-cs"/>
              </a:rPr>
              <a:t>Riviére</a:t>
            </a:r>
            <a:r>
              <a:rPr lang="en-CA" sz="1200" b="0" i="0" u="none" strike="noStrike" kern="1200" baseline="0" dirty="0" smtClean="0">
                <a:solidFill>
                  <a:schemeClr val="tx1"/>
                </a:solidFill>
                <a:latin typeface="+mn-lt"/>
                <a:ea typeface="+mn-ea"/>
                <a:cs typeface="+mn-cs"/>
              </a:rPr>
              <a:t> aux Sables produced a breach about 20 metres wide within the concrete wing of the dam, thereby lowering the reservoir by several metres. Flood waters also severely damaged the powerhouse immediately downstream. GREG BROOKS.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12</a:t>
            </a:fld>
            <a:endParaRPr lang="en-CA"/>
          </a:p>
        </p:txBody>
      </p:sp>
    </p:spTree>
    <p:extLst>
      <p:ext uri="{BB962C8B-B14F-4D97-AF65-F5344CB8AC3E}">
        <p14:creationId xmlns:p14="http://schemas.microsoft.com/office/powerpoint/2010/main" val="703647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Seen here from </a:t>
            </a:r>
            <a:r>
              <a:rPr lang="en-CA" sz="1200" b="0" i="0" u="none" strike="noStrike" kern="1200" baseline="0" dirty="0" err="1" smtClean="0">
                <a:solidFill>
                  <a:schemeClr val="tx1"/>
                </a:solidFill>
                <a:latin typeface="+mn-lt"/>
                <a:ea typeface="+mn-ea"/>
                <a:cs typeface="+mn-cs"/>
              </a:rPr>
              <a:t>Saturna</a:t>
            </a:r>
            <a:r>
              <a:rPr lang="en-CA" sz="1200" b="0" i="0" u="none" strike="noStrike" kern="1200" baseline="0" dirty="0" smtClean="0">
                <a:solidFill>
                  <a:schemeClr val="tx1"/>
                </a:solidFill>
                <a:latin typeface="+mn-lt"/>
                <a:ea typeface="+mn-ea"/>
                <a:cs typeface="+mn-cs"/>
              </a:rPr>
              <a:t> Island, British Columbia, Mount Baker in Washington is an active volcano, one of many in the Cascade Magmatic Arc. The Arc extends into southwestern British Columbia and includes mounts Garibaldi and Meager. C. CHEADLE, COPYRIGHT PARKS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Types of hazards associated with explosive eruptions of stratovolcanoes such as Mount Garibaldi and Mount Meager. Fumaroles are surface openings that emit steam and other gases such as sulphur dioxide and carbon dioxide. ADAPTED FROM CLAGUE AND TURNER (2003); USED WITH PERMISSION OF THE AUTHORS AND TRICOUNI PRESS.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Ash deposits associated with selected volcanic eruptions from Cascade volcanoes. The illustration shows only areas where the ash deposits are thick enough to be visible. ADAPTED FROM CLAGUE AND TURNER (2003); USED WITH PERMISSION OF THE AUTHORS AND TRICOUNI PRESS.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Exposed in a road cut along Highway 3 near </a:t>
            </a:r>
            <a:r>
              <a:rPr lang="en-CA" sz="1200" b="0" i="0" u="none" strike="noStrike" kern="1200" baseline="0" dirty="0" err="1" smtClean="0">
                <a:solidFill>
                  <a:schemeClr val="tx1"/>
                </a:solidFill>
                <a:latin typeface="+mn-lt"/>
                <a:ea typeface="+mn-ea"/>
                <a:cs typeface="+mn-cs"/>
              </a:rPr>
              <a:t>Keremeos</a:t>
            </a:r>
            <a:r>
              <a:rPr lang="en-CA" sz="1200" b="0" i="0" u="none" strike="noStrike" kern="1200" baseline="0" dirty="0" smtClean="0">
                <a:solidFill>
                  <a:schemeClr val="tx1"/>
                </a:solidFill>
                <a:latin typeface="+mn-lt"/>
                <a:ea typeface="+mn-ea"/>
                <a:cs typeface="+mn-cs"/>
              </a:rPr>
              <a:t>, British Columbia, the white layer is volcanic ash from the eruption of Mount </a:t>
            </a:r>
            <a:r>
              <a:rPr lang="en-CA" sz="1200" b="0" i="0" u="none" strike="noStrike" kern="1200" baseline="0" dirty="0" err="1" smtClean="0">
                <a:solidFill>
                  <a:schemeClr val="tx1"/>
                </a:solidFill>
                <a:latin typeface="+mn-lt"/>
                <a:ea typeface="+mn-ea"/>
                <a:cs typeface="+mn-cs"/>
              </a:rPr>
              <a:t>Mazama</a:t>
            </a:r>
            <a:r>
              <a:rPr lang="en-CA" sz="1200" b="0" i="0" u="none" strike="noStrike" kern="1200" baseline="0" dirty="0" smtClean="0">
                <a:solidFill>
                  <a:schemeClr val="tx1"/>
                </a:solidFill>
                <a:latin typeface="+mn-lt"/>
                <a:ea typeface="+mn-ea"/>
                <a:cs typeface="+mn-cs"/>
              </a:rPr>
              <a:t> in Oregon, 7,700 years ago. DALE GREGORY.</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Types of landslides. Landslides are classified according to type of movement (fall, slide, or flow); type of material that fails (i.e., rock or unconsolidated sediment); amount of water or air involved in the movement; and velocity.</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Large landslide resulting from the collapse of the south flank of Mount Meager, British Columbia, in August 2010. PAUL ADAM.</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Landslide south of Lytton, British Columbia, in March 1997. The landslide severed the Canadian National Railway line, causing a freight train to derail with the loss of two lives. JOHN CLAGUE.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1993 Lemieux Landslide in the valley of the South Nation River, Ontario. Such landslides resulting from the sudden liquefaction of Leda Clay, a deposit of the Champlain Sea. GREG BROOKS, REPRODUCED WITH THE PERMISSION OF NATURAL RESOURCES CANADA 2013, COURTESY OF THE GEOLOGICAL SURVEY OF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2014-12-09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2014-12-09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2014-12-09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2014-12-09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HAPTER 17</a:t>
            </a:r>
            <a:br>
              <a:rPr lang="en-CA" dirty="0" smtClean="0">
                <a:latin typeface="Arial"/>
                <a:cs typeface="Arial"/>
              </a:rPr>
            </a:br>
            <a:r>
              <a:rPr lang="en-US" dirty="0"/>
              <a:t>Part </a:t>
            </a:r>
            <a:r>
              <a:rPr lang="en-US" dirty="0" smtClean="0"/>
              <a:t>2 </a:t>
            </a:r>
            <a:r>
              <a:rPr lang="en-US" dirty="0"/>
              <a:t>of </a:t>
            </a:r>
            <a:r>
              <a:rPr lang="en-US" dirty="0" smtClean="0"/>
              <a:t>2</a:t>
            </a:r>
            <a:r>
              <a:rPr lang="en-US" dirty="0"/>
              <a:t/>
            </a:r>
            <a:br>
              <a:rPr lang="en-US" dirty="0"/>
            </a:br>
            <a:endParaRPr lang="en-CA" dirty="0">
              <a:latin typeface="Arial"/>
              <a:cs typeface="Arial"/>
            </a:endParaRPr>
          </a:p>
        </p:txBody>
      </p:sp>
      <p:sp>
        <p:nvSpPr>
          <p:cNvPr id="2" name="TextBox 1"/>
          <p:cNvSpPr txBox="1"/>
          <p:nvPr/>
        </p:nvSpPr>
        <p:spPr>
          <a:xfrm>
            <a:off x="179512" y="2348880"/>
            <a:ext cx="8784975" cy="1661993"/>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baseline="30000"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310"/>
            <a:ext cx="9144000" cy="6469380"/>
          </a:xfrm>
          <a:prstGeom prst="rect">
            <a:avLst/>
          </a:prstGeom>
        </p:spPr>
      </p:pic>
    </p:spTree>
    <p:extLst>
      <p:ext uri="{BB962C8B-B14F-4D97-AF65-F5344CB8AC3E}">
        <p14:creationId xmlns:p14="http://schemas.microsoft.com/office/powerpoint/2010/main" val="272340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435"/>
            <a:ext cx="9144000" cy="6755130"/>
          </a:xfrm>
          <a:prstGeom prst="rect">
            <a:avLst/>
          </a:prstGeom>
        </p:spPr>
      </p:pic>
    </p:spTree>
    <p:extLst>
      <p:ext uri="{BB962C8B-B14F-4D97-AF65-F5344CB8AC3E}">
        <p14:creationId xmlns:p14="http://schemas.microsoft.com/office/powerpoint/2010/main" val="3830068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0"/>
            <a:ext cx="9144000" cy="6812280"/>
          </a:xfrm>
          <a:prstGeom prst="rect">
            <a:avLst/>
          </a:prstGeom>
        </p:spPr>
      </p:pic>
    </p:spTree>
    <p:extLst>
      <p:ext uri="{BB962C8B-B14F-4D97-AF65-F5344CB8AC3E}">
        <p14:creationId xmlns:p14="http://schemas.microsoft.com/office/powerpoint/2010/main" val="2181662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
            <a:ext cx="9144000" cy="670941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0"/>
            <a:ext cx="5924838" cy="6858000"/>
          </a:xfrm>
          <a:prstGeom prst="rect">
            <a:avLst/>
          </a:prstGeom>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600" y="0"/>
            <a:ext cx="5867807" cy="6858000"/>
          </a:xfrm>
          <a:prstGeom prst="rect">
            <a:avLst/>
          </a:prstGeom>
          <a:ln>
            <a:solidFill>
              <a:srgbClr val="000000"/>
            </a:solidFill>
          </a:ln>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6" y="0"/>
            <a:ext cx="9008867" cy="685800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0" y="0"/>
            <a:ext cx="8466667" cy="6858000"/>
          </a:xfrm>
          <a:prstGeom prst="rect">
            <a:avLst/>
          </a:prstGeom>
          <a:ln>
            <a:solidFill>
              <a:srgbClr val="000000"/>
            </a:solidFill>
          </a:ln>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600" y="0"/>
            <a:ext cx="5384102" cy="6858000"/>
          </a:xfrm>
          <a:prstGeom prst="rect">
            <a:avLst/>
          </a:prstGeom>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
            <a:ext cx="9144000" cy="6789420"/>
          </a:xfrm>
          <a:prstGeom prst="rect">
            <a:avLst/>
          </a:prstGeom>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923</Words>
  <Application>Microsoft Macintosh PowerPoint</Application>
  <PresentationFormat>On-screen Show (4:3)</PresentationFormat>
  <Paragraphs>58</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CHAPTER 17 Part 2 of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31</cp:revision>
  <dcterms:created xsi:type="dcterms:W3CDTF">2014-10-27T15:29:10Z</dcterms:created>
  <dcterms:modified xsi:type="dcterms:W3CDTF">2014-12-10T01:57:14Z</dcterms:modified>
</cp:coreProperties>
</file>