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71A39D9-537E-D148-8222-C0370636EEF4}"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5C1FE95-6133-A24A-B0AE-8414487FFD05}" type="slidenum">
              <a:rPr lang="en-CA"/>
              <a:pPr>
                <a:defRPr/>
              </a:pPr>
              <a:t>‹#›</a:t>
            </a:fld>
            <a:endParaRPr lang="en-CA"/>
          </a:p>
        </p:txBody>
      </p:sp>
    </p:spTree>
    <p:extLst>
      <p:ext uri="{BB962C8B-B14F-4D97-AF65-F5344CB8AC3E}">
        <p14:creationId xmlns:p14="http://schemas.microsoft.com/office/powerpoint/2010/main" val="2805826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3BE8681-7EED-7943-BBBA-AFB064518A00}"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Vue vers le nord-ouest de strates du Dévonien des monts Columbia, Colombie-Britannique. Une cartographie détaillée de ces roches a mis en évidence des phénomènes de compression qui ont marqué le changement, il y a environ 390 millions d’années, d’une marge intraplaque passive à une marge active, du côté ouest d’</a:t>
            </a:r>
            <a:r>
              <a:rPr lang="fr-FR" altLang="ja-JP">
                <a:latin typeface="Calibri" charset="0"/>
              </a:rPr>
              <a:t>Euramérique. PHOTO : KEVIN ROOT.</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2328477-2580-7F48-BBCA-4F3E5F73685C}"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de ce qui allait devenir l’Amérique du Nord et les régions adjacentes au Dévonien moyen, il y a 385 millions d’années. Les terres émergées sont en brun et vert, et les zones ombrées indiquent les reliefs. Le bleu pâle représente les zones possiblement côtières ou littorales, le bleu foncé correspond aux océans profonds et le noir indique les fosses océaniques. Certains éléments de la géographie contemporaine sont inclus pour faciliter l’orientation.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C7DA958-F0A1-9342-9E2C-E703341B5DB5}"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planétaire au Dévonien moyen, il y a 385 millions d’années. Le code de couleurs est identique à celui de la figure </a:t>
            </a:r>
            <a:r>
              <a:rPr lang="en-CA">
                <a:latin typeface="Calibri" charset="0"/>
              </a:rPr>
              <a:t>ci-contre.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28253C9-E6E2-8A43-82AF-46A8CA484456}"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Strates de la formation dévonienne d’</a:t>
            </a:r>
            <a:r>
              <a:rPr lang="fr-FR" altLang="ja-JP">
                <a:latin typeface="Calibri" charset="0"/>
              </a:rPr>
              <a:t>Escuminac dans le parc national de Miguasha, Québec. Ce site du patrimoine mondial est célèbre pour ses fossiles de poissons très bien préservés et ses fossiles d</a:t>
            </a:r>
            <a:r>
              <a:rPr lang="fr-FR">
                <a:latin typeface="Calibri" charset="0"/>
              </a:rPr>
              <a:t>’</a:t>
            </a:r>
            <a:r>
              <a:rPr lang="fr-FR" altLang="ja-JP">
                <a:latin typeface="Calibri" charset="0"/>
              </a:rPr>
              <a:t>autres animaux et de plantes. PHOTO : JEAN-PIERRE SYLVESTRE, FOURNIE PAR LE PARC NATIONAL DE MIGUASHA.</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A7CB0B6-A725-E04C-93B7-FE283C9F2EE6}"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Feuillage, ressemblant à une fougère, d’</a:t>
            </a:r>
            <a:r>
              <a:rPr lang="fr-FR" altLang="ja-JP" i="1">
                <a:latin typeface="Calibri" charset="0"/>
              </a:rPr>
              <a:t>Archaeopteris halliana</a:t>
            </a:r>
            <a:r>
              <a:rPr lang="fr-FR" altLang="ja-JP">
                <a:latin typeface="Calibri" charset="0"/>
              </a:rPr>
              <a:t>, un arbre primitif du Dévonien tardif. Ce spécimen provient du parc national de Miguasha, Québec. </a:t>
            </a:r>
            <a:r>
              <a:rPr lang="fr-FR" altLang="ja-JP" i="1">
                <a:latin typeface="Calibri" charset="0"/>
              </a:rPr>
              <a:t>Archaeopteris </a:t>
            </a:r>
            <a:r>
              <a:rPr lang="fr-FR" altLang="ja-JP">
                <a:latin typeface="Calibri" charset="0"/>
              </a:rPr>
              <a:t>pouvait atteindre 7 m de hauteur et a formé les premières forêts. PHOTO : STEVE DESCHÊNES, FOURNIE PAR LE PARC NATIONAL DE MIGUASHA.</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724646D-3429-5A48-BF52-9551C9A39C22}"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Scène sous-marine du Dévonien basée sur les fossiles de poissons trouvés dans le parc national de Miguasha, Québec. Nageant vers la surface, à la droite du centre, juste au-dessus de plantes à l’allure d’herbes, se trouve </a:t>
            </a:r>
            <a:r>
              <a:rPr lang="fr-FR" i="1">
                <a:latin typeface="Calibri" charset="0"/>
              </a:rPr>
              <a:t>Scaumenacia</a:t>
            </a:r>
            <a:r>
              <a:rPr lang="fr-FR">
                <a:latin typeface="Calibri" charset="0"/>
              </a:rPr>
              <a:t>, un membre du groupe des poissons à nageoires charnues appelés dipneustes (poissons à poumons). Dominant la scène et finissant son repas, </a:t>
            </a:r>
            <a:r>
              <a:rPr lang="fr-FR" i="1">
                <a:latin typeface="Calibri" charset="0"/>
              </a:rPr>
              <a:t>Eusthenopteron </a:t>
            </a:r>
            <a:r>
              <a:rPr lang="fr-FR">
                <a:latin typeface="Calibri" charset="0"/>
              </a:rPr>
              <a:t>circule à la recherche d’une autre proie. Il s’agit aussi d’un poisson à nageoires charnues, mais il fait partie du groupe qui a donné naissance aux tétrapodes. Sur la droite, au fond de l’estuaire, on voit </a:t>
            </a:r>
            <a:r>
              <a:rPr lang="fr-FR" i="1">
                <a:latin typeface="Calibri" charset="0"/>
              </a:rPr>
              <a:t>Escuminaspis</a:t>
            </a:r>
            <a:r>
              <a:rPr lang="fr-FR">
                <a:latin typeface="Calibri" charset="0"/>
              </a:rPr>
              <a:t>, un petit poisson sans mâchoires. Au-dessus de ce dernier et beaucoup plus grand, se trouve le placoderme </a:t>
            </a:r>
            <a:r>
              <a:rPr lang="fr-FR" i="1">
                <a:latin typeface="Calibri" charset="0"/>
              </a:rPr>
              <a:t>Plourdosteus</a:t>
            </a:r>
            <a:r>
              <a:rPr lang="fr-FR">
                <a:latin typeface="Calibri" charset="0"/>
              </a:rPr>
              <a:t>, un vorace carnivore à mâchoires. DE CLOUTIER (2001), REPRODUITE AVEC LA PERMISSION DE L’AUTEUR; OEUVRE : FRANÇOIS MIVILLE-DESCHÊNES.</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A7FF319-C6C6-1144-A979-301C013A80BD}" type="slidenum">
              <a:rPr lang="en-CA"/>
              <a:pPr fontAlgn="base">
                <a:spcBef>
                  <a:spcPct val="0"/>
                </a:spcBef>
                <a:spcAft>
                  <a:spcPct val="0"/>
                </a:spcAft>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Spécimen d’</a:t>
            </a:r>
            <a:r>
              <a:rPr lang="fr-FR" altLang="ja-JP" i="1">
                <a:latin typeface="Calibri" charset="0"/>
              </a:rPr>
              <a:t>Eusthenopteron foordi</a:t>
            </a:r>
            <a:r>
              <a:rPr lang="fr-FR" altLang="ja-JP">
                <a:latin typeface="Calibri" charset="0"/>
              </a:rPr>
              <a:t>, un poisson à nageoires charnues du Dévonien, provenant du parc national de Miguasha, Québec. Ce poisson avait à la fois des poumons et des branchies, ainsi que des nageoires pectorales similaires aux membres des tétrapodes. Il avait aussi des narines internes qui lui permettaient de respirer avec la bouche fermée. PHOTO : JEAN-PIERRE SYLVESTRE, FOURNIE PAR LE PARC NATIONAL DE MIGUASHA.</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5241F8E-825E-6747-879B-4E24AADD8068}" type="slidenum">
              <a:rPr lang="en-CA"/>
              <a:pPr fontAlgn="base">
                <a:spcBef>
                  <a:spcPct val="0"/>
                </a:spcBef>
                <a:spcAft>
                  <a:spcPct val="0"/>
                </a:spcAft>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Boîte crânienne de </a:t>
            </a:r>
            <a:r>
              <a:rPr lang="fr-FR" i="1">
                <a:latin typeface="Calibri" charset="0"/>
              </a:rPr>
              <a:t>Doliodus</a:t>
            </a:r>
            <a:r>
              <a:rPr lang="fr-FR">
                <a:latin typeface="Calibri" charset="0"/>
              </a:rPr>
              <a:t>, le premier requin connu. Spécimen du Dévonien précoce d’</a:t>
            </a:r>
            <a:r>
              <a:rPr lang="fr-FR" altLang="ja-JP">
                <a:latin typeface="Calibri" charset="0"/>
              </a:rPr>
              <a:t>Atholville, Nouveau-Brunswick. PHOTO : RANDALL MILLER, FOURNIE PAR LE MUSÉE DU NOUVEAU-BRUNSWICK.</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9CA5115-927D-D44C-B3B9-0D895F33C419}" type="slidenum">
              <a:rPr lang="en-CA"/>
              <a:pPr fontAlgn="base">
                <a:spcBef>
                  <a:spcPct val="0"/>
                </a:spcBef>
                <a:spcAft>
                  <a:spcPct val="0"/>
                </a:spcAft>
              </a:pPr>
              <a:t>17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Vue aérienne de l’escarpement du Niagara faisant face à la baie Georgienne, dans le parc national du Canada de la Péninsule-Bruce, Ontario. L’escarpement est formé de roches carbonatées résistantes du Silurien déposées dans le bassin de Michigan. PHOTO : J. BUTTERILL, TOUS DROITS RÉSERVÉS PARCS CANADA.</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96F35A7-284A-0B4C-971F-00BE93D2780C}"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Spécimens de </a:t>
            </a:r>
            <a:r>
              <a:rPr lang="fr-FR" i="1">
                <a:latin typeface="Calibri" charset="0"/>
              </a:rPr>
              <a:t>Virgiana</a:t>
            </a:r>
            <a:r>
              <a:rPr lang="fr-FR">
                <a:latin typeface="Calibri" charset="0"/>
              </a:rPr>
              <a:t>, un brachiopode du Silurien, entourant un corail dans une roche carbonatée de l’ancien bassin de la baie d’Hudson. Les spécimens proviennent de l’est de </a:t>
            </a:r>
            <a:r>
              <a:rPr lang="en-CA">
                <a:latin typeface="Calibri" charset="0"/>
              </a:rPr>
              <a:t>Churchill, Manitoba. PHOTO : GRAHAM YOUNG.</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CDAC155-FB12-9C45-9556-74279C7C78E7}"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Stromatolite dans des roches carbonatées du Silurien de l’île Prince Leopold, au large de l’extrémité nord-est de l’île Somerset, Nunavut. PHOTO : NORA SPENCER.</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20889CE-4DE9-2542-A151-35AF04F8ED7D}"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Roches carbonatées du Silurien déposées sur la marge euraméricaine de l’océan Ouralien, maintenant exposées sur l’île Prince Leopold, au large de l’extrémité nord-est de l’île Somerset, Nunavut. PHOTO : NORA SPENCER.</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F5A29C7-BF4B-6A4E-8E35-F1517C2F386F}"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Distribution actuelle des roches du terrane d’Alexander. ADAPTÉE DE </a:t>
            </a:r>
            <a:r>
              <a:rPr lang="en-CA">
                <a:latin typeface="Calibri" charset="0"/>
              </a:rPr>
              <a:t>MONGER ET BERG (1987), FOURNIE PAR L’UNITED STATES GEOLOGICAL SURVEY.</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A567E27-7FCB-F44C-A7B5-203524E6E284}"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a:p>
            <a:pPr>
              <a:spcBef>
                <a:spcPct val="0"/>
              </a:spcBef>
            </a:pPr>
            <a:r>
              <a:rPr lang="fr-FR">
                <a:latin typeface="Calibri" charset="0"/>
              </a:rPr>
              <a:t>Fentes de dessiccation dans un mudstone du Dévonien du terrane d’Alexander sur l’île Prince of Wales, dans le sud-est de l’Alaska. Cette roche est similaire à ce que l’on retrouve dans les « vieux grès rouges » (Old Red Sandstone) dévoniens du nord-ouest de l’Europe. Les équivalents métamorphisés de ces strates se retrouvent dans le sud-ouest de la chaîne Côtière, </a:t>
            </a:r>
            <a:r>
              <a:rPr lang="en-CA">
                <a:latin typeface="Calibri" charset="0"/>
              </a:rPr>
              <a:t>Colombie-Britannique. PHOTO : JIM MONGER.</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918E77B-9782-AA47-8C5F-C94BAD356765}"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Plante terrestre primitive du Silurien tardif trouvée sur l’île Bathurst, </a:t>
            </a:r>
            <a:r>
              <a:rPr lang="en-CA">
                <a:latin typeface="Calibri" charset="0"/>
              </a:rPr>
              <a:t>Nunavut. PHOTO : JIM BASINGER.</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049174A-D05C-0941-9EF5-2E994270BEDD}"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i="1">
                <a:latin typeface="Calibri" charset="0"/>
              </a:rPr>
              <a:t>Gaspestria genselorum</a:t>
            </a:r>
            <a:r>
              <a:rPr lang="fr-FR">
                <a:latin typeface="Calibri" charset="0"/>
              </a:rPr>
              <a:t>, un mille-pattes fossile du Dévonien précoce, trouvé à la pointe La Nim, près de Dalhousie Junction, Nouveau-Brunswick. Ce spécimen est l’un des plus anciens animaux terrestres connus d’Amérique du Nord. PHOTO : RANDALL MILLER, FOURNIE PAR LE MUSÉE DU NOUVEAU-BRUNSWICK.</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79F142C-A55E-DB4F-8336-7C655D351F12}"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136248A4-6868-5B44-AB3F-B7DB5B0987FF}"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9174C6E-5F41-7A4F-95FA-80EA9F303A96}" type="slidenum">
              <a:rPr lang="en-CA"/>
              <a:pPr>
                <a:defRPr/>
              </a:pPr>
              <a:t>‹#›</a:t>
            </a:fld>
            <a:endParaRPr lang="en-CA"/>
          </a:p>
        </p:txBody>
      </p:sp>
    </p:spTree>
    <p:extLst>
      <p:ext uri="{BB962C8B-B14F-4D97-AF65-F5344CB8AC3E}">
        <p14:creationId xmlns:p14="http://schemas.microsoft.com/office/powerpoint/2010/main" val="158419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8F72A55-CC71-9A49-9D0C-8BB3AFFC8A86}"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24C6AFA-3565-1F44-8746-170BA296489B}" type="slidenum">
              <a:rPr lang="en-CA"/>
              <a:pPr>
                <a:defRPr/>
              </a:pPr>
              <a:t>‹#›</a:t>
            </a:fld>
            <a:endParaRPr lang="en-CA"/>
          </a:p>
        </p:txBody>
      </p:sp>
    </p:spTree>
    <p:extLst>
      <p:ext uri="{BB962C8B-B14F-4D97-AF65-F5344CB8AC3E}">
        <p14:creationId xmlns:p14="http://schemas.microsoft.com/office/powerpoint/2010/main" val="95665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4699950-4EF0-AA48-8C60-D628B7A97952}"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5D99D06-9FBB-3141-BCDF-27CD7414E42F}" type="slidenum">
              <a:rPr lang="en-CA"/>
              <a:pPr>
                <a:defRPr/>
              </a:pPr>
              <a:t>‹#›</a:t>
            </a:fld>
            <a:endParaRPr lang="en-CA"/>
          </a:p>
        </p:txBody>
      </p:sp>
    </p:spTree>
    <p:extLst>
      <p:ext uri="{BB962C8B-B14F-4D97-AF65-F5344CB8AC3E}">
        <p14:creationId xmlns:p14="http://schemas.microsoft.com/office/powerpoint/2010/main" val="149812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387EA79-E2B2-3B4D-B1F6-F0A70742CD91}"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99DF116-9975-3945-814C-08E6DE5056C5}" type="slidenum">
              <a:rPr lang="en-CA"/>
              <a:pPr>
                <a:defRPr/>
              </a:pPr>
              <a:t>‹#›</a:t>
            </a:fld>
            <a:endParaRPr lang="en-CA"/>
          </a:p>
        </p:txBody>
      </p:sp>
    </p:spTree>
    <p:extLst>
      <p:ext uri="{BB962C8B-B14F-4D97-AF65-F5344CB8AC3E}">
        <p14:creationId xmlns:p14="http://schemas.microsoft.com/office/powerpoint/2010/main" val="203415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BB22D1-333B-D641-A39B-18DE2BEBBBF4}"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4D06CA5-1E56-EB4B-B9F6-2337A7D8B24C}" type="slidenum">
              <a:rPr lang="en-CA"/>
              <a:pPr>
                <a:defRPr/>
              </a:pPr>
              <a:t>‹#›</a:t>
            </a:fld>
            <a:endParaRPr lang="en-CA"/>
          </a:p>
        </p:txBody>
      </p:sp>
    </p:spTree>
    <p:extLst>
      <p:ext uri="{BB962C8B-B14F-4D97-AF65-F5344CB8AC3E}">
        <p14:creationId xmlns:p14="http://schemas.microsoft.com/office/powerpoint/2010/main" val="48080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E0527A68-C518-114C-AD32-241A3394F01A}"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78D7630-D2DC-E040-B9AE-5846DD415914}" type="slidenum">
              <a:rPr lang="en-CA"/>
              <a:pPr>
                <a:defRPr/>
              </a:pPr>
              <a:t>‹#›</a:t>
            </a:fld>
            <a:endParaRPr lang="en-CA"/>
          </a:p>
        </p:txBody>
      </p:sp>
    </p:spTree>
    <p:extLst>
      <p:ext uri="{BB962C8B-B14F-4D97-AF65-F5344CB8AC3E}">
        <p14:creationId xmlns:p14="http://schemas.microsoft.com/office/powerpoint/2010/main" val="343991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8F88112B-051E-8D42-944C-A2101D35CC5D}"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3D7A02E7-D979-2045-8096-0CE932E2A64D}" type="slidenum">
              <a:rPr lang="en-CA"/>
              <a:pPr>
                <a:defRPr/>
              </a:pPr>
              <a:t>‹#›</a:t>
            </a:fld>
            <a:endParaRPr lang="en-CA"/>
          </a:p>
        </p:txBody>
      </p:sp>
    </p:spTree>
    <p:extLst>
      <p:ext uri="{BB962C8B-B14F-4D97-AF65-F5344CB8AC3E}">
        <p14:creationId xmlns:p14="http://schemas.microsoft.com/office/powerpoint/2010/main" val="58345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D8C46C4-C33B-7549-8BB5-F0B5E8411626}"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92A85A67-55B2-E142-8B2C-42661A4E2936}" type="slidenum">
              <a:rPr lang="en-CA"/>
              <a:pPr>
                <a:defRPr/>
              </a:pPr>
              <a:t>‹#›</a:t>
            </a:fld>
            <a:endParaRPr lang="en-CA"/>
          </a:p>
        </p:txBody>
      </p:sp>
    </p:spTree>
    <p:extLst>
      <p:ext uri="{BB962C8B-B14F-4D97-AF65-F5344CB8AC3E}">
        <p14:creationId xmlns:p14="http://schemas.microsoft.com/office/powerpoint/2010/main" val="183551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C7C9D0-D35E-8749-8573-125ADC9F2386}"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11B44A8F-A670-DF43-ABD3-F00D115C52F7}" type="slidenum">
              <a:rPr lang="en-CA"/>
              <a:pPr>
                <a:defRPr/>
              </a:pPr>
              <a:t>‹#›</a:t>
            </a:fld>
            <a:endParaRPr lang="en-CA"/>
          </a:p>
        </p:txBody>
      </p:sp>
    </p:spTree>
    <p:extLst>
      <p:ext uri="{BB962C8B-B14F-4D97-AF65-F5344CB8AC3E}">
        <p14:creationId xmlns:p14="http://schemas.microsoft.com/office/powerpoint/2010/main" val="384664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B89712-15AE-734B-A653-2EF5FDC9C269}"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802A95E-5516-4243-AE61-061191737D30}" type="slidenum">
              <a:rPr lang="en-CA"/>
              <a:pPr>
                <a:defRPr/>
              </a:pPr>
              <a:t>‹#›</a:t>
            </a:fld>
            <a:endParaRPr lang="en-CA"/>
          </a:p>
        </p:txBody>
      </p:sp>
    </p:spTree>
    <p:extLst>
      <p:ext uri="{BB962C8B-B14F-4D97-AF65-F5344CB8AC3E}">
        <p14:creationId xmlns:p14="http://schemas.microsoft.com/office/powerpoint/2010/main" val="81289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14EF33-41FE-FB4B-A732-595DFC210128}"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BED718E-441B-2F4F-B852-34E79036B131}" type="slidenum">
              <a:rPr lang="en-CA"/>
              <a:pPr>
                <a:defRPr/>
              </a:pPr>
              <a:t>‹#›</a:t>
            </a:fld>
            <a:endParaRPr lang="en-CA"/>
          </a:p>
        </p:txBody>
      </p:sp>
    </p:spTree>
    <p:extLst>
      <p:ext uri="{BB962C8B-B14F-4D97-AF65-F5344CB8AC3E}">
        <p14:creationId xmlns:p14="http://schemas.microsoft.com/office/powerpoint/2010/main" val="10234825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D3E492E-A0EB-9641-B48B-17F7C02EEDB8}"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14E402E4-DB58-654F-A75E-762D684D2A08}"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8</a:t>
            </a:r>
            <a:br>
              <a:rPr lang="en-CA" dirty="0" smtClean="0">
                <a:latin typeface="Arial"/>
                <a:ea typeface="+mj-ea"/>
                <a:cs typeface="Arial"/>
              </a:rPr>
            </a:br>
            <a:r>
              <a:rPr lang="en-US" dirty="0" err="1" smtClean="0">
                <a:ea typeface="+mj-ea"/>
                <a:cs typeface="+mj-cs"/>
              </a:rPr>
              <a:t>Partie</a:t>
            </a:r>
            <a:r>
              <a:rPr lang="en-US" dirty="0" smtClean="0">
                <a:ea typeface="+mj-ea"/>
                <a:cs typeface="+mj-cs"/>
              </a:rPr>
              <a:t> 2 de 4</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25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0"/>
            <a:ext cx="62484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98500"/>
            <a:ext cx="91440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27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0"/>
            <a:ext cx="9144000"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28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1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29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30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023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0"/>
            <a:ext cx="6256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16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083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8" y="0"/>
            <a:ext cx="736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88" y="0"/>
            <a:ext cx="850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3" y="0"/>
            <a:ext cx="7927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20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0"/>
            <a:ext cx="5715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1138"/>
            <a:ext cx="91440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0"/>
            <a:ext cx="659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8" y="0"/>
            <a:ext cx="770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1084</Words>
  <Application>Microsoft Macintosh PowerPoint</Application>
  <PresentationFormat>On-screen Show (4:3)</PresentationFormat>
  <Paragraphs>85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ヒラギノ角ゴ Pro W3</vt:lpstr>
      <vt:lpstr>Arial</vt:lpstr>
      <vt:lpstr>Arial Narrow</vt:lpstr>
      <vt:lpstr>Office Theme</vt:lpstr>
      <vt:lpstr>CHAPITRE 8 Partie 2 de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44</cp:revision>
  <dcterms:created xsi:type="dcterms:W3CDTF">2014-10-27T15:29:10Z</dcterms:created>
  <dcterms:modified xsi:type="dcterms:W3CDTF">2015-05-12T20:05:13Z</dcterms:modified>
</cp:coreProperties>
</file>