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Conversion of organic matter to different kinds of petroleum over time and with increasing temperature and depth. The mature zone denotes where oil and </a:t>
            </a:r>
            <a:r>
              <a:rPr lang="en-CA" sz="1200" b="0" i="0" u="none" strike="noStrike" kern="1200" baseline="0" dirty="0" err="1" smtClean="0">
                <a:solidFill>
                  <a:schemeClr val="tx1"/>
                </a:solidFill>
                <a:latin typeface="+mn-lt"/>
                <a:ea typeface="+mn-ea"/>
                <a:cs typeface="+mn-cs"/>
              </a:rPr>
              <a:t>thermogenic</a:t>
            </a:r>
            <a:r>
              <a:rPr lang="en-CA" sz="1200" b="0" i="0" u="none" strike="noStrike" kern="1200" baseline="0" dirty="0" smtClean="0">
                <a:solidFill>
                  <a:schemeClr val="tx1"/>
                </a:solidFill>
                <a:latin typeface="+mn-lt"/>
                <a:ea typeface="+mn-ea"/>
                <a:cs typeface="+mn-cs"/>
              </a:rPr>
              <a:t> gas form. At low temperatures and minimal burial, only biogenic methane is produced. As organic matter matures, oil may be produced along with </a:t>
            </a:r>
            <a:r>
              <a:rPr lang="en-CA" sz="1200" b="0" i="0" u="none" strike="noStrike" kern="1200" baseline="0" dirty="0" err="1" smtClean="0">
                <a:solidFill>
                  <a:schemeClr val="tx1"/>
                </a:solidFill>
                <a:latin typeface="+mn-lt"/>
                <a:ea typeface="+mn-ea"/>
                <a:cs typeface="+mn-cs"/>
              </a:rPr>
              <a:t>thermogenic</a:t>
            </a:r>
            <a:r>
              <a:rPr lang="en-CA" sz="1200" b="0" i="0" u="none" strike="noStrike" kern="1200" baseline="0" dirty="0" smtClean="0">
                <a:solidFill>
                  <a:schemeClr val="tx1"/>
                </a:solidFill>
                <a:latin typeface="+mn-lt"/>
                <a:ea typeface="+mn-ea"/>
                <a:cs typeface="+mn-cs"/>
              </a:rPr>
              <a:t> methane and other gases. At still deeper horizons and higher temperatures, all oil has been expelled or is broken down into simpler molecules and only </a:t>
            </a:r>
            <a:r>
              <a:rPr lang="en-CA" sz="1200" b="0" i="0" u="none" strike="noStrike" kern="1200" baseline="0" dirty="0" err="1" smtClean="0">
                <a:solidFill>
                  <a:schemeClr val="tx1"/>
                </a:solidFill>
                <a:latin typeface="+mn-lt"/>
                <a:ea typeface="+mn-ea"/>
                <a:cs typeface="+mn-cs"/>
              </a:rPr>
              <a:t>thermogenic</a:t>
            </a:r>
            <a:r>
              <a:rPr lang="en-CA" sz="1200" b="0" i="0" u="none" strike="noStrike" kern="1200" baseline="0" dirty="0" smtClean="0">
                <a:solidFill>
                  <a:schemeClr val="tx1"/>
                </a:solidFill>
                <a:latin typeface="+mn-lt"/>
                <a:ea typeface="+mn-ea"/>
                <a:cs typeface="+mn-cs"/>
              </a:rPr>
              <a:t> methane is produced. The variation in width of the oil (green) and gas (red) curves reflects the relative amounts of each produced at different depths and temperatures.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Some types of hydrocarbon traps. Most of the traps shown are structural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to </a:t>
            </a:r>
            <a:r>
              <a:rPr lang="en-CA" sz="1200" b="0" i="1" u="none" strike="noStrike" kern="1200" baseline="0" dirty="0" smtClean="0">
                <a:solidFill>
                  <a:schemeClr val="tx1"/>
                </a:solidFill>
                <a:latin typeface="+mn-lt"/>
                <a:ea typeface="+mn-ea"/>
                <a:cs typeface="+mn-cs"/>
              </a:rPr>
              <a:t>D</a:t>
            </a:r>
            <a:r>
              <a:rPr lang="en-CA" sz="1200" b="0" i="0" u="none" strike="noStrike" kern="1200" baseline="0" dirty="0" smtClean="0">
                <a:solidFill>
                  <a:schemeClr val="tx1"/>
                </a:solidFill>
                <a:latin typeface="+mn-lt"/>
                <a:ea typeface="+mn-ea"/>
                <a:cs typeface="+mn-cs"/>
              </a:rPr>
              <a:t>) and involve folding and/or faulting of strata. One trap (</a:t>
            </a:r>
            <a:r>
              <a:rPr lang="en-CA" sz="1200" b="0" i="1" u="none" strike="noStrike" kern="1200" baseline="0" dirty="0" smtClean="0">
                <a:solidFill>
                  <a:schemeClr val="tx1"/>
                </a:solidFill>
                <a:latin typeface="+mn-lt"/>
                <a:ea typeface="+mn-ea"/>
                <a:cs typeface="+mn-cs"/>
              </a:rPr>
              <a:t>E</a:t>
            </a:r>
            <a:r>
              <a:rPr lang="en-CA" sz="1200" b="0" i="0" u="none" strike="noStrike" kern="1200" baseline="0" dirty="0" smtClean="0">
                <a:solidFill>
                  <a:schemeClr val="tx1"/>
                </a:solidFill>
                <a:latin typeface="+mn-lt"/>
                <a:ea typeface="+mn-ea"/>
                <a:cs typeface="+mn-cs"/>
              </a:rPr>
              <a:t>) is a combined structural and stratigraphic trap. The last trap (</a:t>
            </a:r>
            <a:r>
              <a:rPr lang="en-CA" sz="1200" b="0" i="1" u="none" strike="noStrike" kern="1200" baseline="0" dirty="0" smtClean="0">
                <a:solidFill>
                  <a:schemeClr val="tx1"/>
                </a:solidFill>
                <a:latin typeface="+mn-lt"/>
                <a:ea typeface="+mn-ea"/>
                <a:cs typeface="+mn-cs"/>
              </a:rPr>
              <a:t>F</a:t>
            </a:r>
            <a:r>
              <a:rPr lang="en-CA" sz="1200" b="0" i="0" u="none" strike="noStrike" kern="1200" baseline="0" dirty="0" smtClean="0">
                <a:solidFill>
                  <a:schemeClr val="tx1"/>
                </a:solidFill>
                <a:latin typeface="+mn-lt"/>
                <a:ea typeface="+mn-ea"/>
                <a:cs typeface="+mn-cs"/>
              </a:rPr>
              <a:t>) is stratigraphic—the rock changes in character laterally.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377378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Porosity in sandstone. Liquids and gases occupying the spaces between grains in sandstone are able to migrate upwards until their movement is stopped by an impervious layer, such as shale. In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pore spaces are filled with water. In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and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a thin film of water coats each grain, but the rest of the spaces is filled with oil and gas, respectively. ADAPTED FROM ATLANTIC GEOSCIENCE SOCIETY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387800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Cretaceous deltaic and marine strata tipped up around a </a:t>
            </a:r>
            <a:r>
              <a:rPr lang="en-CA" sz="1200" b="0" i="0" u="none" strike="noStrike" kern="1200" baseline="0" dirty="0" err="1" smtClean="0">
                <a:solidFill>
                  <a:schemeClr val="tx1"/>
                </a:solidFill>
                <a:latin typeface="+mn-lt"/>
                <a:ea typeface="+mn-ea"/>
                <a:cs typeface="+mn-cs"/>
              </a:rPr>
              <a:t>diapir</a:t>
            </a:r>
            <a:r>
              <a:rPr lang="en-CA" sz="1200" b="0" i="0" u="none" strike="noStrike" kern="1200" baseline="0" dirty="0" smtClean="0">
                <a:solidFill>
                  <a:schemeClr val="tx1"/>
                </a:solidFill>
                <a:latin typeface="+mn-lt"/>
                <a:ea typeface="+mn-ea"/>
                <a:cs typeface="+mn-cs"/>
              </a:rPr>
              <a:t> of Carboniferous </a:t>
            </a:r>
            <a:r>
              <a:rPr lang="en-CA" sz="1200" b="0" i="0" u="none" strike="noStrike" kern="1200" baseline="0" dirty="0" err="1" smtClean="0">
                <a:solidFill>
                  <a:schemeClr val="tx1"/>
                </a:solidFill>
                <a:latin typeface="+mn-lt"/>
                <a:ea typeface="+mn-ea"/>
                <a:cs typeface="+mn-cs"/>
              </a:rPr>
              <a:t>evaporite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Ellef</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Ringnes</a:t>
            </a:r>
            <a:r>
              <a:rPr lang="en-CA" sz="1200" b="0" i="0" u="none" strike="noStrike" kern="1200" baseline="0" dirty="0" smtClean="0">
                <a:solidFill>
                  <a:schemeClr val="tx1"/>
                </a:solidFill>
                <a:latin typeface="+mn-lt"/>
                <a:ea typeface="+mn-ea"/>
                <a:cs typeface="+mn-cs"/>
              </a:rPr>
              <a:t> Island, Nunavut. Below the surface, petroleum is commonly trapped in structures created by salt domes. CAROL EVENCHICK.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31018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 of the cairn in front of the Geological Survey of Canada office in Calgary. The rock is from a late Devonian carbonate reef at White Man Gap near Canmore, Alberta, in the Front Ranges of the Rocky Mountains. Its high porosity is typical of many Devonian oil and gas reservoirs beneath Alberta. The holes represent the former positions of </a:t>
            </a:r>
            <a:r>
              <a:rPr lang="en-CA" sz="1200" b="0" i="0" u="none" strike="noStrike" kern="1200" baseline="0" dirty="0" err="1" smtClean="0">
                <a:solidFill>
                  <a:schemeClr val="tx1"/>
                </a:solidFill>
                <a:latin typeface="+mn-lt"/>
                <a:ea typeface="+mn-ea"/>
                <a:cs typeface="+mn-cs"/>
              </a:rPr>
              <a:t>stromatoporoids</a:t>
            </a:r>
            <a:r>
              <a:rPr lang="en-CA" sz="1200" b="0" i="0" u="none" strike="noStrike" kern="1200" baseline="0" dirty="0" smtClean="0">
                <a:solidFill>
                  <a:schemeClr val="tx1"/>
                </a:solidFill>
                <a:latin typeface="+mn-lt"/>
                <a:ea typeface="+mn-ea"/>
                <a:cs typeface="+mn-cs"/>
              </a:rPr>
              <a:t>, now dissolved.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174828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Cross-section through the Leduc Oil Field southwest of Edmonton, Alberta. What became the discovery well for this field (Leduc No. 1) was “spudded” (started) in the fall of 1946 and struck oil in a relatively small Devonian coral reef (not shown) in early 1947. Subsequent wells at Leduc that reached slightly older, but much more substantial, reefs that yielded large volumes of oil and gas. ADAPTED AND USED WITH PERMISSION FROM THE EDMONTON GEOLOGICAL SOCIETY.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380379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Derelict equipment used when oil was being produced at Parson’s Pond, western Newfoundland. Between 1907 and 1909, some 800 to 900 barrels of oil were shipped from there to St. John’s. MARTIN FOWLER.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60087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a:t>
            </a:r>
            <a:r>
              <a:rPr lang="en-CA" sz="1200" b="0" i="0" u="none" strike="noStrike" kern="1200" baseline="0" dirty="0" err="1" smtClean="0">
                <a:solidFill>
                  <a:schemeClr val="tx1"/>
                </a:solidFill>
                <a:latin typeface="+mn-lt"/>
                <a:ea typeface="+mn-ea"/>
                <a:cs typeface="+mn-cs"/>
              </a:rPr>
              <a:t>Mactaquac</a:t>
            </a:r>
            <a:r>
              <a:rPr lang="en-CA" sz="1200" b="0" i="0" u="none" strike="noStrike" kern="1200" baseline="0" dirty="0" smtClean="0">
                <a:solidFill>
                  <a:schemeClr val="tx1"/>
                </a:solidFill>
                <a:latin typeface="+mn-lt"/>
                <a:ea typeface="+mn-ea"/>
                <a:cs typeface="+mn-cs"/>
              </a:rPr>
              <a:t> Dam generates hydroelectricity from the flow of the Saint John River in New Brunswick. It generates about 20 percent of the province’s power needs. RON GARNETT /AIR SCAPE 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Abraham Gesner is acknowledged as the founder of the petroleum industry. Born in Nova Scotia’s Annapolis Valley, Gesner became a medical doctor in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and, later, provincial geologist for New Brunswick (the first such post in the British Empire). COURTESY OF THE NEW BRUNSWICK MUSEUM, </a:t>
            </a:r>
            <a:r>
              <a:rPr lang="en-CA" sz="1200" kern="1200" dirty="0" smtClean="0">
                <a:solidFill>
                  <a:schemeClr val="tx1"/>
                </a:solidFill>
                <a:latin typeface="+mn-lt"/>
                <a:ea typeface="+mn-ea"/>
                <a:cs typeface="+mn-cs"/>
              </a:rPr>
              <a:t>ACCESSION NO. 1979-120</a:t>
            </a:r>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Black gum, naturally occurring bitumen seeping from the ground at Oil Springs, near Sarnia, Ontario. GRANT WACH.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dark layer in this sequence of rocks from Chimney Corner, Cape Breton Island, Nova Scotia, is a late Carboniferous coal bed. MARTIN GIBLING.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Open-pit coal mine, </a:t>
            </a:r>
            <a:r>
              <a:rPr lang="en-CA" sz="1200" b="0" i="0" u="none" strike="noStrike" kern="1200" baseline="0" dirty="0" err="1" smtClean="0">
                <a:solidFill>
                  <a:schemeClr val="tx1"/>
                </a:solidFill>
                <a:latin typeface="+mn-lt"/>
                <a:ea typeface="+mn-ea"/>
                <a:cs typeface="+mn-cs"/>
              </a:rPr>
              <a:t>Sparwood</a:t>
            </a:r>
            <a:r>
              <a:rPr lang="en-CA" sz="1200" b="0" i="0" u="none" strike="noStrike" kern="1200" baseline="0" dirty="0" smtClean="0">
                <a:solidFill>
                  <a:schemeClr val="tx1"/>
                </a:solidFill>
                <a:latin typeface="+mn-lt"/>
                <a:ea typeface="+mn-ea"/>
                <a:cs typeface="+mn-cs"/>
              </a:rPr>
              <a:t>, British Columbia. Coal in this part of southeastern British Columbia is of Cretaceous age and was deposited in the foreland basin to the east of the advancing Rocky Mountains thrust-and-fold belt (Chapter 9).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Molecular structure of some of the lighter petroleum compounds. The larger atoms, coloured red, represent carbon and the smaller atoms, coloured green, represent hydrogen. Figures on the left show molecular structure schematically and those on the right, representing the same compounds, show the true relationships of the atoms within each molecule, with the hydrogen and carbon atoms in direct contact. All the molecules shown, except benzene, have a linear structure and single bonds between carbon atoms. Methane is a gas, ethane is a wet gas, and hexane is a condensate. Molecules of benzene are formed of a ring of six atoms and have double bonds between some of these atoms.</a:t>
            </a:r>
          </a:p>
          <a:p>
            <a:r>
              <a:rPr lang="en-CA" sz="1200" b="0" i="0" u="none" strike="noStrike" kern="1200" baseline="0" dirty="0" smtClean="0">
                <a:solidFill>
                  <a:schemeClr val="tx1"/>
                </a:solidFill>
                <a:latin typeface="+mn-lt"/>
                <a:ea typeface="+mn-ea"/>
                <a:cs typeface="+mn-cs"/>
              </a:rPr>
              <a:t>_______________________________</a:t>
            </a:r>
            <a:endParaRPr lang="en-US" sz="1200" b="0" i="0" u="none" strike="noStrike"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a:p>
            <a:endParaRPr lang="fr-F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Cluster of organic-walled fossils of </a:t>
            </a:r>
            <a:r>
              <a:rPr lang="en-CA" sz="1200" b="0" i="1" u="none" strike="noStrike" kern="1200" baseline="0" dirty="0" err="1" smtClean="0">
                <a:solidFill>
                  <a:schemeClr val="tx1"/>
                </a:solidFill>
                <a:latin typeface="+mn-lt"/>
                <a:ea typeface="+mn-ea"/>
                <a:cs typeface="+mn-cs"/>
              </a:rPr>
              <a:t>Gloecapsomorpha</a:t>
            </a:r>
            <a:r>
              <a:rPr lang="en-CA" sz="1200" b="0" i="0" u="none" strike="noStrike" kern="1200" baseline="0" dirty="0" smtClean="0">
                <a:solidFill>
                  <a:schemeClr val="tx1"/>
                </a:solidFill>
                <a:latin typeface="+mn-lt"/>
                <a:ea typeface="+mn-ea"/>
                <a:cs typeface="+mn-cs"/>
              </a:rPr>
              <a:t>, an organism thought to have been a source of petroleum in early Paleozoic rocks. This specimen is from Cambrian rocks in the Saskatchewan subsurface and is about 0.27 millimetres wide. NICK BUTTERFIELD.</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Trillions of microscopic marine organisms can live in a cubic metre of water within the photic zone (where sunlight penetrates). When the organisms die, their bodies sink. If the waters are rich in oxygen, as in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the remains are not preserved. But if the water has low levels of oxygen, as in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a large proportion of the organic remains is preserved and buried in the bottom sediments. Within the upper circle are some of the micro-organisms, greatly magnified, that live in the photic zone. Within the lower circle are some of the remains of the micro-organisms preserved in the sediments.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13</a:t>
            </a:r>
            <a:br>
              <a:rPr lang="en-CA" dirty="0" smtClean="0">
                <a:latin typeface="Arial"/>
                <a:cs typeface="Arial"/>
              </a:rPr>
            </a:br>
            <a:r>
              <a:rPr lang="en-US" dirty="0"/>
              <a:t>Part 1 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63014" cy="6858000"/>
          </a:xfrm>
          <a:prstGeom prst="rect">
            <a:avLst/>
          </a:prstGeom>
          <a:ln>
            <a:solidFill>
              <a:srgbClr val="000000"/>
            </a:solidFill>
          </a:ln>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702" y="0"/>
            <a:ext cx="5836596" cy="6858000"/>
          </a:xfrm>
          <a:prstGeom prst="rect">
            <a:avLst/>
          </a:prstGeom>
          <a:ln>
            <a:solidFill>
              <a:srgbClr val="000000"/>
            </a:solidFill>
          </a:ln>
        </p:spPr>
      </p:pic>
    </p:spTree>
    <p:extLst>
      <p:ext uri="{BB962C8B-B14F-4D97-AF65-F5344CB8AC3E}">
        <p14:creationId xmlns:p14="http://schemas.microsoft.com/office/powerpoint/2010/main" val="203842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0"/>
            <a:ext cx="8103988" cy="6858000"/>
          </a:xfrm>
          <a:prstGeom prst="rect">
            <a:avLst/>
          </a:prstGeom>
        </p:spPr>
      </p:pic>
    </p:spTree>
    <p:extLst>
      <p:ext uri="{BB962C8B-B14F-4D97-AF65-F5344CB8AC3E}">
        <p14:creationId xmlns:p14="http://schemas.microsoft.com/office/powerpoint/2010/main" val="58432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404040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700" y="0"/>
            <a:ext cx="5033394" cy="6858000"/>
          </a:xfrm>
          <a:prstGeom prst="rect">
            <a:avLst/>
          </a:prstGeom>
        </p:spPr>
      </p:pic>
    </p:spTree>
    <p:extLst>
      <p:ext uri="{BB962C8B-B14F-4D97-AF65-F5344CB8AC3E}">
        <p14:creationId xmlns:p14="http://schemas.microsoft.com/office/powerpoint/2010/main" val="74861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0"/>
            <a:ext cx="4825330" cy="6858000"/>
          </a:xfrm>
          <a:prstGeom prst="rect">
            <a:avLst/>
          </a:prstGeom>
          <a:ln>
            <a:solidFill>
              <a:srgbClr val="000000"/>
            </a:solidFill>
          </a:ln>
        </p:spPr>
      </p:pic>
    </p:spTree>
    <p:extLst>
      <p:ext uri="{BB962C8B-B14F-4D97-AF65-F5344CB8AC3E}">
        <p14:creationId xmlns:p14="http://schemas.microsoft.com/office/powerpoint/2010/main" val="411076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304448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0"/>
            <a:ext cx="8275113"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0"/>
            <a:ext cx="5357813"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
            <a:ext cx="9144000" cy="670941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440" y="0"/>
            <a:ext cx="5703119"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91" y="0"/>
            <a:ext cx="7705618" cy="6858000"/>
          </a:xfrm>
          <a:prstGeom prst="rect">
            <a:avLst/>
          </a:prstGeom>
          <a:ln>
            <a:solidFill>
              <a:srgbClr val="000000"/>
            </a:solidFill>
          </a:ln>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272" y="0"/>
            <a:ext cx="5195455"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1584</Words>
  <Application>Microsoft Macintosh PowerPoint</Application>
  <PresentationFormat>On-screen Show (4:3)</PresentationFormat>
  <Paragraphs>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13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2014-12-10T00:27:19Z</dcterms:modified>
</cp:coreProperties>
</file>