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a:t>
            </a:r>
            <a:r>
              <a:rPr lang="en-CA" sz="1200" b="0" i="0" u="none" strike="noStrike" kern="1200" baseline="0" dirty="0" err="1" smtClean="0">
                <a:solidFill>
                  <a:schemeClr val="tx1"/>
                </a:solidFill>
                <a:latin typeface="+mn-lt"/>
                <a:ea typeface="+mn-ea"/>
                <a:cs typeface="+mn-cs"/>
              </a:rPr>
              <a:t>browny</a:t>
            </a:r>
            <a:r>
              <a:rPr lang="en-CA" sz="1200" b="0" i="0" u="none" strike="noStrike" kern="1200" baseline="0" dirty="0" smtClean="0">
                <a:solidFill>
                  <a:schemeClr val="tx1"/>
                </a:solidFill>
                <a:latin typeface="+mn-lt"/>
                <a:ea typeface="+mn-ea"/>
                <a:cs typeface="+mn-cs"/>
              </a:rPr>
              <a:t>-orange to clear crystals in this thin section are of </a:t>
            </a:r>
            <a:r>
              <a:rPr lang="en-CA" sz="1200" b="0" i="0" u="none" strike="noStrike" kern="1200" baseline="0" dirty="0" err="1" smtClean="0">
                <a:solidFill>
                  <a:schemeClr val="tx1"/>
                </a:solidFill>
                <a:latin typeface="+mn-lt"/>
                <a:ea typeface="+mn-ea"/>
                <a:cs typeface="+mn-cs"/>
              </a:rPr>
              <a:t>sphalerite</a:t>
            </a:r>
            <a:r>
              <a:rPr lang="en-CA" sz="1200" b="0" i="0" u="none" strike="noStrike" kern="1200" baseline="0" dirty="0" smtClean="0">
                <a:solidFill>
                  <a:schemeClr val="tx1"/>
                </a:solidFill>
                <a:latin typeface="+mn-lt"/>
                <a:ea typeface="+mn-ea"/>
                <a:cs typeface="+mn-cs"/>
              </a:rPr>
              <a:t>, and form part of a high-grade zinc ore in a middle Ordovician MVT deposit in the former </a:t>
            </a:r>
            <a:r>
              <a:rPr lang="en-CA" sz="1200" b="0" i="0" u="none" strike="noStrike" kern="1200" baseline="0" dirty="0" err="1" smtClean="0">
                <a:solidFill>
                  <a:schemeClr val="tx1"/>
                </a:solidFill>
                <a:latin typeface="+mn-lt"/>
                <a:ea typeface="+mn-ea"/>
                <a:cs typeface="+mn-cs"/>
              </a:rPr>
              <a:t>Nanisivik</a:t>
            </a:r>
            <a:r>
              <a:rPr lang="en-CA" sz="1200" b="0" i="0" u="none" strike="noStrike" kern="1200" baseline="0" dirty="0" smtClean="0">
                <a:solidFill>
                  <a:schemeClr val="tx1"/>
                </a:solidFill>
                <a:latin typeface="+mn-lt"/>
                <a:ea typeface="+mn-ea"/>
                <a:cs typeface="+mn-cs"/>
              </a:rPr>
              <a:t> Mine, Baffin Island, Nunavut. GRAHAM WILSON, SPECIMEN COURTESY OF </a:t>
            </a:r>
            <a:r>
              <a:rPr lang="en-CA" sz="1200" b="0" i="0" u="none" strike="noStrike" kern="1200" baseline="0" dirty="0" smtClean="0">
                <a:solidFill>
                  <a:srgbClr val="FF0000"/>
                </a:solidFill>
                <a:latin typeface="+mn-lt"/>
                <a:ea typeface="+mn-ea"/>
                <a:cs typeface="+mn-cs"/>
              </a:rPr>
              <a:t>ROSS SHERLOCK.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Zinc-lead ore from the Pine Point MVT deposit in the Devonian </a:t>
            </a:r>
            <a:r>
              <a:rPr lang="en-CA" sz="1200" b="0" i="0" u="none" strike="noStrike" kern="1200" baseline="0" dirty="0" err="1" smtClean="0">
                <a:solidFill>
                  <a:schemeClr val="tx1"/>
                </a:solidFill>
                <a:latin typeface="+mn-lt"/>
                <a:ea typeface="+mn-ea"/>
                <a:cs typeface="+mn-cs"/>
              </a:rPr>
              <a:t>Presqu’ile</a:t>
            </a:r>
            <a:r>
              <a:rPr lang="en-CA" sz="1200" b="0" i="0" u="none" strike="noStrike" kern="1200" baseline="0" dirty="0" smtClean="0">
                <a:solidFill>
                  <a:schemeClr val="tx1"/>
                </a:solidFill>
                <a:latin typeface="+mn-lt"/>
                <a:ea typeface="+mn-ea"/>
                <a:cs typeface="+mn-cs"/>
              </a:rPr>
              <a:t> Barrier reef system, Northwest Territories. This deposit consists of cream and brown </a:t>
            </a:r>
            <a:r>
              <a:rPr lang="en-CA" sz="1200" b="0" i="0" u="none" strike="noStrike" kern="1200" baseline="0" dirty="0" err="1" smtClean="0">
                <a:solidFill>
                  <a:schemeClr val="tx1"/>
                </a:solidFill>
                <a:latin typeface="+mn-lt"/>
                <a:ea typeface="+mn-ea"/>
                <a:cs typeface="+mn-cs"/>
              </a:rPr>
              <a:t>sphalerite</a:t>
            </a:r>
            <a:r>
              <a:rPr lang="en-CA" sz="1200" b="0" i="0" u="none" strike="noStrike" kern="1200" baseline="0" dirty="0" smtClean="0">
                <a:solidFill>
                  <a:schemeClr val="tx1"/>
                </a:solidFill>
                <a:latin typeface="+mn-lt"/>
                <a:ea typeface="+mn-ea"/>
                <a:cs typeface="+mn-cs"/>
              </a:rPr>
              <a:t> in a matrix of cream-coloured dolomite. WAYNE GOODFELLOW.</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409232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Porphyry and related ore deposits are generally associated with intermediate to felsic igneous activity. This figure shows how different types of ore bodies are related to such volcanic and intrusive settings.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103604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Rocks within a single porphyry deposit can be varied. In this photo, the first of three from the Mount Pleasant deposit in New Brunswick, granitic rock is cut by veins containing quartz, fluorite, </a:t>
            </a:r>
            <a:r>
              <a:rPr lang="en-CA" sz="1200" b="0" i="0" u="none" strike="noStrike" kern="1200" baseline="0" dirty="0" err="1" smtClean="0">
                <a:solidFill>
                  <a:schemeClr val="tx1"/>
                </a:solidFill>
                <a:latin typeface="+mn-lt"/>
                <a:ea typeface="+mn-ea"/>
                <a:cs typeface="+mn-cs"/>
              </a:rPr>
              <a:t>arsenopyrite</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cassiterite</a:t>
            </a:r>
            <a:r>
              <a:rPr lang="en-CA" sz="1200" b="0" i="0" u="none" strike="noStrike" kern="1200" baseline="0" dirty="0" smtClean="0">
                <a:solidFill>
                  <a:schemeClr val="tx1"/>
                </a:solidFill>
                <a:latin typeface="+mn-lt"/>
                <a:ea typeface="+mn-ea"/>
                <a:cs typeface="+mn-cs"/>
              </a:rPr>
              <a:t>, a source of tin. The granitic rock is of Devonian age. DAVID SINCLAIR.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66291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sample </a:t>
            </a:r>
            <a:r>
              <a:rPr lang="en-CA" sz="1200" kern="1200" dirty="0" smtClean="0">
                <a:solidFill>
                  <a:schemeClr val="tx1"/>
                </a:solidFill>
                <a:latin typeface="+mn-lt"/>
                <a:ea typeface="+mn-ea"/>
                <a:cs typeface="+mn-cs"/>
              </a:rPr>
              <a:t>from the Mount Pleasant deposit in New Brunswick</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arsenopyrite</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cassiterite</a:t>
            </a:r>
            <a:r>
              <a:rPr lang="en-CA" sz="1200" b="0" i="0" u="none" strike="noStrike" kern="1200" baseline="0" dirty="0" smtClean="0">
                <a:solidFill>
                  <a:schemeClr val="tx1"/>
                </a:solidFill>
                <a:latin typeface="+mn-lt"/>
                <a:ea typeface="+mn-ea"/>
                <a:cs typeface="+mn-cs"/>
              </a:rPr>
              <a:t>-bearing veins cut fractured and altered granitic host rock. The veins were mined for tin. DAVID SINCLAIR.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417721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breccia from the Mount Pleasant deposit, </a:t>
            </a:r>
            <a:r>
              <a:rPr lang="en-CA" sz="1200" b="0" i="0" u="none" strike="noStrike" kern="1200" baseline="0" smtClean="0">
                <a:solidFill>
                  <a:schemeClr val="tx1"/>
                </a:solidFill>
                <a:latin typeface="+mn-lt"/>
                <a:ea typeface="+mn-ea"/>
                <a:cs typeface="+mn-cs"/>
              </a:rPr>
              <a:t>New Brunswick, </a:t>
            </a:r>
            <a:r>
              <a:rPr lang="en-CA" sz="1200" b="0" i="0" u="none" strike="noStrike" kern="1200" baseline="0" dirty="0" smtClean="0">
                <a:solidFill>
                  <a:schemeClr val="tx1"/>
                </a:solidFill>
                <a:latin typeface="+mn-lt"/>
                <a:ea typeface="+mn-ea"/>
                <a:cs typeface="+mn-cs"/>
              </a:rPr>
              <a:t>consists of fragments of granitic rock that have been altered to silica in a dark matrix of </a:t>
            </a:r>
            <a:r>
              <a:rPr lang="en-CA" sz="1200" b="0" i="0" u="none" strike="noStrike" kern="1200" baseline="0" dirty="0" err="1" smtClean="0">
                <a:solidFill>
                  <a:schemeClr val="tx1"/>
                </a:solidFill>
                <a:latin typeface="+mn-lt"/>
                <a:ea typeface="+mn-ea"/>
                <a:cs typeface="+mn-cs"/>
              </a:rPr>
              <a:t>sphalerite</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cassiterite</a:t>
            </a:r>
            <a:r>
              <a:rPr lang="en-CA" sz="1200" b="0" i="0" u="none" strike="noStrike" kern="1200" baseline="0" dirty="0" smtClean="0">
                <a:solidFill>
                  <a:schemeClr val="tx1"/>
                </a:solidFill>
                <a:latin typeface="+mn-lt"/>
                <a:ea typeface="+mn-ea"/>
                <a:cs typeface="+mn-cs"/>
              </a:rPr>
              <a:t>, a source of zinc and tin. DAVID SINCLAIR.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384126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Nickel-copper-PGE deposits are generally associated with mafic igneous activity. This figure shows how different types of ore bodies are related to such volcanic and intrusive settings.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16</a:t>
            </a:fld>
            <a:endParaRPr lang="en-CA"/>
          </a:p>
        </p:txBody>
      </p:sp>
    </p:spTree>
    <p:extLst>
      <p:ext uri="{BB962C8B-B14F-4D97-AF65-F5344CB8AC3E}">
        <p14:creationId xmlns:p14="http://schemas.microsoft.com/office/powerpoint/2010/main" val="286920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flow over </a:t>
            </a:r>
            <a:r>
              <a:rPr lang="en-CA" sz="1200" b="0" i="0" u="none" strike="noStrike" kern="1200" baseline="0" dirty="0" err="1" smtClean="0">
                <a:solidFill>
                  <a:schemeClr val="tx1"/>
                </a:solidFill>
                <a:latin typeface="+mn-lt"/>
                <a:ea typeface="+mn-ea"/>
                <a:cs typeface="+mn-cs"/>
              </a:rPr>
              <a:t>Kakabeka</a:t>
            </a:r>
            <a:r>
              <a:rPr lang="en-CA" sz="1200" b="0" i="0" u="none" strike="noStrike" kern="1200" baseline="0" dirty="0" smtClean="0">
                <a:solidFill>
                  <a:schemeClr val="tx1"/>
                </a:solidFill>
                <a:latin typeface="+mn-lt"/>
                <a:ea typeface="+mn-ea"/>
                <a:cs typeface="+mn-cs"/>
              </a:rPr>
              <a:t> Falls in northern Ontario reminds us of the vital role water, in large part a geological resource, plays in our daily lives.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Flin Flon, Manitoba, a major centre for mining VMS deposits hosted by rocks of the Trans-Hudson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Potential prospectors climb the trail to the </a:t>
            </a:r>
            <a:r>
              <a:rPr lang="en-CA" sz="1200" b="0" i="0" u="none" strike="noStrike" kern="1200" baseline="0" dirty="0" err="1" smtClean="0">
                <a:solidFill>
                  <a:schemeClr val="tx1"/>
                </a:solidFill>
                <a:latin typeface="+mn-lt"/>
                <a:ea typeface="+mn-ea"/>
                <a:cs typeface="+mn-cs"/>
              </a:rPr>
              <a:t>Chilkoot</a:t>
            </a:r>
            <a:r>
              <a:rPr lang="en-CA" sz="1200" b="0" i="0" u="none" strike="noStrike" kern="1200" baseline="0" dirty="0" smtClean="0">
                <a:solidFill>
                  <a:schemeClr val="tx1"/>
                </a:solidFill>
                <a:latin typeface="+mn-lt"/>
                <a:ea typeface="+mn-ea"/>
                <a:cs typeface="+mn-cs"/>
              </a:rPr>
              <a:t> Pass at the Alaska-British Columbia border on their way to the Klondike.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dense billowing plume of mineral-laden water (a black smoker) gushes from a hydrothermal vent on the Juan de Fuca Ridge off the coast of British Columbia. As the hydrothermal fluid meets the near-freezing seawater, minerals precipitate to form chimney structures. The vents are home to an unusual fauna, including tube worms shown in the foreground. VERENA TUNNICLIFFE.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tectonic settings of some major ore-deposit types broadly associated with divergent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and convergent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plate boundaries. VMS (volcanogenic massive sulphide) and SEDEX (sedimentary-exhalative) deposits are commonly associated with spreading ridge and back-arc-basin settings. Porphyry and </a:t>
            </a:r>
            <a:r>
              <a:rPr lang="en-CA" sz="1200" b="0" i="0" u="none" strike="noStrike" kern="1200" baseline="0" dirty="0" err="1" smtClean="0">
                <a:solidFill>
                  <a:schemeClr val="tx1"/>
                </a:solidFill>
                <a:latin typeface="+mn-lt"/>
                <a:ea typeface="+mn-ea"/>
                <a:cs typeface="+mn-cs"/>
              </a:rPr>
              <a:t>skarn</a:t>
            </a:r>
            <a:r>
              <a:rPr lang="en-CA" sz="1200" b="0" i="0" u="none" strike="noStrike" kern="1200" baseline="0" dirty="0" smtClean="0">
                <a:solidFill>
                  <a:schemeClr val="tx1"/>
                </a:solidFill>
                <a:latin typeface="+mn-lt"/>
                <a:ea typeface="+mn-ea"/>
                <a:cs typeface="+mn-cs"/>
              </a:rPr>
              <a:t> deposits, including many gold deposits, are associated with convergent plate-tectonic settings. MVT (Mississippi Valley Type) deposits are associated with carbonate rocks and occur on passive margins and other settings conducive to carbonate deposition. </a:t>
            </a:r>
            <a:r>
              <a:rPr lang="en-CA" sz="1200" b="0" i="0" u="none" strike="noStrike" kern="1200" baseline="0" dirty="0" err="1" smtClean="0">
                <a:solidFill>
                  <a:schemeClr val="tx1"/>
                </a:solidFill>
                <a:latin typeface="+mn-lt"/>
                <a:ea typeface="+mn-ea"/>
                <a:cs typeface="+mn-cs"/>
              </a:rPr>
              <a:t>Kimberlites</a:t>
            </a:r>
            <a:r>
              <a:rPr lang="en-CA" sz="1200" b="0" i="0" u="none" strike="noStrike" kern="1200" baseline="0" dirty="0" smtClean="0">
                <a:solidFill>
                  <a:schemeClr val="tx1"/>
                </a:solidFill>
                <a:latin typeface="+mn-lt"/>
                <a:ea typeface="+mn-ea"/>
                <a:cs typeface="+mn-cs"/>
              </a:rPr>
              <a:t> and their contained diamonds are associated with stable and ancient continental crust away from plate boundaries.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VMS deposits are formed from hydrothermal fluids vented from black smokers commonly associated with oceanic spreading ridges. For the deposits to be preserved, the bottom waters must be anoxic.</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Chalcopyrite-rich VMS deposit at a depth of 2,400 metres in the Kidd Creek Mine, Timmins, Ontario. The ore occurs in Archean rocks about 2,700 million years old. JACOB HANLEY.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Folded SEDEX deposit from the Sullivan Mine, Kimberley, British Columbia, originally deposited in the Mesoproterozoic Belt-Purcell Basin. The brown bands and associated thin cream layers are of </a:t>
            </a:r>
            <a:r>
              <a:rPr lang="en-CA" sz="1200" b="0" i="0" u="none" strike="noStrike" kern="1200" baseline="0" dirty="0" err="1" smtClean="0">
                <a:solidFill>
                  <a:schemeClr val="tx1"/>
                </a:solidFill>
                <a:latin typeface="+mn-lt"/>
                <a:ea typeface="+mn-ea"/>
                <a:cs typeface="+mn-cs"/>
              </a:rPr>
              <a:t>sphalerite</a:t>
            </a:r>
            <a:r>
              <a:rPr lang="en-CA" sz="1200" b="0" i="0" u="none" strike="noStrike" kern="1200" baseline="0" dirty="0" smtClean="0">
                <a:solidFill>
                  <a:schemeClr val="tx1"/>
                </a:solidFill>
                <a:latin typeface="+mn-lt"/>
                <a:ea typeface="+mn-ea"/>
                <a:cs typeface="+mn-cs"/>
              </a:rPr>
              <a:t>; the mostly thick light-blue-grey bands are galena </a:t>
            </a:r>
            <a:r>
              <a:rPr lang="en-CA" sz="1200" b="0" i="0" u="none" strike="noStrike" kern="1200" baseline="0" dirty="0" err="1" smtClean="0">
                <a:solidFill>
                  <a:schemeClr val="tx1"/>
                </a:solidFill>
                <a:latin typeface="+mn-lt"/>
                <a:ea typeface="+mn-ea"/>
                <a:cs typeface="+mn-cs"/>
              </a:rPr>
              <a:t>interbedded</a:t>
            </a:r>
            <a:r>
              <a:rPr lang="en-CA" sz="1200" b="0" i="0" u="none" strike="noStrike" kern="1200" baseline="0" dirty="0" smtClean="0">
                <a:solidFill>
                  <a:schemeClr val="tx1"/>
                </a:solidFill>
                <a:latin typeface="+mn-lt"/>
                <a:ea typeface="+mn-ea"/>
                <a:cs typeface="+mn-cs"/>
              </a:rPr>
              <a:t> with “wrinkled” argillite layers; and the green- to yellow-grey bands toward the top of the specimen are </a:t>
            </a:r>
            <a:r>
              <a:rPr lang="en-CA" sz="1200" b="0" i="0" u="none" strike="noStrike" kern="1200" baseline="0" dirty="0" err="1" smtClean="0">
                <a:solidFill>
                  <a:schemeClr val="tx1"/>
                </a:solidFill>
                <a:latin typeface="+mn-lt"/>
                <a:ea typeface="+mn-ea"/>
                <a:cs typeface="+mn-cs"/>
              </a:rPr>
              <a:t>chert</a:t>
            </a:r>
            <a:r>
              <a:rPr lang="en-CA" sz="1200" b="0" i="0" u="none" strike="noStrike" kern="1200" baseline="0" dirty="0" smtClean="0">
                <a:solidFill>
                  <a:schemeClr val="tx1"/>
                </a:solidFill>
                <a:latin typeface="+mn-lt"/>
                <a:ea typeface="+mn-ea"/>
                <a:cs typeface="+mn-cs"/>
              </a:rPr>
              <a:t>. COURTESY OF JOHN LYDON.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12</a:t>
            </a:r>
            <a:br>
              <a:rPr lang="en-CA" dirty="0" smtClean="0">
                <a:latin typeface="Arial"/>
                <a:cs typeface="Arial"/>
              </a:rPr>
            </a:br>
            <a:r>
              <a:rPr lang="en-US" dirty="0"/>
              <a:t>Part 1 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015"/>
            <a:ext cx="9144000" cy="661797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110720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0"/>
            <a:ext cx="5715000" cy="6858000"/>
          </a:xfrm>
          <a:prstGeom prst="rect">
            <a:avLst/>
          </a:prstGeom>
          <a:ln>
            <a:solidFill>
              <a:srgbClr val="000000"/>
            </a:solidFill>
          </a:ln>
        </p:spPr>
      </p:pic>
    </p:spTree>
    <p:extLst>
      <p:ext uri="{BB962C8B-B14F-4D97-AF65-F5344CB8AC3E}">
        <p14:creationId xmlns:p14="http://schemas.microsoft.com/office/powerpoint/2010/main" val="3495235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18761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4267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9358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942" y="0"/>
            <a:ext cx="5240115" cy="6858000"/>
          </a:xfrm>
          <a:prstGeom prst="rect">
            <a:avLst/>
          </a:prstGeom>
          <a:ln>
            <a:solidFill>
              <a:srgbClr val="000000"/>
            </a:solidFill>
          </a:ln>
        </p:spPr>
      </p:pic>
    </p:spTree>
    <p:extLst>
      <p:ext uri="{BB962C8B-B14F-4D97-AF65-F5344CB8AC3E}">
        <p14:creationId xmlns:p14="http://schemas.microsoft.com/office/powerpoint/2010/main" val="306201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85549"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33" y="0"/>
            <a:ext cx="7826534"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
            <a:ext cx="9144000" cy="683514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03" y="0"/>
            <a:ext cx="8337994"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810" y="0"/>
            <a:ext cx="5200379" cy="685800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45"/>
            <a:ext cx="9144000" cy="682371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1302</Words>
  <Application>Microsoft Macintosh PowerPoint</Application>
  <PresentationFormat>On-screen Show (4:3)</PresentationFormat>
  <Paragraphs>78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12 Part 1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33</cp:revision>
  <dcterms:created xsi:type="dcterms:W3CDTF">2014-10-27T15:29:10Z</dcterms:created>
  <dcterms:modified xsi:type="dcterms:W3CDTF">2014-12-09T23:03:17Z</dcterms:modified>
</cp:coreProperties>
</file>