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1,880-million-year-old banded iron formation near </a:t>
            </a:r>
            <a:r>
              <a:rPr lang="en-CA" sz="1200" b="0" i="0" u="none" strike="noStrike" kern="1200" baseline="0" dirty="0" err="1" smtClean="0">
                <a:solidFill>
                  <a:schemeClr val="tx1"/>
                </a:solidFill>
                <a:latin typeface="+mn-lt"/>
                <a:ea typeface="+mn-ea"/>
                <a:cs typeface="+mn-cs"/>
              </a:rPr>
              <a:t>Schefferville</a:t>
            </a:r>
            <a:r>
              <a:rPr lang="en-CA" sz="1200" b="0" i="0" u="none" strike="noStrike" kern="1200" baseline="0" dirty="0" smtClean="0">
                <a:solidFill>
                  <a:schemeClr val="tx1"/>
                </a:solidFill>
                <a:latin typeface="+mn-lt"/>
                <a:ea typeface="+mn-ea"/>
                <a:cs typeface="+mn-cs"/>
              </a:rPr>
              <a:t>, Quebec. The rock consists of layers of fine-grained hematite and magnetite (bluish grey), jasper (red), and siliceous iron carbonate (brown). ALAIN LECLAIR.</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Disused and flooded open-pit iron mine near </a:t>
            </a:r>
            <a:r>
              <a:rPr lang="en-CA" sz="1200" b="0" i="0" u="none" strike="noStrike" kern="1200" baseline="0" dirty="0" err="1" smtClean="0">
                <a:solidFill>
                  <a:schemeClr val="tx1"/>
                </a:solidFill>
                <a:latin typeface="+mn-lt"/>
                <a:ea typeface="+mn-ea"/>
                <a:cs typeface="+mn-cs"/>
              </a:rPr>
              <a:t>Schefferville</a:t>
            </a:r>
            <a:r>
              <a:rPr lang="en-CA" sz="1200" b="0" i="0" u="none" strike="noStrike" kern="1200" baseline="0" dirty="0" smtClean="0">
                <a:solidFill>
                  <a:schemeClr val="tx1"/>
                </a:solidFill>
                <a:latin typeface="+mn-lt"/>
                <a:ea typeface="+mn-ea"/>
                <a:cs typeface="+mn-cs"/>
              </a:rPr>
              <a:t>, Quebec. The pit walls show the </a:t>
            </a:r>
            <a:r>
              <a:rPr lang="en-CA" sz="1200" b="0" i="0" u="none" strike="noStrike" kern="1200" baseline="0" dirty="0" err="1" smtClean="0">
                <a:solidFill>
                  <a:schemeClr val="tx1"/>
                </a:solidFill>
                <a:latin typeface="+mn-lt"/>
                <a:ea typeface="+mn-ea"/>
                <a:cs typeface="+mn-cs"/>
              </a:rPr>
              <a:t>multicoloured</a:t>
            </a:r>
            <a:r>
              <a:rPr lang="en-CA" sz="1200" b="0" i="0" u="none" strike="noStrike" kern="1200" baseline="0" dirty="0" smtClean="0">
                <a:solidFill>
                  <a:schemeClr val="tx1"/>
                </a:solidFill>
                <a:latin typeface="+mn-lt"/>
                <a:ea typeface="+mn-ea"/>
                <a:cs typeface="+mn-cs"/>
              </a:rPr>
              <a:t> hues associated with the residual iron ore mined here. This ore is termed residual because groundwater leached silica from the original banded iron formation during the Cretaceous, a process that increased the concentration of iron in the rock. ALAIN LECLAIR.</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36212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timing of some major ore-deposit types and </a:t>
            </a:r>
            <a:r>
              <a:rPr lang="en-CA" sz="1200" b="0" i="0" u="none" strike="noStrike" kern="1200" baseline="0" dirty="0" err="1" smtClean="0">
                <a:solidFill>
                  <a:schemeClr val="tx1"/>
                </a:solidFill>
                <a:latin typeface="+mn-lt"/>
                <a:ea typeface="+mn-ea"/>
                <a:cs typeface="+mn-cs"/>
              </a:rPr>
              <a:t>evaporites</a:t>
            </a:r>
            <a:r>
              <a:rPr lang="en-CA" sz="1200" b="0" i="0" u="none" strike="noStrike" kern="1200" baseline="0" dirty="0" smtClean="0">
                <a:solidFill>
                  <a:schemeClr val="tx1"/>
                </a:solidFill>
                <a:latin typeface="+mn-lt"/>
                <a:ea typeface="+mn-ea"/>
                <a:cs typeface="+mn-cs"/>
              </a:rPr>
              <a:t> in relation to major events and changes in the Earth’s atmosphere and evolution.</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2186907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brown area marks the presence of a </a:t>
            </a:r>
            <a:r>
              <a:rPr lang="en-CA" sz="1200" b="0" i="0" u="none" strike="noStrike" kern="1200" baseline="0" dirty="0" err="1" smtClean="0">
                <a:solidFill>
                  <a:schemeClr val="tx1"/>
                </a:solidFill>
                <a:latin typeface="+mn-lt"/>
                <a:ea typeface="+mn-ea"/>
                <a:cs typeface="+mn-cs"/>
              </a:rPr>
              <a:t>kimberlite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diatreme</a:t>
            </a:r>
            <a:r>
              <a:rPr lang="en-CA" sz="1200" b="0" i="0" u="none" strike="noStrike" kern="1200" baseline="0" dirty="0" smtClean="0">
                <a:solidFill>
                  <a:schemeClr val="tx1"/>
                </a:solidFill>
                <a:latin typeface="+mn-lt"/>
                <a:ea typeface="+mn-ea"/>
                <a:cs typeface="+mn-cs"/>
              </a:rPr>
              <a:t> at </a:t>
            </a:r>
            <a:r>
              <a:rPr lang="en-CA" sz="1200" b="0" i="0" u="none" strike="noStrike" kern="1200" baseline="0" dirty="0" err="1" smtClean="0">
                <a:solidFill>
                  <a:schemeClr val="tx1"/>
                </a:solidFill>
                <a:latin typeface="+mn-lt"/>
                <a:ea typeface="+mn-ea"/>
                <a:cs typeface="+mn-cs"/>
              </a:rPr>
              <a:t>Elwyn</a:t>
            </a:r>
            <a:r>
              <a:rPr lang="en-CA" sz="1200" b="0" i="0" u="none" strike="noStrike" kern="1200" baseline="0" dirty="0" smtClean="0">
                <a:solidFill>
                  <a:schemeClr val="tx1"/>
                </a:solidFill>
                <a:latin typeface="+mn-lt"/>
                <a:ea typeface="+mn-ea"/>
                <a:cs typeface="+mn-cs"/>
              </a:rPr>
              <a:t> Bay, northeastern Somerset Island, Nunavut. The </a:t>
            </a:r>
            <a:r>
              <a:rPr lang="en-CA" sz="1200" b="0" i="0" u="none" strike="noStrike" kern="1200" baseline="0" dirty="0" err="1" smtClean="0">
                <a:solidFill>
                  <a:schemeClr val="tx1"/>
                </a:solidFill>
                <a:latin typeface="+mn-lt"/>
                <a:ea typeface="+mn-ea"/>
                <a:cs typeface="+mn-cs"/>
              </a:rPr>
              <a:t>kimberlite</a:t>
            </a:r>
            <a:r>
              <a:rPr lang="en-CA" sz="1200" b="0" i="0" u="none" strike="noStrike" kern="1200" baseline="0" dirty="0" smtClean="0">
                <a:solidFill>
                  <a:schemeClr val="tx1"/>
                </a:solidFill>
                <a:latin typeface="+mn-lt"/>
                <a:ea typeface="+mn-ea"/>
                <a:cs typeface="+mn-cs"/>
              </a:rPr>
              <a:t> intruded Silurian </a:t>
            </a:r>
            <a:r>
              <a:rPr lang="en-CA" sz="1200" b="0" i="0" u="none" strike="noStrike" kern="1200" baseline="0" dirty="0" err="1" smtClean="0">
                <a:solidFill>
                  <a:schemeClr val="tx1"/>
                </a:solidFill>
                <a:latin typeface="+mn-lt"/>
                <a:ea typeface="+mn-ea"/>
                <a:cs typeface="+mn-cs"/>
              </a:rPr>
              <a:t>dolostones</a:t>
            </a:r>
            <a:r>
              <a:rPr lang="en-CA" sz="1200" b="0" i="0" u="none" strike="noStrike" kern="1200" baseline="0" dirty="0" smtClean="0">
                <a:solidFill>
                  <a:schemeClr val="tx1"/>
                </a:solidFill>
                <a:latin typeface="+mn-lt"/>
                <a:ea typeface="+mn-ea"/>
                <a:cs typeface="+mn-cs"/>
              </a:rPr>
              <a:t> (seen in the distant cliffs) during the middle Cretaceous. The brown colour is due to specialized vegetation associated with phosphorus- and potassium-rich soil derived from the </a:t>
            </a:r>
            <a:r>
              <a:rPr lang="en-CA" sz="1200" b="0" i="0" u="none" strike="noStrike" kern="1200" baseline="0" dirty="0" err="1" smtClean="0">
                <a:solidFill>
                  <a:schemeClr val="tx1"/>
                </a:solidFill>
                <a:latin typeface="+mn-lt"/>
                <a:ea typeface="+mn-ea"/>
                <a:cs typeface="+mn-cs"/>
              </a:rPr>
              <a:t>kimberlite</a:t>
            </a:r>
            <a:r>
              <a:rPr lang="en-CA" sz="1200" b="0" i="0" u="none" strike="noStrike" kern="1200" baseline="0" dirty="0" smtClean="0">
                <a:solidFill>
                  <a:schemeClr val="tx1"/>
                </a:solidFill>
                <a:latin typeface="+mn-lt"/>
                <a:ea typeface="+mn-ea"/>
                <a:cs typeface="+mn-cs"/>
              </a:rPr>
              <a:t>. BRUCE KJARSGAARD, REPRODUCED WITH THE PERMISSION OF NATURAL RESOURCES CANADA 2013, COURTESY OF THE GEOLOGICAL SURVEY OF CANADA.</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236806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Several open pits mark the locations of </a:t>
            </a:r>
            <a:r>
              <a:rPr lang="en-CA" sz="1200" b="0" i="0" u="none" strike="noStrike" kern="1200" baseline="0" dirty="0" err="1" smtClean="0">
                <a:solidFill>
                  <a:schemeClr val="tx1"/>
                </a:solidFill>
                <a:latin typeface="+mn-lt"/>
                <a:ea typeface="+mn-ea"/>
                <a:cs typeface="+mn-cs"/>
              </a:rPr>
              <a:t>kimberlite</a:t>
            </a:r>
            <a:r>
              <a:rPr lang="en-CA" sz="1200" b="0" i="0" u="none" strike="noStrike" kern="1200" baseline="0" dirty="0" smtClean="0">
                <a:solidFill>
                  <a:schemeClr val="tx1"/>
                </a:solidFill>
                <a:latin typeface="+mn-lt"/>
                <a:ea typeface="+mn-ea"/>
                <a:cs typeface="+mn-cs"/>
              </a:rPr>
              <a:t> pipes being mined for diamonds at the </a:t>
            </a:r>
            <a:r>
              <a:rPr lang="en-CA" sz="1200" b="0" i="0" u="none" strike="noStrike" kern="1200" baseline="0" dirty="0" err="1" smtClean="0">
                <a:solidFill>
                  <a:schemeClr val="tx1"/>
                </a:solidFill>
                <a:latin typeface="+mn-lt"/>
                <a:ea typeface="+mn-ea"/>
                <a:cs typeface="+mn-cs"/>
              </a:rPr>
              <a:t>Ekati</a:t>
            </a:r>
            <a:r>
              <a:rPr lang="en-CA" sz="1200" b="0" i="0" u="none" strike="noStrike" kern="1200" baseline="0" dirty="0" smtClean="0">
                <a:solidFill>
                  <a:schemeClr val="tx1"/>
                </a:solidFill>
                <a:latin typeface="+mn-lt"/>
                <a:ea typeface="+mn-ea"/>
                <a:cs typeface="+mn-cs"/>
              </a:rPr>
              <a:t> Mine, Northwest Territories. WAYNE GOODFELLOW.</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14</a:t>
            </a:fld>
            <a:endParaRPr lang="en-CA"/>
          </a:p>
        </p:txBody>
      </p:sp>
    </p:spTree>
    <p:extLst>
      <p:ext uri="{BB962C8B-B14F-4D97-AF65-F5344CB8AC3E}">
        <p14:creationId xmlns:p14="http://schemas.microsoft.com/office/powerpoint/2010/main" val="3191893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a:t>
            </a:r>
            <a:r>
              <a:rPr lang="en-CA" sz="1200" b="0" i="0" u="none" strike="noStrike" kern="1200" baseline="0" dirty="0" err="1" smtClean="0">
                <a:solidFill>
                  <a:schemeClr val="tx1"/>
                </a:solidFill>
                <a:latin typeface="+mn-lt"/>
                <a:ea typeface="+mn-ea"/>
                <a:cs typeface="+mn-cs"/>
              </a:rPr>
              <a:t>kimberlite</a:t>
            </a:r>
            <a:r>
              <a:rPr lang="en-CA" sz="1200" b="0" i="0" u="none" strike="noStrike" kern="1200" baseline="0" dirty="0" smtClean="0">
                <a:solidFill>
                  <a:schemeClr val="tx1"/>
                </a:solidFill>
                <a:latin typeface="+mn-lt"/>
                <a:ea typeface="+mn-ea"/>
                <a:cs typeface="+mn-cs"/>
              </a:rPr>
              <a:t> pipe and the related volcanic features at the Earth’s surface.</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15</a:t>
            </a:fld>
            <a:endParaRPr lang="en-CA"/>
          </a:p>
        </p:txBody>
      </p:sp>
    </p:spTree>
    <p:extLst>
      <p:ext uri="{BB962C8B-B14F-4D97-AF65-F5344CB8AC3E}">
        <p14:creationId xmlns:p14="http://schemas.microsoft.com/office/powerpoint/2010/main" val="242417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Head frame at the abandoned Enterprise Mine, southeastern British Columbia. The mine produced primarily silver, lead, and zinc intermittently from 1896 to 1977. MIKE PARSONS. </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16</a:t>
            </a:fld>
            <a:endParaRPr lang="en-CA"/>
          </a:p>
        </p:txBody>
      </p:sp>
    </p:spTree>
    <p:extLst>
      <p:ext uri="{BB962C8B-B14F-4D97-AF65-F5344CB8AC3E}">
        <p14:creationId xmlns:p14="http://schemas.microsoft.com/office/powerpoint/2010/main" val="23401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Breccia from below the ore and impact melt layers of the Sudbury impact structure, Ontario. </a:t>
            </a:r>
            <a:r>
              <a:rPr lang="en-CA" sz="1200" kern="1200" dirty="0" smtClean="0">
                <a:solidFill>
                  <a:schemeClr val="tx1"/>
                </a:solidFill>
                <a:latin typeface="+mn-lt"/>
                <a:ea typeface="+mn-ea"/>
                <a:cs typeface="+mn-cs"/>
              </a:rPr>
              <a:t>PHOTO COURTESY OF THE ONTARIO GEOLOGICAL SURVEY: COPYRIGHT QUEEN'S PRINTER FOR ONTARIO, 2013.</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Sudbury impact structure. The upper diagram shows the bedrock geology (beneath glacial deposits) and the lower diagram shows a generalized cross-section, with glacial deposits outside the impact structure included as post-impact deposits. </a:t>
            </a:r>
            <a:r>
              <a:rPr lang="en-CA" sz="1200" b="0" i="0" u="none" strike="noStrike" kern="1200" cap="all" baseline="0" dirty="0" smtClean="0">
                <a:solidFill>
                  <a:schemeClr val="tx1"/>
                </a:solidFill>
                <a:latin typeface="+mn-lt"/>
                <a:ea typeface="+mn-ea"/>
                <a:cs typeface="+mn-cs"/>
              </a:rPr>
              <a:t>Upper diagram </a:t>
            </a:r>
            <a:r>
              <a:rPr lang="en-CA" sz="1200" b="0" i="0" u="none" strike="noStrike" kern="1200" baseline="0" dirty="0" smtClean="0">
                <a:solidFill>
                  <a:schemeClr val="tx1"/>
                </a:solidFill>
                <a:latin typeface="+mn-lt"/>
                <a:ea typeface="+mn-ea"/>
                <a:cs typeface="+mn-cs"/>
              </a:rPr>
              <a:t>ADAPTED FROM ECKSTRAND AND HULBERT (2007).</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Detail of rocks derived from the upper, granitic melt (top) and from the lower, </a:t>
            </a:r>
            <a:r>
              <a:rPr lang="en-CA" sz="1200" b="0" i="0" u="none" strike="noStrike" kern="1200" baseline="0" dirty="0" err="1" smtClean="0">
                <a:solidFill>
                  <a:schemeClr val="tx1"/>
                </a:solidFill>
                <a:latin typeface="+mn-lt"/>
                <a:ea typeface="+mn-ea"/>
                <a:cs typeface="+mn-cs"/>
              </a:rPr>
              <a:t>noritic</a:t>
            </a:r>
            <a:r>
              <a:rPr lang="en-CA" sz="1200" b="0" i="0" u="none" strike="noStrike" kern="1200" baseline="0" dirty="0" smtClean="0">
                <a:solidFill>
                  <a:schemeClr val="tx1"/>
                </a:solidFill>
                <a:latin typeface="+mn-lt"/>
                <a:ea typeface="+mn-ea"/>
                <a:cs typeface="+mn-cs"/>
              </a:rPr>
              <a:t> melt (bottom), of the Sudbury impact structure, Ontario. </a:t>
            </a:r>
            <a:r>
              <a:rPr lang="en-CA" sz="1200" kern="1200" dirty="0" smtClean="0">
                <a:solidFill>
                  <a:schemeClr val="tx1"/>
                </a:solidFill>
                <a:latin typeface="+mn-lt"/>
                <a:ea typeface="+mn-ea"/>
                <a:cs typeface="+mn-cs"/>
              </a:rPr>
              <a:t>PHOTO COURTESY OF THE ONTARIO GEOLOGICAL SURVEY: COPYRIGHT QUEEN'S PRINTER FOR ONTARIO, 2013.</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Shatter cones (Box 11) developed in Paleoproterozoic (</a:t>
            </a:r>
            <a:r>
              <a:rPr lang="en-CA" sz="1200" b="0" i="0" u="none" strike="noStrike" kern="1200" baseline="0" dirty="0" err="1" smtClean="0">
                <a:solidFill>
                  <a:schemeClr val="tx1"/>
                </a:solidFill>
                <a:latin typeface="+mn-lt"/>
                <a:ea typeface="+mn-ea"/>
                <a:cs typeface="+mn-cs"/>
              </a:rPr>
              <a:t>Huronian</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metasandstone</a:t>
            </a:r>
            <a:r>
              <a:rPr lang="en-CA" sz="1200" b="0" i="0" u="none" strike="noStrike" kern="1200" baseline="0" dirty="0" smtClean="0">
                <a:solidFill>
                  <a:schemeClr val="tx1"/>
                </a:solidFill>
                <a:latin typeface="+mn-lt"/>
                <a:ea typeface="+mn-ea"/>
                <a:cs typeface="+mn-cs"/>
              </a:rPr>
              <a:t>, Sudbury impact structure, Ontario. </a:t>
            </a:r>
            <a:r>
              <a:rPr lang="en-CA" sz="1200" kern="1200" dirty="0" smtClean="0">
                <a:solidFill>
                  <a:schemeClr val="tx1"/>
                </a:solidFill>
                <a:latin typeface="+mn-lt"/>
                <a:ea typeface="+mn-ea"/>
                <a:cs typeface="+mn-cs"/>
              </a:rPr>
              <a:t>PHOTO COURTESY OF THE ONTARIO GEOLOGICAL SURVEY: COPYRIGHT QUEEN'S PRINTER FOR ONTARIO, 2013.</a:t>
            </a:r>
            <a:endParaRPr lang="en-CA"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Ore containing copper and platinum-group elements from the </a:t>
            </a:r>
            <a:r>
              <a:rPr lang="en-CA" sz="1200" b="0" i="0" u="none" strike="noStrike" kern="1200" baseline="0" dirty="0" err="1" smtClean="0">
                <a:solidFill>
                  <a:schemeClr val="tx1"/>
                </a:solidFill>
                <a:latin typeface="+mn-lt"/>
                <a:ea typeface="+mn-ea"/>
                <a:cs typeface="+mn-cs"/>
              </a:rPr>
              <a:t>Strathcona</a:t>
            </a:r>
            <a:r>
              <a:rPr lang="en-CA" sz="1200" b="0" i="0" u="none" strike="noStrike" kern="1200" baseline="0" dirty="0" smtClean="0">
                <a:solidFill>
                  <a:schemeClr val="tx1"/>
                </a:solidFill>
                <a:latin typeface="+mn-lt"/>
                <a:ea typeface="+mn-ea"/>
                <a:cs typeface="+mn-cs"/>
              </a:rPr>
              <a:t> Mine in the Sudbury impact structure, Ontario. </a:t>
            </a:r>
            <a:r>
              <a:rPr lang="en-CA" sz="1200" kern="1200" dirty="0" smtClean="0">
                <a:solidFill>
                  <a:schemeClr val="tx1"/>
                </a:solidFill>
                <a:latin typeface="+mn-lt"/>
                <a:ea typeface="+mn-ea"/>
                <a:cs typeface="+mn-cs"/>
              </a:rPr>
              <a:t>PHOTO COURTESY OF THE ONTARIO GEOLOGICAL SURVEY: COPYRIGHT QUEEN'S PRINTER FOR ONTARIO, 2013.</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a dredge used to mine placer gold, Bonanza Creek, Klondike, Yukon. WAYNE GOODFELLOW.</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Quartz vein with gold in the </a:t>
            </a:r>
            <a:r>
              <a:rPr lang="en-CA" sz="1200" b="0" i="0" u="none" strike="noStrike" kern="1200" baseline="0" dirty="0" err="1" smtClean="0">
                <a:solidFill>
                  <a:schemeClr val="tx1"/>
                </a:solidFill>
                <a:latin typeface="+mn-lt"/>
                <a:ea typeface="+mn-ea"/>
                <a:cs typeface="+mn-cs"/>
              </a:rPr>
              <a:t>Musselwhite</a:t>
            </a:r>
            <a:r>
              <a:rPr lang="en-CA" sz="1200" b="0" i="0" u="none" strike="noStrike" kern="1200" baseline="0" dirty="0" smtClean="0">
                <a:solidFill>
                  <a:schemeClr val="tx1"/>
                </a:solidFill>
                <a:latin typeface="+mn-lt"/>
                <a:ea typeface="+mn-ea"/>
                <a:cs typeface="+mn-cs"/>
              </a:rPr>
              <a:t> Mine of northern Ontario. This mine is within a greenstone belt in the Superior </a:t>
            </a:r>
            <a:r>
              <a:rPr lang="en-CA" sz="1200" b="0" i="0" u="none" strike="noStrike" kern="1200" baseline="0" dirty="0" err="1" smtClean="0">
                <a:solidFill>
                  <a:schemeClr val="tx1"/>
                </a:solidFill>
                <a:latin typeface="+mn-lt"/>
                <a:ea typeface="+mn-ea"/>
                <a:cs typeface="+mn-cs"/>
              </a:rPr>
              <a:t>Craton</a:t>
            </a:r>
            <a:r>
              <a:rPr lang="en-CA" sz="1200" b="0" i="0" u="none" strike="noStrike" kern="1200" baseline="0" dirty="0" smtClean="0">
                <a:solidFill>
                  <a:schemeClr val="tx1"/>
                </a:solidFill>
                <a:latin typeface="+mn-lt"/>
                <a:ea typeface="+mn-ea"/>
                <a:cs typeface="+mn-cs"/>
              </a:rPr>
              <a:t>. The ore occurs as veins and as a quartz-</a:t>
            </a:r>
            <a:r>
              <a:rPr lang="en-CA" sz="1200" b="0" i="0" u="none" strike="noStrike" kern="1200" baseline="0" dirty="0" err="1" smtClean="0">
                <a:solidFill>
                  <a:schemeClr val="tx1"/>
                </a:solidFill>
                <a:latin typeface="+mn-lt"/>
                <a:ea typeface="+mn-ea"/>
                <a:cs typeface="+mn-cs"/>
              </a:rPr>
              <a:t>pyrrhotite</a:t>
            </a:r>
            <a:r>
              <a:rPr lang="en-CA" sz="1200" b="0" i="0" u="none" strike="noStrike" kern="1200" baseline="0" dirty="0" smtClean="0">
                <a:solidFill>
                  <a:schemeClr val="tx1"/>
                </a:solidFill>
                <a:latin typeface="+mn-lt"/>
                <a:ea typeface="+mn-ea"/>
                <a:cs typeface="+mn-cs"/>
              </a:rPr>
              <a:t>-rich replacement within folded banded-iron formations. BENOÎT DUBÉ.</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Gold in conglomerate from the Dome Mine, Ontario. The weight of this specimen is 61.8 kilograms, of which about 20 percent is gold. IGOR BILOT, SPECIMEN COURTESY OF NATURAL RESOURCES CANADA (NATIONAL MINERAL COLLECTION NO. 10003). </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12</a:t>
            </a:r>
            <a:br>
              <a:rPr lang="en-CA" dirty="0" smtClean="0">
                <a:latin typeface="Arial"/>
                <a:cs typeface="Arial"/>
              </a:rPr>
            </a:br>
            <a:r>
              <a:rPr lang="en-US" dirty="0"/>
              <a:t>Part </a:t>
            </a:r>
            <a:r>
              <a:rPr lang="en-US" dirty="0" smtClean="0"/>
              <a:t>2 </a:t>
            </a:r>
            <a:r>
              <a:rPr lang="en-US" dirty="0"/>
              <a:t>of 3</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97310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0"/>
            <a:ext cx="8021053" cy="6858000"/>
          </a:xfrm>
          <a:prstGeom prst="rect">
            <a:avLst/>
          </a:prstGeom>
          <a:ln>
            <a:solidFill>
              <a:srgbClr val="000000"/>
            </a:solidFill>
          </a:ln>
        </p:spPr>
      </p:pic>
    </p:spTree>
    <p:extLst>
      <p:ext uri="{BB962C8B-B14F-4D97-AF65-F5344CB8AC3E}">
        <p14:creationId xmlns:p14="http://schemas.microsoft.com/office/powerpoint/2010/main" val="154601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264749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
            <a:ext cx="9144000" cy="6686550"/>
          </a:xfrm>
          <a:prstGeom prst="rect">
            <a:avLst/>
          </a:prstGeom>
        </p:spPr>
      </p:pic>
    </p:spTree>
    <p:extLst>
      <p:ext uri="{BB962C8B-B14F-4D97-AF65-F5344CB8AC3E}">
        <p14:creationId xmlns:p14="http://schemas.microsoft.com/office/powerpoint/2010/main" val="2697687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632" y="0"/>
            <a:ext cx="7106736" cy="6858000"/>
          </a:xfrm>
          <a:prstGeom prst="rect">
            <a:avLst/>
          </a:prstGeom>
          <a:ln>
            <a:solidFill>
              <a:srgbClr val="000000"/>
            </a:solidFill>
          </a:ln>
        </p:spPr>
      </p:pic>
    </p:spTree>
    <p:extLst>
      <p:ext uri="{BB962C8B-B14F-4D97-AF65-F5344CB8AC3E}">
        <p14:creationId xmlns:p14="http://schemas.microsoft.com/office/powerpoint/2010/main" val="134859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196755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
            <a:ext cx="9144000" cy="66294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00" y="0"/>
            <a:ext cx="5989520" cy="685800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0"/>
            <a:ext cx="8068235"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69798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098507"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098507"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1197</Words>
  <Application>Microsoft Macintosh PowerPoint</Application>
  <PresentationFormat>On-screen Show (4:3)</PresentationFormat>
  <Paragraphs>79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CHAPTER 12 Part 2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33</cp:revision>
  <dcterms:created xsi:type="dcterms:W3CDTF">2014-10-27T15:29:10Z</dcterms:created>
  <dcterms:modified xsi:type="dcterms:W3CDTF">2014-12-09T23:30:10Z</dcterms:modified>
</cp:coreProperties>
</file>