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3"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2" autoAdjust="0"/>
    <p:restoredTop sz="70189" autoAdjust="0"/>
  </p:normalViewPr>
  <p:slideViewPr>
    <p:cSldViewPr>
      <p:cViewPr varScale="1">
        <p:scale>
          <a:sx n="106" d="100"/>
          <a:sy n="106" d="100"/>
        </p:scale>
        <p:origin x="-120" y="-4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2014-12-16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View to the northwest of Devonian strata in the Columbia Mountains of British Columbia. Detailed mapping of these Devonian strata has yielded evidence of compression, marking the change from a passive </a:t>
            </a:r>
            <a:r>
              <a:rPr lang="en-CA" sz="1200" b="0" i="0" u="none" strike="noStrike" kern="1200" baseline="0" dirty="0" err="1" smtClean="0">
                <a:solidFill>
                  <a:schemeClr val="tx1"/>
                </a:solidFill>
                <a:latin typeface="+mn-lt"/>
                <a:ea typeface="+mn-ea"/>
                <a:cs typeface="+mn-cs"/>
              </a:rPr>
              <a:t>intraplate</a:t>
            </a:r>
            <a:r>
              <a:rPr lang="en-CA" sz="1200" b="0" i="0" u="none" strike="noStrike" kern="1200" baseline="0" dirty="0" smtClean="0">
                <a:solidFill>
                  <a:schemeClr val="tx1"/>
                </a:solidFill>
                <a:latin typeface="+mn-lt"/>
                <a:ea typeface="+mn-ea"/>
                <a:cs typeface="+mn-cs"/>
              </a:rPr>
              <a:t> margin to an active plate margin on the west side of Euramerica about 390 million years ago. KEVIN ROOT.</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10</a:t>
            </a:fld>
            <a:endParaRPr lang="en-CA"/>
          </a:p>
        </p:txBody>
      </p:sp>
    </p:spTree>
    <p:extLst>
      <p:ext uri="{BB962C8B-B14F-4D97-AF65-F5344CB8AC3E}">
        <p14:creationId xmlns:p14="http://schemas.microsoft.com/office/powerpoint/2010/main" val="361967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Paleogeography of what was to become North America and adjacent regions in the middle Devonian, 385 million years ago. Land is shown in brown, with shading showing topography. The lighter blue areas represent possible coastal or </a:t>
            </a:r>
            <a:r>
              <a:rPr lang="en-CA" sz="1200" b="0" i="0" u="none" strike="noStrike" kern="1200" baseline="0" dirty="0" err="1" smtClean="0">
                <a:solidFill>
                  <a:schemeClr val="tx1"/>
                </a:solidFill>
                <a:latin typeface="+mn-lt"/>
                <a:ea typeface="+mn-ea"/>
                <a:cs typeface="+mn-cs"/>
              </a:rPr>
              <a:t>nearshore</a:t>
            </a:r>
            <a:r>
              <a:rPr lang="en-CA" sz="1200" b="0" i="0" u="none" strike="noStrike" kern="1200" baseline="0" dirty="0" smtClean="0">
                <a:solidFill>
                  <a:schemeClr val="tx1"/>
                </a:solidFill>
                <a:latin typeface="+mn-lt"/>
                <a:ea typeface="+mn-ea"/>
                <a:cs typeface="+mn-cs"/>
              </a:rPr>
              <a:t> areas, darker blue represents deeper ocean waters, and black indicates trenches. Aspects of modern geography are shown for orientation.</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11</a:t>
            </a:fld>
            <a:endParaRPr lang="en-CA"/>
          </a:p>
        </p:txBody>
      </p:sp>
    </p:spTree>
    <p:extLst>
      <p:ext uri="{BB962C8B-B14F-4D97-AF65-F5344CB8AC3E}">
        <p14:creationId xmlns:p14="http://schemas.microsoft.com/office/powerpoint/2010/main" val="4222017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Global paleogeography 385 million years ago, during the middle Devonian. Colours as for previous figure.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12</a:t>
            </a:fld>
            <a:endParaRPr lang="en-CA"/>
          </a:p>
        </p:txBody>
      </p:sp>
    </p:spTree>
    <p:extLst>
      <p:ext uri="{BB962C8B-B14F-4D97-AF65-F5344CB8AC3E}">
        <p14:creationId xmlns:p14="http://schemas.microsoft.com/office/powerpoint/2010/main" val="221498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Late Devonian strata at </a:t>
            </a:r>
            <a:r>
              <a:rPr lang="en-CA" sz="1200" b="0" i="0" u="none" strike="noStrike" kern="1200" baseline="0" dirty="0" err="1" smtClean="0">
                <a:solidFill>
                  <a:schemeClr val="tx1"/>
                </a:solidFill>
                <a:latin typeface="+mn-lt"/>
                <a:ea typeface="+mn-ea"/>
                <a:cs typeface="+mn-cs"/>
              </a:rPr>
              <a:t>Miguasha</a:t>
            </a:r>
            <a:r>
              <a:rPr lang="en-CA" sz="1200" b="0" i="0" u="none" strike="noStrike" kern="1200" baseline="0" dirty="0" smtClean="0">
                <a:solidFill>
                  <a:schemeClr val="tx1"/>
                </a:solidFill>
                <a:latin typeface="+mn-lt"/>
                <a:ea typeface="+mn-ea"/>
                <a:cs typeface="+mn-cs"/>
              </a:rPr>
              <a:t> National Park, Quebec. These rocks contain beautifully preserved fossil fish, and other animals and plants. JEAN-PIERRE SYLVESTRE, COURTESY OF MIGUASHA NATIONAL PARK.</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13</a:t>
            </a:fld>
            <a:endParaRPr lang="en-CA"/>
          </a:p>
        </p:txBody>
      </p:sp>
    </p:spTree>
    <p:extLst>
      <p:ext uri="{BB962C8B-B14F-4D97-AF65-F5344CB8AC3E}">
        <p14:creationId xmlns:p14="http://schemas.microsoft.com/office/powerpoint/2010/main" val="312174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Fern-like foliage of </a:t>
            </a:r>
            <a:r>
              <a:rPr lang="en-CA" sz="1200" b="0" i="1" u="none" strike="noStrike" kern="1200" baseline="0" dirty="0" err="1" smtClean="0">
                <a:solidFill>
                  <a:schemeClr val="tx1"/>
                </a:solidFill>
                <a:latin typeface="+mn-lt"/>
                <a:ea typeface="+mn-ea"/>
                <a:cs typeface="+mn-cs"/>
              </a:rPr>
              <a:t>Archaeopteris</a:t>
            </a:r>
            <a:r>
              <a:rPr lang="en-CA" sz="1200" b="0" i="1" u="none" strike="noStrike" kern="1200" baseline="0" dirty="0" smtClean="0">
                <a:solidFill>
                  <a:schemeClr val="tx1"/>
                </a:solidFill>
                <a:latin typeface="+mn-lt"/>
                <a:ea typeface="+mn-ea"/>
                <a:cs typeface="+mn-cs"/>
              </a:rPr>
              <a:t> </a:t>
            </a:r>
            <a:r>
              <a:rPr lang="en-CA" sz="1200" b="0" i="1" u="none" strike="noStrike" kern="1200" baseline="0" dirty="0" err="1" smtClean="0">
                <a:solidFill>
                  <a:schemeClr val="tx1"/>
                </a:solidFill>
                <a:latin typeface="+mn-lt"/>
                <a:ea typeface="+mn-ea"/>
                <a:cs typeface="+mn-cs"/>
              </a:rPr>
              <a:t>halliana</a:t>
            </a:r>
            <a:r>
              <a:rPr lang="en-CA" sz="1200" b="0" i="0" u="none" strike="noStrike" kern="1200" baseline="0" dirty="0" smtClean="0">
                <a:solidFill>
                  <a:schemeClr val="tx1"/>
                </a:solidFill>
                <a:latin typeface="+mn-lt"/>
                <a:ea typeface="+mn-ea"/>
                <a:cs typeface="+mn-cs"/>
              </a:rPr>
              <a:t>, an early tree from late Devonian strata at </a:t>
            </a:r>
            <a:r>
              <a:rPr lang="en-CA" sz="1200" b="0" i="0" u="none" strike="noStrike" kern="1200" baseline="0" dirty="0" err="1" smtClean="0">
                <a:solidFill>
                  <a:schemeClr val="tx1"/>
                </a:solidFill>
                <a:latin typeface="+mn-lt"/>
                <a:ea typeface="+mn-ea"/>
                <a:cs typeface="+mn-cs"/>
              </a:rPr>
              <a:t>Miguasha</a:t>
            </a:r>
            <a:r>
              <a:rPr lang="en-CA" sz="1200" b="0" i="0" u="none" strike="noStrike" kern="1200" baseline="0" dirty="0" smtClean="0">
                <a:solidFill>
                  <a:schemeClr val="tx1"/>
                </a:solidFill>
                <a:latin typeface="+mn-lt"/>
                <a:ea typeface="+mn-ea"/>
                <a:cs typeface="+mn-cs"/>
              </a:rPr>
              <a:t> National Park, Quebec. </a:t>
            </a:r>
            <a:r>
              <a:rPr lang="en-CA" sz="1200" b="0" i="1" u="none" strike="noStrike" kern="1200" baseline="0" dirty="0" err="1" smtClean="0">
                <a:solidFill>
                  <a:schemeClr val="tx1"/>
                </a:solidFill>
                <a:latin typeface="+mn-lt"/>
                <a:ea typeface="+mn-ea"/>
                <a:cs typeface="+mn-cs"/>
              </a:rPr>
              <a:t>Archaeopteris</a:t>
            </a:r>
            <a:r>
              <a:rPr lang="en-CA" sz="1200" b="0" i="1" u="none" strike="noStrike" kern="1200" baseline="0" dirty="0" smtClean="0">
                <a:solidFill>
                  <a:schemeClr val="tx1"/>
                </a:solidFill>
                <a:latin typeface="+mn-lt"/>
                <a:ea typeface="+mn-ea"/>
                <a:cs typeface="+mn-cs"/>
              </a:rPr>
              <a:t> </a:t>
            </a:r>
            <a:r>
              <a:rPr lang="en-CA" sz="1200" b="0" i="0" u="none" strike="noStrike" kern="1200" baseline="0" dirty="0" smtClean="0">
                <a:solidFill>
                  <a:schemeClr val="tx1"/>
                </a:solidFill>
                <a:latin typeface="+mn-lt"/>
                <a:ea typeface="+mn-ea"/>
                <a:cs typeface="+mn-cs"/>
              </a:rPr>
              <a:t>trees were up to 7 metres tall and formed the first forests. STEVE DESCHÊNES, COURTESY OF MIGUASHA NATIONAL PARK.</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14</a:t>
            </a:fld>
            <a:endParaRPr lang="en-CA"/>
          </a:p>
        </p:txBody>
      </p:sp>
    </p:spTree>
    <p:extLst>
      <p:ext uri="{BB962C8B-B14F-4D97-AF65-F5344CB8AC3E}">
        <p14:creationId xmlns:p14="http://schemas.microsoft.com/office/powerpoint/2010/main" val="2287651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 Devonian underwater scene based on fossil fish found at </a:t>
            </a:r>
            <a:r>
              <a:rPr lang="en-CA" sz="1200" b="0" i="0" u="none" strike="noStrike" kern="1200" baseline="0" dirty="0" err="1" smtClean="0">
                <a:solidFill>
                  <a:schemeClr val="tx1"/>
                </a:solidFill>
                <a:latin typeface="+mn-lt"/>
                <a:ea typeface="+mn-ea"/>
                <a:cs typeface="+mn-cs"/>
              </a:rPr>
              <a:t>Miguasha</a:t>
            </a:r>
            <a:r>
              <a:rPr lang="en-CA" sz="1200" b="0" i="0" u="none" strike="noStrike" kern="1200" baseline="0" dirty="0" smtClean="0">
                <a:solidFill>
                  <a:schemeClr val="tx1"/>
                </a:solidFill>
                <a:latin typeface="+mn-lt"/>
                <a:ea typeface="+mn-ea"/>
                <a:cs typeface="+mn-cs"/>
              </a:rPr>
              <a:t> National Park in Quebec. Swimming toward the surface, to the right of centre and above the grass-like plants, is </a:t>
            </a:r>
            <a:r>
              <a:rPr lang="en-CA" sz="1200" b="0" i="1" u="none" strike="noStrike" kern="1200" baseline="0" dirty="0" err="1" smtClean="0">
                <a:solidFill>
                  <a:schemeClr val="tx1"/>
                </a:solidFill>
                <a:latin typeface="+mn-lt"/>
                <a:ea typeface="+mn-ea"/>
                <a:cs typeface="+mn-cs"/>
              </a:rPr>
              <a:t>Scaumenacia</a:t>
            </a:r>
            <a:r>
              <a:rPr lang="en-CA" sz="1200" b="0" i="0" u="none" strike="noStrike" kern="1200" baseline="0" dirty="0" smtClean="0">
                <a:solidFill>
                  <a:schemeClr val="tx1"/>
                </a:solidFill>
                <a:latin typeface="+mn-lt"/>
                <a:ea typeface="+mn-ea"/>
                <a:cs typeface="+mn-cs"/>
              </a:rPr>
              <a:t>, a member of the group of lobe-fins called lungfish. Dominating the scene and in the process of finishing a snack, </a:t>
            </a:r>
            <a:r>
              <a:rPr lang="en-CA" sz="1200" b="0" i="1" u="none" strike="noStrike" kern="1200" baseline="0" dirty="0" err="1" smtClean="0">
                <a:solidFill>
                  <a:schemeClr val="tx1"/>
                </a:solidFill>
                <a:latin typeface="+mn-lt"/>
                <a:ea typeface="+mn-ea"/>
                <a:cs typeface="+mn-cs"/>
              </a:rPr>
              <a:t>Eusthenopteron</a:t>
            </a:r>
            <a:r>
              <a:rPr lang="en-CA" sz="1200" b="0" i="1" u="none" strike="noStrike" kern="1200" baseline="0" dirty="0" smtClean="0">
                <a:solidFill>
                  <a:schemeClr val="tx1"/>
                </a:solidFill>
                <a:latin typeface="+mn-lt"/>
                <a:ea typeface="+mn-ea"/>
                <a:cs typeface="+mn-cs"/>
              </a:rPr>
              <a:t> </a:t>
            </a:r>
            <a:r>
              <a:rPr lang="en-CA" sz="1200" b="0" i="0" u="none" strike="noStrike" kern="1200" baseline="0" dirty="0" smtClean="0">
                <a:solidFill>
                  <a:schemeClr val="tx1"/>
                </a:solidFill>
                <a:latin typeface="+mn-lt"/>
                <a:ea typeface="+mn-ea"/>
                <a:cs typeface="+mn-cs"/>
              </a:rPr>
              <a:t>is circling in search of additional prey. </a:t>
            </a:r>
            <a:r>
              <a:rPr lang="en-CA" sz="1200" b="0" i="1" u="none" strike="noStrike" kern="1200" baseline="0" dirty="0" err="1" smtClean="0">
                <a:solidFill>
                  <a:schemeClr val="tx1"/>
                </a:solidFill>
                <a:latin typeface="+mn-lt"/>
                <a:ea typeface="+mn-ea"/>
                <a:cs typeface="+mn-cs"/>
              </a:rPr>
              <a:t>Eusthenopteron</a:t>
            </a:r>
            <a:r>
              <a:rPr lang="en-CA" sz="1200" b="0" i="1" u="none" strike="noStrike" kern="1200" baseline="0" dirty="0" smtClean="0">
                <a:solidFill>
                  <a:schemeClr val="tx1"/>
                </a:solidFill>
                <a:latin typeface="+mn-lt"/>
                <a:ea typeface="+mn-ea"/>
                <a:cs typeface="+mn-cs"/>
              </a:rPr>
              <a:t> </a:t>
            </a:r>
            <a:r>
              <a:rPr lang="en-CA" sz="1200" b="0" i="0" u="none" strike="noStrike" kern="1200" baseline="0" dirty="0" smtClean="0">
                <a:solidFill>
                  <a:schemeClr val="tx1"/>
                </a:solidFill>
                <a:latin typeface="+mn-lt"/>
                <a:ea typeface="+mn-ea"/>
                <a:cs typeface="+mn-cs"/>
              </a:rPr>
              <a:t>is also a lobe-fin but belongs to the group that gave rise to the </a:t>
            </a:r>
            <a:r>
              <a:rPr lang="en-CA" sz="1200" b="0" i="0" u="none" strike="noStrike" kern="1200" baseline="0" dirty="0" err="1" smtClean="0">
                <a:solidFill>
                  <a:schemeClr val="tx1"/>
                </a:solidFill>
                <a:latin typeface="+mn-lt"/>
                <a:ea typeface="+mn-ea"/>
                <a:cs typeface="+mn-cs"/>
              </a:rPr>
              <a:t>tetrapods</a:t>
            </a:r>
            <a:r>
              <a:rPr lang="en-CA" sz="1200" b="0" i="0" u="none" strike="noStrike" kern="1200" baseline="0" dirty="0" smtClean="0">
                <a:solidFill>
                  <a:schemeClr val="tx1"/>
                </a:solidFill>
                <a:latin typeface="+mn-lt"/>
                <a:ea typeface="+mn-ea"/>
                <a:cs typeface="+mn-cs"/>
              </a:rPr>
              <a:t>. Hugging the estuary bottom to the right and relatively small is the jawless </a:t>
            </a:r>
            <a:r>
              <a:rPr lang="en-CA" sz="1200" b="0" i="1" u="none" strike="noStrike" kern="1200" baseline="0" dirty="0" err="1" smtClean="0">
                <a:solidFill>
                  <a:schemeClr val="tx1"/>
                </a:solidFill>
                <a:latin typeface="+mn-lt"/>
                <a:ea typeface="+mn-ea"/>
                <a:cs typeface="+mn-cs"/>
              </a:rPr>
              <a:t>Escuminaspis</a:t>
            </a:r>
            <a:r>
              <a:rPr lang="en-CA" sz="1200" b="0" i="0" u="none" strike="noStrike" kern="1200" baseline="0" dirty="0" smtClean="0">
                <a:solidFill>
                  <a:schemeClr val="tx1"/>
                </a:solidFill>
                <a:latin typeface="+mn-lt"/>
                <a:ea typeface="+mn-ea"/>
                <a:cs typeface="+mn-cs"/>
              </a:rPr>
              <a:t>, and above it the much larger </a:t>
            </a:r>
            <a:r>
              <a:rPr lang="en-CA" sz="1200" b="0" i="1" u="none" strike="noStrike" kern="1200" baseline="0" dirty="0" err="1" smtClean="0">
                <a:solidFill>
                  <a:schemeClr val="tx1"/>
                </a:solidFill>
                <a:latin typeface="+mn-lt"/>
                <a:ea typeface="+mn-ea"/>
                <a:cs typeface="+mn-cs"/>
              </a:rPr>
              <a:t>Plourdosteus</a:t>
            </a:r>
            <a:r>
              <a:rPr lang="en-CA" sz="1200" b="0" i="0" u="none" strike="noStrike" kern="1200" baseline="0" dirty="0" smtClean="0">
                <a:solidFill>
                  <a:schemeClr val="tx1"/>
                </a:solidFill>
                <a:latin typeface="+mn-lt"/>
                <a:ea typeface="+mn-ea"/>
                <a:cs typeface="+mn-cs"/>
              </a:rPr>
              <a:t>, a voracious carnivore with jaws. FROM CLOUTIER (2001), USED WITH PERMISSION; PAINTING BY FRANÇOIS MIVILLE-DESCHÊNES.</a:t>
            </a:r>
          </a:p>
          <a:p>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15</a:t>
            </a:fld>
            <a:endParaRPr lang="en-CA"/>
          </a:p>
        </p:txBody>
      </p:sp>
    </p:spTree>
    <p:extLst>
      <p:ext uri="{BB962C8B-B14F-4D97-AF65-F5344CB8AC3E}">
        <p14:creationId xmlns:p14="http://schemas.microsoft.com/office/powerpoint/2010/main" val="124708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Specimen of the Devonian lobe-finned fish </a:t>
            </a:r>
            <a:r>
              <a:rPr lang="en-CA" sz="1200" b="0" i="1" u="none" strike="noStrike" kern="1200" baseline="0" dirty="0" err="1" smtClean="0">
                <a:solidFill>
                  <a:schemeClr val="tx1"/>
                </a:solidFill>
                <a:latin typeface="+mn-lt"/>
                <a:ea typeface="+mn-ea"/>
                <a:cs typeface="+mn-cs"/>
              </a:rPr>
              <a:t>Eusthenopteron</a:t>
            </a:r>
            <a:r>
              <a:rPr lang="en-CA" sz="1200" b="0" i="1" u="none" strike="noStrike" kern="1200" baseline="0" dirty="0" smtClean="0">
                <a:solidFill>
                  <a:schemeClr val="tx1"/>
                </a:solidFill>
                <a:latin typeface="+mn-lt"/>
                <a:ea typeface="+mn-ea"/>
                <a:cs typeface="+mn-cs"/>
              </a:rPr>
              <a:t> </a:t>
            </a:r>
            <a:r>
              <a:rPr lang="en-CA" sz="1200" b="0" i="1" u="none" strike="noStrike" kern="1200" baseline="0" dirty="0" err="1" smtClean="0">
                <a:solidFill>
                  <a:schemeClr val="tx1"/>
                </a:solidFill>
                <a:latin typeface="+mn-lt"/>
                <a:ea typeface="+mn-ea"/>
                <a:cs typeface="+mn-cs"/>
              </a:rPr>
              <a:t>foordi</a:t>
            </a:r>
            <a:r>
              <a:rPr lang="en-CA" sz="1200" b="0" i="1" u="none" strike="noStrike" kern="1200" baseline="0" dirty="0" smtClean="0">
                <a:solidFill>
                  <a:schemeClr val="tx1"/>
                </a:solidFill>
                <a:latin typeface="+mn-lt"/>
                <a:ea typeface="+mn-ea"/>
                <a:cs typeface="+mn-cs"/>
              </a:rPr>
              <a:t> </a:t>
            </a:r>
            <a:r>
              <a:rPr lang="en-CA" sz="1200" b="0" i="0" u="none" strike="noStrike" kern="1200" baseline="0" dirty="0" smtClean="0">
                <a:solidFill>
                  <a:schemeClr val="tx1"/>
                </a:solidFill>
                <a:latin typeface="+mn-lt"/>
                <a:ea typeface="+mn-ea"/>
                <a:cs typeface="+mn-cs"/>
              </a:rPr>
              <a:t>from </a:t>
            </a:r>
            <a:r>
              <a:rPr lang="en-CA" sz="1200" b="0" i="0" u="none" strike="noStrike" kern="1200" baseline="0" dirty="0" err="1" smtClean="0">
                <a:solidFill>
                  <a:schemeClr val="tx1"/>
                </a:solidFill>
                <a:latin typeface="+mn-lt"/>
                <a:ea typeface="+mn-ea"/>
                <a:cs typeface="+mn-cs"/>
              </a:rPr>
              <a:t>Miguasha</a:t>
            </a:r>
            <a:r>
              <a:rPr lang="en-CA" sz="1200" b="0" i="0" u="none" strike="noStrike" kern="1200" baseline="0" dirty="0" smtClean="0">
                <a:solidFill>
                  <a:schemeClr val="tx1"/>
                </a:solidFill>
                <a:latin typeface="+mn-lt"/>
                <a:ea typeface="+mn-ea"/>
                <a:cs typeface="+mn-cs"/>
              </a:rPr>
              <a:t> National Park, Quebec. This fish had pectoral fins similar to tetrapod limbs, lungs and gills, and internal nostrils that allowed it to breathe with its mouth closed. JEAN-PIERRE SYLVESTRE, COURTESY OF MIGUASHA NATIONAL PARK.</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16</a:t>
            </a:fld>
            <a:endParaRPr lang="en-CA"/>
          </a:p>
        </p:txBody>
      </p:sp>
    </p:spTree>
    <p:extLst>
      <p:ext uri="{BB962C8B-B14F-4D97-AF65-F5344CB8AC3E}">
        <p14:creationId xmlns:p14="http://schemas.microsoft.com/office/powerpoint/2010/main" val="2048780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Braincase of the earliest-known shark, </a:t>
            </a:r>
            <a:r>
              <a:rPr lang="en-CA" sz="1200" b="0" i="1" u="none" strike="noStrike" kern="1200" baseline="0" dirty="0" err="1" smtClean="0">
                <a:solidFill>
                  <a:schemeClr val="tx1"/>
                </a:solidFill>
                <a:latin typeface="+mn-lt"/>
                <a:ea typeface="+mn-ea"/>
                <a:cs typeface="+mn-cs"/>
              </a:rPr>
              <a:t>Doliodus</a:t>
            </a:r>
            <a:r>
              <a:rPr lang="en-CA" sz="1200" b="0" i="0" u="none" strike="noStrike" kern="1200" baseline="0" dirty="0" smtClean="0">
                <a:solidFill>
                  <a:schemeClr val="tx1"/>
                </a:solidFill>
                <a:latin typeface="+mn-lt"/>
                <a:ea typeface="+mn-ea"/>
                <a:cs typeface="+mn-cs"/>
              </a:rPr>
              <a:t>, from early Devonian rocks at </a:t>
            </a:r>
            <a:r>
              <a:rPr lang="en-CA" sz="1200" b="0" i="0" u="none" strike="noStrike" kern="1200" baseline="0" dirty="0" err="1" smtClean="0">
                <a:solidFill>
                  <a:schemeClr val="tx1"/>
                </a:solidFill>
                <a:latin typeface="+mn-lt"/>
                <a:ea typeface="+mn-ea"/>
                <a:cs typeface="+mn-cs"/>
              </a:rPr>
              <a:t>Atholville</a:t>
            </a:r>
            <a:r>
              <a:rPr lang="en-CA" sz="1200" b="0" i="0" u="none" strike="noStrike" kern="1200" baseline="0" dirty="0" smtClean="0">
                <a:solidFill>
                  <a:schemeClr val="tx1"/>
                </a:solidFill>
                <a:latin typeface="+mn-lt"/>
                <a:ea typeface="+mn-ea"/>
                <a:cs typeface="+mn-cs"/>
              </a:rPr>
              <a:t>, New Brunswick. RANDALL MILLER, COURTESY OF THE NEW BRUNSWICK MUSEUM.</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17</a:t>
            </a:fld>
            <a:endParaRPr lang="en-CA"/>
          </a:p>
        </p:txBody>
      </p:sp>
    </p:spTree>
    <p:extLst>
      <p:ext uri="{BB962C8B-B14F-4D97-AF65-F5344CB8AC3E}">
        <p14:creationId xmlns:p14="http://schemas.microsoft.com/office/powerpoint/2010/main" val="3731483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An aerial view of the Niagara Escarpment in Bruce Peninsula National Park of Canada, Ontario. The Escarpment is formed of erosion-resistant Silurian carbonate deposited in the Michigan Basin. J. BUTTERILL, COPYRIGHT PARKS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275922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Specimens of the Silurian brachiopod </a:t>
            </a:r>
            <a:r>
              <a:rPr lang="en-CA" sz="1200" b="0" i="1" u="none" strike="noStrike" kern="1200" baseline="0" dirty="0" err="1" smtClean="0">
                <a:solidFill>
                  <a:schemeClr val="tx1"/>
                </a:solidFill>
                <a:latin typeface="+mn-lt"/>
                <a:ea typeface="+mn-ea"/>
                <a:cs typeface="+mn-cs"/>
              </a:rPr>
              <a:t>Virgiana</a:t>
            </a:r>
            <a:r>
              <a:rPr lang="en-CA" sz="1200" b="0" i="1" u="none" strike="noStrike" kern="1200" baseline="0" dirty="0" smtClean="0">
                <a:solidFill>
                  <a:schemeClr val="tx1"/>
                </a:solidFill>
                <a:latin typeface="+mn-lt"/>
                <a:ea typeface="+mn-ea"/>
                <a:cs typeface="+mn-cs"/>
              </a:rPr>
              <a:t> </a:t>
            </a:r>
            <a:r>
              <a:rPr lang="en-CA" sz="1200" b="0" i="0" u="none" strike="noStrike" kern="1200" baseline="0" dirty="0" smtClean="0">
                <a:solidFill>
                  <a:schemeClr val="tx1"/>
                </a:solidFill>
                <a:latin typeface="+mn-lt"/>
                <a:ea typeface="+mn-ea"/>
                <a:cs typeface="+mn-cs"/>
              </a:rPr>
              <a:t>surrounding a coral, in a carbonate rock from east of Churchill, Manitoba, within the ancient Hudson Bay Basin. GRAHAM YOUNG.</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3303229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err="1" smtClean="0">
                <a:solidFill>
                  <a:schemeClr val="tx1"/>
                </a:solidFill>
                <a:latin typeface="+mn-lt"/>
                <a:ea typeface="+mn-ea"/>
                <a:cs typeface="+mn-cs"/>
              </a:rPr>
              <a:t>Stromatolite</a:t>
            </a:r>
            <a:r>
              <a:rPr lang="en-CA" sz="1200" b="0" i="0" u="none" strike="noStrike" kern="1200" baseline="0" dirty="0" smtClean="0">
                <a:solidFill>
                  <a:schemeClr val="tx1"/>
                </a:solidFill>
                <a:latin typeface="+mn-lt"/>
                <a:ea typeface="+mn-ea"/>
                <a:cs typeface="+mn-cs"/>
              </a:rPr>
              <a:t> in Silurian carbonates, Prince Leopold Island, off the northeastern corner of Somerset Island, Nunavut. NORA SPENCER.</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3531583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Silurian carbonates deposited on the </a:t>
            </a:r>
            <a:r>
              <a:rPr lang="en-CA" sz="1200" b="0" i="0" u="none" strike="noStrike" kern="1200" baseline="0" dirty="0" err="1" smtClean="0">
                <a:solidFill>
                  <a:schemeClr val="tx1"/>
                </a:solidFill>
                <a:latin typeface="+mn-lt"/>
                <a:ea typeface="+mn-ea"/>
                <a:cs typeface="+mn-cs"/>
              </a:rPr>
              <a:t>Euramerican</a:t>
            </a:r>
            <a:r>
              <a:rPr lang="en-CA" sz="1200" b="0" i="0" u="none" strike="noStrike" kern="1200" baseline="0" dirty="0" smtClean="0">
                <a:solidFill>
                  <a:schemeClr val="tx1"/>
                </a:solidFill>
                <a:latin typeface="+mn-lt"/>
                <a:ea typeface="+mn-ea"/>
                <a:cs typeface="+mn-cs"/>
              </a:rPr>
              <a:t> margin of the Ural Ocean, now exposed on Prince Leopold Island, off the northeastern corner of Somerset Island, Nunavut. NORA SPENCER.</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1003267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Modern distribution of rocks of the Alexander </a:t>
            </a:r>
            <a:r>
              <a:rPr lang="en-CA" sz="1200" b="0" i="0" u="none" strike="noStrike" kern="1200" baseline="0" dirty="0" err="1" smtClean="0">
                <a:solidFill>
                  <a:schemeClr val="tx1"/>
                </a:solidFill>
                <a:latin typeface="+mn-lt"/>
                <a:ea typeface="+mn-ea"/>
                <a:cs typeface="+mn-cs"/>
              </a:rPr>
              <a:t>Terrane</a:t>
            </a:r>
            <a:r>
              <a:rPr lang="en-CA" sz="1200" b="0" i="0" u="none" strike="noStrike" kern="1200" baseline="0" dirty="0" smtClean="0">
                <a:solidFill>
                  <a:schemeClr val="tx1"/>
                </a:solidFill>
                <a:latin typeface="+mn-lt"/>
                <a:ea typeface="+mn-ea"/>
                <a:cs typeface="+mn-cs"/>
              </a:rPr>
              <a:t>. ADAPTED FROM MONGER AND BERG (1987), COURTESY OF THE US GEOLOGICAL SURVEY.</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65626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Mud cracks in Devonian mudstone of the Alexander </a:t>
            </a:r>
            <a:r>
              <a:rPr lang="en-CA" sz="1200" b="0" i="0" u="none" strike="noStrike" kern="1200" baseline="0" dirty="0" err="1" smtClean="0">
                <a:solidFill>
                  <a:schemeClr val="tx1"/>
                </a:solidFill>
                <a:latin typeface="+mn-lt"/>
                <a:ea typeface="+mn-ea"/>
                <a:cs typeface="+mn-cs"/>
              </a:rPr>
              <a:t>Terrane</a:t>
            </a:r>
            <a:r>
              <a:rPr lang="en-CA" sz="1200" b="0" i="0" u="none" strike="noStrike" kern="1200" baseline="0" dirty="0" smtClean="0">
                <a:solidFill>
                  <a:schemeClr val="tx1"/>
                </a:solidFill>
                <a:latin typeface="+mn-lt"/>
                <a:ea typeface="+mn-ea"/>
                <a:cs typeface="+mn-cs"/>
              </a:rPr>
              <a:t> on Prince of Wales Island, southeastern Alaska. This rock is similar to parts of the Devonian “Old Red Sandstone” of northwestern Europe. Metamorphosed equivalents of these strata occur in the southwestern Coast Mountains of British Columbia. JIM MONGER.</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1565634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An early land plant from late Silurian rocks on Bathurst Island, Nunavut. JIM BASINGER.</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2039579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An early Devonian millipede, </a:t>
            </a:r>
            <a:r>
              <a:rPr lang="en-CA" sz="1200" b="0" i="1" u="none" strike="noStrike" kern="1200" baseline="0" dirty="0" err="1" smtClean="0">
                <a:solidFill>
                  <a:schemeClr val="tx1"/>
                </a:solidFill>
                <a:latin typeface="+mn-lt"/>
                <a:ea typeface="+mn-ea"/>
                <a:cs typeface="+mn-cs"/>
              </a:rPr>
              <a:t>Gaspestria</a:t>
            </a:r>
            <a:r>
              <a:rPr lang="en-CA" sz="1200" b="0" i="1" u="none" strike="noStrike" kern="1200" baseline="0" dirty="0" smtClean="0">
                <a:solidFill>
                  <a:schemeClr val="tx1"/>
                </a:solidFill>
                <a:latin typeface="+mn-lt"/>
                <a:ea typeface="+mn-ea"/>
                <a:cs typeface="+mn-cs"/>
              </a:rPr>
              <a:t> </a:t>
            </a:r>
            <a:r>
              <a:rPr lang="en-CA" sz="1200" b="0" i="1" u="none" strike="noStrike" kern="1200" baseline="0" dirty="0" err="1" smtClean="0">
                <a:solidFill>
                  <a:schemeClr val="tx1"/>
                </a:solidFill>
                <a:latin typeface="+mn-lt"/>
                <a:ea typeface="+mn-ea"/>
                <a:cs typeface="+mn-cs"/>
              </a:rPr>
              <a:t>genselorum</a:t>
            </a:r>
            <a:r>
              <a:rPr lang="en-CA" sz="1200" b="0" i="0" u="none" strike="noStrike" kern="1200" baseline="0" dirty="0" smtClean="0">
                <a:solidFill>
                  <a:schemeClr val="tx1"/>
                </a:solidFill>
                <a:latin typeface="+mn-lt"/>
                <a:ea typeface="+mn-ea"/>
                <a:cs typeface="+mn-cs"/>
              </a:rPr>
              <a:t>, from Point La </a:t>
            </a:r>
            <a:r>
              <a:rPr lang="en-CA" sz="1200" b="0" i="0" u="none" strike="noStrike" kern="1200" baseline="0" dirty="0" err="1" smtClean="0">
                <a:solidFill>
                  <a:schemeClr val="tx1"/>
                </a:solidFill>
                <a:latin typeface="+mn-lt"/>
                <a:ea typeface="+mn-ea"/>
                <a:cs typeface="+mn-cs"/>
              </a:rPr>
              <a:t>Nim</a:t>
            </a:r>
            <a:r>
              <a:rPr lang="en-CA" sz="1200" b="0" i="0" u="none" strike="noStrike" kern="1200" baseline="0" dirty="0" smtClean="0">
                <a:solidFill>
                  <a:schemeClr val="tx1"/>
                </a:solidFill>
                <a:latin typeface="+mn-lt"/>
                <a:ea typeface="+mn-ea"/>
                <a:cs typeface="+mn-cs"/>
              </a:rPr>
              <a:t>, near Dalhousie Junction, New Brunswick. This specimen is one of the oldest-known land animals in North America. RANDALL MILLER, COURTESY OF THE NEW BRUNSWICK MUSEUM.</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3609118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2014-12-16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2014-12-16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2014-12-16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2014-12-16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HAPTER 8</a:t>
            </a:r>
            <a:br>
              <a:rPr lang="en-CA" dirty="0" smtClean="0">
                <a:latin typeface="Arial"/>
                <a:cs typeface="Arial"/>
              </a:rPr>
            </a:br>
            <a:r>
              <a:rPr lang="en-US" dirty="0"/>
              <a:t>Part </a:t>
            </a:r>
            <a:r>
              <a:rPr lang="en-US" dirty="0" smtClean="0"/>
              <a:t>2 </a:t>
            </a:r>
            <a:r>
              <a:rPr lang="en-US" dirty="0"/>
              <a:t>of </a:t>
            </a:r>
            <a:r>
              <a:rPr lang="en-US" dirty="0" smtClean="0"/>
              <a:t>4</a:t>
            </a:r>
            <a:r>
              <a:rPr lang="en-US" dirty="0"/>
              <a:t/>
            </a:r>
            <a:br>
              <a:rPr lang="en-US" dirty="0"/>
            </a:br>
            <a:endParaRPr lang="en-CA" dirty="0">
              <a:latin typeface="Arial"/>
              <a:cs typeface="Arial"/>
            </a:endParaRPr>
          </a:p>
        </p:txBody>
      </p:sp>
      <p:sp>
        <p:nvSpPr>
          <p:cNvPr id="2" name="TextBox 1"/>
          <p:cNvSpPr txBox="1"/>
          <p:nvPr/>
        </p:nvSpPr>
        <p:spPr>
          <a:xfrm>
            <a:off x="179512" y="2348880"/>
            <a:ext cx="8784975" cy="1661993"/>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baseline="30000"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75"/>
            <a:ext cx="9144000" cy="6800850"/>
          </a:xfrm>
          <a:prstGeom prst="rect">
            <a:avLst/>
          </a:prstGeom>
        </p:spPr>
      </p:pic>
    </p:spTree>
    <p:extLst>
      <p:ext uri="{BB962C8B-B14F-4D97-AF65-F5344CB8AC3E}">
        <p14:creationId xmlns:p14="http://schemas.microsoft.com/office/powerpoint/2010/main" val="116930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100" y="0"/>
            <a:ext cx="6248747" cy="6858000"/>
          </a:xfrm>
          <a:prstGeom prst="rect">
            <a:avLst/>
          </a:prstGeom>
          <a:ln>
            <a:solidFill>
              <a:srgbClr val="000000"/>
            </a:solidFill>
          </a:ln>
        </p:spPr>
      </p:pic>
    </p:spTree>
    <p:extLst>
      <p:ext uri="{BB962C8B-B14F-4D97-AF65-F5344CB8AC3E}">
        <p14:creationId xmlns:p14="http://schemas.microsoft.com/office/powerpoint/2010/main" val="304690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8500"/>
            <a:ext cx="9144000" cy="5440680"/>
          </a:xfrm>
          <a:prstGeom prst="rect">
            <a:avLst/>
          </a:prstGeom>
        </p:spPr>
      </p:pic>
    </p:spTree>
    <p:extLst>
      <p:ext uri="{BB962C8B-B14F-4D97-AF65-F5344CB8AC3E}">
        <p14:creationId xmlns:p14="http://schemas.microsoft.com/office/powerpoint/2010/main" val="2938941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4500"/>
            <a:ext cx="9144000" cy="5955030"/>
          </a:xfrm>
          <a:prstGeom prst="rect">
            <a:avLst/>
          </a:prstGeom>
        </p:spPr>
      </p:pic>
    </p:spTree>
    <p:extLst>
      <p:ext uri="{BB962C8B-B14F-4D97-AF65-F5344CB8AC3E}">
        <p14:creationId xmlns:p14="http://schemas.microsoft.com/office/powerpoint/2010/main" val="183619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9113621" cy="6858000"/>
          </a:xfrm>
          <a:prstGeom prst="rect">
            <a:avLst/>
          </a:prstGeom>
        </p:spPr>
      </p:pic>
    </p:spTree>
    <p:extLst>
      <p:ext uri="{BB962C8B-B14F-4D97-AF65-F5344CB8AC3E}">
        <p14:creationId xmlns:p14="http://schemas.microsoft.com/office/powerpoint/2010/main" val="3267295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0200"/>
            <a:ext cx="9144000" cy="3646170"/>
          </a:xfrm>
          <a:prstGeom prst="rect">
            <a:avLst/>
          </a:prstGeom>
        </p:spPr>
      </p:pic>
    </p:spTree>
    <p:extLst>
      <p:ext uri="{BB962C8B-B14F-4D97-AF65-F5344CB8AC3E}">
        <p14:creationId xmlns:p14="http://schemas.microsoft.com/office/powerpoint/2010/main" val="3584154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0"/>
            <a:ext cx="9023684" cy="6858000"/>
          </a:xfrm>
          <a:prstGeom prst="rect">
            <a:avLst/>
          </a:prstGeom>
        </p:spPr>
      </p:pic>
    </p:spTree>
    <p:extLst>
      <p:ext uri="{BB962C8B-B14F-4D97-AF65-F5344CB8AC3E}">
        <p14:creationId xmlns:p14="http://schemas.microsoft.com/office/powerpoint/2010/main" val="1844992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100" y="0"/>
            <a:ext cx="6255872" cy="6858000"/>
          </a:xfrm>
          <a:prstGeom prst="rect">
            <a:avLst/>
          </a:prstGeom>
        </p:spPr>
      </p:pic>
    </p:spTree>
    <p:extLst>
      <p:ext uri="{BB962C8B-B14F-4D97-AF65-F5344CB8AC3E}">
        <p14:creationId xmlns:p14="http://schemas.microsoft.com/office/powerpoint/2010/main" val="1295570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83444" cy="6858000"/>
          </a:xfrm>
          <a:prstGeom prst="rect">
            <a:avLst/>
          </a:prstGeom>
        </p:spPr>
      </p:pic>
    </p:spTree>
    <p:extLst>
      <p:ext uri="{BB962C8B-B14F-4D97-AF65-F5344CB8AC3E}">
        <p14:creationId xmlns:p14="http://schemas.microsoft.com/office/powerpoint/2010/main" val="3549773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852" y="0"/>
            <a:ext cx="7364295" cy="6858000"/>
          </a:xfrm>
          <a:prstGeom prst="rect">
            <a:avLst/>
          </a:prstGeom>
        </p:spPr>
      </p:pic>
    </p:spTree>
    <p:extLst>
      <p:ext uri="{BB962C8B-B14F-4D97-AF65-F5344CB8AC3E}">
        <p14:creationId xmlns:p14="http://schemas.microsoft.com/office/powerpoint/2010/main" val="2092622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976" y="0"/>
            <a:ext cx="8506047" cy="6858000"/>
          </a:xfrm>
          <a:prstGeom prst="rect">
            <a:avLst/>
          </a:prstGeom>
        </p:spPr>
      </p:pic>
    </p:spTree>
    <p:extLst>
      <p:ext uri="{BB962C8B-B14F-4D97-AF65-F5344CB8AC3E}">
        <p14:creationId xmlns:p14="http://schemas.microsoft.com/office/powerpoint/2010/main" val="1318502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838" y="0"/>
            <a:ext cx="7928324" cy="6858000"/>
          </a:xfrm>
          <a:prstGeom prst="rect">
            <a:avLst/>
          </a:prstGeom>
        </p:spPr>
      </p:pic>
    </p:spTree>
    <p:extLst>
      <p:ext uri="{BB962C8B-B14F-4D97-AF65-F5344CB8AC3E}">
        <p14:creationId xmlns:p14="http://schemas.microsoft.com/office/powerpoint/2010/main" val="3449028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00" y="0"/>
            <a:ext cx="5715000" cy="6858000"/>
          </a:xfrm>
          <a:prstGeom prst="rect">
            <a:avLst/>
          </a:prstGeom>
          <a:ln>
            <a:solidFill>
              <a:srgbClr val="000000"/>
            </a:solidFill>
          </a:ln>
        </p:spPr>
      </p:pic>
    </p:spTree>
    <p:extLst>
      <p:ext uri="{BB962C8B-B14F-4D97-AF65-F5344CB8AC3E}">
        <p14:creationId xmlns:p14="http://schemas.microsoft.com/office/powerpoint/2010/main" val="235455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1455"/>
            <a:ext cx="9144000" cy="6435090"/>
          </a:xfrm>
          <a:prstGeom prst="rect">
            <a:avLst/>
          </a:prstGeom>
        </p:spPr>
      </p:pic>
    </p:spTree>
    <p:extLst>
      <p:ext uri="{BB962C8B-B14F-4D97-AF65-F5344CB8AC3E}">
        <p14:creationId xmlns:p14="http://schemas.microsoft.com/office/powerpoint/2010/main" val="1104930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0" y="0"/>
            <a:ext cx="6594231" cy="6858000"/>
          </a:xfrm>
          <a:prstGeom prst="rect">
            <a:avLst/>
          </a:prstGeom>
        </p:spPr>
      </p:pic>
    </p:spTree>
    <p:extLst>
      <p:ext uri="{BB962C8B-B14F-4D97-AF65-F5344CB8AC3E}">
        <p14:creationId xmlns:p14="http://schemas.microsoft.com/office/powerpoint/2010/main" val="3481043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191" y="0"/>
            <a:ext cx="7705618" cy="6858000"/>
          </a:xfrm>
          <a:prstGeom prst="rect">
            <a:avLst/>
          </a:prstGeom>
        </p:spPr>
      </p:pic>
    </p:spTree>
    <p:extLst>
      <p:ext uri="{BB962C8B-B14F-4D97-AF65-F5344CB8AC3E}">
        <p14:creationId xmlns:p14="http://schemas.microsoft.com/office/powerpoint/2010/main" val="557097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TotalTime>
  <Words>1334</Words>
  <Application>Microsoft Macintosh PowerPoint</Application>
  <PresentationFormat>On-screen Show (4:3)</PresentationFormat>
  <Paragraphs>84</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CHAPTER 8 Part 2 of 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45</cp:revision>
  <dcterms:created xsi:type="dcterms:W3CDTF">2014-10-27T15:29:10Z</dcterms:created>
  <dcterms:modified xsi:type="dcterms:W3CDTF">2014-12-17T03:53:35Z</dcterms:modified>
</cp:coreProperties>
</file>