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131" d="100"/>
          <a:sy n="131" d="100"/>
        </p:scale>
        <p:origin x="-51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2014-12-09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An ice wedge, near Arundel, Quebec, formed about 11,500 years ago. After ice had opened the wedge and melted, probably several times, gravel partially filled the hole, followed later by windblown dust. More recent gravel has been deposited over the top of the structure. GILBERT PRICHONNET.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10</a:t>
            </a:fld>
            <a:endParaRPr lang="en-CA"/>
          </a:p>
        </p:txBody>
      </p:sp>
    </p:spTree>
    <p:extLst>
      <p:ext uri="{BB962C8B-B14F-4D97-AF65-F5344CB8AC3E}">
        <p14:creationId xmlns:p14="http://schemas.microsoft.com/office/powerpoint/2010/main" val="2367316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Pingo</a:t>
            </a:r>
            <a:r>
              <a:rPr lang="en-CA" sz="1200" b="0" i="0" u="none" strike="noStrike" kern="1200" baseline="0" dirty="0" smtClean="0">
                <a:solidFill>
                  <a:schemeClr val="tx1"/>
                </a:solidFill>
                <a:latin typeface="+mn-lt"/>
                <a:ea typeface="+mn-ea"/>
                <a:cs typeface="+mn-cs"/>
              </a:rPr>
              <a:t> near </a:t>
            </a:r>
            <a:r>
              <a:rPr lang="en-CA" sz="1200" b="0" i="0" u="none" strike="noStrike" kern="1200" baseline="0" dirty="0" err="1" smtClean="0">
                <a:solidFill>
                  <a:schemeClr val="tx1"/>
                </a:solidFill>
                <a:latin typeface="+mn-lt"/>
                <a:ea typeface="+mn-ea"/>
                <a:cs typeface="+mn-cs"/>
              </a:rPr>
              <a:t>Erly</a:t>
            </a:r>
            <a:r>
              <a:rPr lang="en-CA" sz="1200" b="0" i="0" u="none" strike="noStrike" kern="1200" baseline="0" dirty="0" smtClean="0">
                <a:solidFill>
                  <a:schemeClr val="tx1"/>
                </a:solidFill>
                <a:latin typeface="+mn-lt"/>
                <a:ea typeface="+mn-ea"/>
                <a:cs typeface="+mn-cs"/>
              </a:rPr>
              <a:t> Lake, </a:t>
            </a:r>
            <a:r>
              <a:rPr lang="en-CA" sz="1200" b="0" i="0" u="none" strike="noStrike" kern="1200" baseline="0" dirty="0" err="1" smtClean="0">
                <a:solidFill>
                  <a:schemeClr val="tx1"/>
                </a:solidFill>
                <a:latin typeface="+mn-lt"/>
                <a:ea typeface="+mn-ea"/>
                <a:cs typeface="+mn-cs"/>
              </a:rPr>
              <a:t>Tuktut</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Nogait</a:t>
            </a:r>
            <a:r>
              <a:rPr lang="en-CA" sz="1200" b="0" i="0" u="none" strike="noStrike" kern="1200" baseline="0" dirty="0" smtClean="0">
                <a:solidFill>
                  <a:schemeClr val="tx1"/>
                </a:solidFill>
                <a:latin typeface="+mn-lt"/>
                <a:ea typeface="+mn-ea"/>
                <a:cs typeface="+mn-cs"/>
              </a:rPr>
              <a:t> National Park of Canada, Northwest Territories. I. K. MACNEIL, COPYRIGHT PARKS CANADA. </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11</a:t>
            </a:fld>
            <a:endParaRPr lang="en-CA"/>
          </a:p>
        </p:txBody>
      </p:sp>
    </p:spTree>
    <p:extLst>
      <p:ext uri="{BB962C8B-B14F-4D97-AF65-F5344CB8AC3E}">
        <p14:creationId xmlns:p14="http://schemas.microsoft.com/office/powerpoint/2010/main" val="1829653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Felsenmeer</a:t>
            </a:r>
            <a:r>
              <a:rPr lang="en-CA" sz="1200" b="0" i="0" u="none" strike="noStrike" kern="1200" baseline="0" dirty="0" smtClean="0">
                <a:solidFill>
                  <a:schemeClr val="tx1"/>
                </a:solidFill>
                <a:latin typeface="+mn-lt"/>
                <a:ea typeface="+mn-ea"/>
                <a:cs typeface="+mn-cs"/>
              </a:rPr>
              <a:t> on a small plateau high in the </a:t>
            </a:r>
            <a:r>
              <a:rPr lang="en-CA" sz="1200" b="0" i="0" u="none" strike="noStrike" kern="1200" baseline="0" dirty="0" err="1" smtClean="0">
                <a:solidFill>
                  <a:schemeClr val="tx1"/>
                </a:solidFill>
                <a:latin typeface="+mn-lt"/>
                <a:ea typeface="+mn-ea"/>
                <a:cs typeface="+mn-cs"/>
              </a:rPr>
              <a:t>Torngat</a:t>
            </a:r>
            <a:r>
              <a:rPr lang="en-CA" sz="1200" b="0" i="0" u="none" strike="noStrike" kern="1200" baseline="0" dirty="0" smtClean="0">
                <a:solidFill>
                  <a:schemeClr val="tx1"/>
                </a:solidFill>
                <a:latin typeface="+mn-lt"/>
                <a:ea typeface="+mn-ea"/>
                <a:cs typeface="+mn-cs"/>
              </a:rPr>
              <a:t> Mountains, close to the Quebec-Labrador border. The frost-shattered bedrock is composed of Archean gneisses from the eastern margin of the Superior </a:t>
            </a:r>
            <a:r>
              <a:rPr lang="en-CA" sz="1200" b="0" i="0" u="none" strike="noStrike" kern="1200" baseline="0" dirty="0" err="1" smtClean="0">
                <a:solidFill>
                  <a:schemeClr val="tx1"/>
                </a:solidFill>
                <a:latin typeface="+mn-lt"/>
                <a:ea typeface="+mn-ea"/>
                <a:cs typeface="+mn-cs"/>
              </a:rPr>
              <a:t>Craton</a:t>
            </a:r>
            <a:r>
              <a:rPr lang="en-CA" sz="1200" b="0" i="0" u="none" strike="noStrike" kern="1200" baseline="0" dirty="0" smtClean="0">
                <a:solidFill>
                  <a:schemeClr val="tx1"/>
                </a:solidFill>
                <a:latin typeface="+mn-lt"/>
                <a:ea typeface="+mn-ea"/>
                <a:cs typeface="+mn-cs"/>
              </a:rPr>
              <a:t>. JAMES GRAY.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12</a:t>
            </a:fld>
            <a:endParaRPr lang="en-CA"/>
          </a:p>
        </p:txBody>
      </p:sp>
    </p:spTree>
    <p:extLst>
      <p:ext uri="{BB962C8B-B14F-4D97-AF65-F5344CB8AC3E}">
        <p14:creationId xmlns:p14="http://schemas.microsoft.com/office/powerpoint/2010/main" val="2830866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Aerial view of </a:t>
            </a:r>
            <a:r>
              <a:rPr lang="en-CA" sz="1200" b="0" i="0" u="none" strike="noStrike" kern="1200" baseline="0" dirty="0" err="1" smtClean="0">
                <a:solidFill>
                  <a:schemeClr val="tx1"/>
                </a:solidFill>
                <a:latin typeface="+mn-lt"/>
                <a:ea typeface="+mn-ea"/>
                <a:cs typeface="+mn-cs"/>
              </a:rPr>
              <a:t>thermokarst</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Wapusk</a:t>
            </a:r>
            <a:r>
              <a:rPr lang="en-CA" sz="1200" b="0" i="0" u="none" strike="noStrike" kern="1200" baseline="0" dirty="0" smtClean="0">
                <a:solidFill>
                  <a:schemeClr val="tx1"/>
                </a:solidFill>
                <a:latin typeface="+mn-lt"/>
                <a:ea typeface="+mn-ea"/>
                <a:cs typeface="+mn-cs"/>
              </a:rPr>
              <a:t> National Park of Canada, Manitoba. N. ROSING, COPYRIGHT PARKS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13</a:t>
            </a:fld>
            <a:endParaRPr lang="en-CA"/>
          </a:p>
        </p:txBody>
      </p:sp>
    </p:spTree>
    <p:extLst>
      <p:ext uri="{BB962C8B-B14F-4D97-AF65-F5344CB8AC3E}">
        <p14:creationId xmlns:p14="http://schemas.microsoft.com/office/powerpoint/2010/main" val="2763090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1" u="none" strike="noStrike" kern="1200" baseline="0" dirty="0" smtClean="0">
                <a:solidFill>
                  <a:schemeClr val="tx1"/>
                </a:solidFill>
                <a:latin typeface="+mn-lt"/>
                <a:ea typeface="+mn-ea"/>
                <a:cs typeface="+mn-cs"/>
              </a:rPr>
              <a:t>A. </a:t>
            </a:r>
            <a:r>
              <a:rPr lang="en-CA" sz="1200" b="0" i="0" u="none" strike="noStrike" kern="1200" baseline="0" dirty="0" smtClean="0">
                <a:solidFill>
                  <a:schemeClr val="tx1"/>
                </a:solidFill>
                <a:latin typeface="+mn-lt"/>
                <a:ea typeface="+mn-ea"/>
                <a:cs typeface="+mn-cs"/>
              </a:rPr>
              <a:t>The orbit of the Earth around the Sun changes from strongly ellipsoidal to almost circular and back to strongly ellipsoidal every 100,000 years; this is the eccentricity cycle. </a:t>
            </a:r>
            <a:r>
              <a:rPr lang="en-CA" sz="1200" b="0" i="1" u="none" strike="noStrike" kern="1200" baseline="0" dirty="0" smtClean="0">
                <a:solidFill>
                  <a:schemeClr val="tx1"/>
                </a:solidFill>
                <a:latin typeface="+mn-lt"/>
                <a:ea typeface="+mn-ea"/>
                <a:cs typeface="+mn-cs"/>
              </a:rPr>
              <a:t>B. </a:t>
            </a:r>
            <a:r>
              <a:rPr lang="en-CA" sz="1200" b="0" i="0" u="none" strike="noStrike" kern="1200" baseline="0" dirty="0" smtClean="0">
                <a:solidFill>
                  <a:schemeClr val="tx1"/>
                </a:solidFill>
                <a:latin typeface="+mn-lt"/>
                <a:ea typeface="+mn-ea"/>
                <a:cs typeface="+mn-cs"/>
              </a:rPr>
              <a:t>The ecliptic axis (a) is an imaginary line perpendicular to the Earth’s orbit around the Sun. The angle between the Earth’s rotational axis (b and c) and the ecliptic axis varies between 22.1° (b) and 24.5° (c) and back every 41,000 years. This is the obliquity cycle. </a:t>
            </a:r>
            <a:r>
              <a:rPr lang="en-CA" sz="1200" b="0" i="1" u="none" strike="noStrike" kern="1200" baseline="0" dirty="0" smtClean="0">
                <a:solidFill>
                  <a:schemeClr val="tx1"/>
                </a:solidFill>
                <a:latin typeface="+mn-lt"/>
                <a:ea typeface="+mn-ea"/>
                <a:cs typeface="+mn-cs"/>
              </a:rPr>
              <a:t>C. </a:t>
            </a:r>
            <a:r>
              <a:rPr lang="en-CA" sz="1200" b="0" i="0" u="none" strike="noStrike" kern="1200" baseline="0" dirty="0" smtClean="0">
                <a:solidFill>
                  <a:schemeClr val="tx1"/>
                </a:solidFill>
                <a:latin typeface="+mn-lt"/>
                <a:ea typeface="+mn-ea"/>
                <a:cs typeface="+mn-cs"/>
              </a:rPr>
              <a:t>Earth’s rotational axis (b) completes a precession cycle by circling the ecliptic axis (a) every 19,000 to 23,000 years. The upper diagram represents today, with the Northern Hemisphere tilted towards the Sun in July and away from it in January. The bottom diagram shows the halfway stage in the cycle, about 11,000 years in the future, when the Northern Hemisphere will be tilted away from the Sun in July and toward it in January. To avoid confusion, the shape of the Earth’s orbit and the position of the Sun are shown unchanged in this diagram.</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14</a:t>
            </a:fld>
            <a:endParaRPr lang="en-CA"/>
          </a:p>
        </p:txBody>
      </p:sp>
    </p:spTree>
    <p:extLst>
      <p:ext uri="{BB962C8B-B14F-4D97-AF65-F5344CB8AC3E}">
        <p14:creationId xmlns:p14="http://schemas.microsoft.com/office/powerpoint/2010/main" val="48794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These snow-covered drumlins near Nicola Lake, south of Kamloops, British Columbia, were formed beneath the Cordilleran Ice Sheet. From the shape of the drumlins, we can infer that the ice flowed toward the lower right. DARREL LONG.</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41129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Aerial view of a glacier on Baffin Island, Nunavut, surrounded by moraines. TED LITTLE.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4228580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An esker snakes across the landscape in the Northwest Territories. IAN WARD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3083740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Moraine-dammed lake at the foot of Bishop Glacier in the southern Coast Mountains of British Columbia. JOHN CLAGUE.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184608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Kettle holes punctuate the farmland in this aerial view taken east of Saskatoon, Saskatchewan. The blue-flowering crop is flax.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4092411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These cyclic layers of mud deposited in a former glacial lake and now exposed along the shore of Lac </a:t>
            </a:r>
            <a:r>
              <a:rPr lang="en-CA" sz="1200" b="0" i="0" u="none" strike="noStrike" kern="1200" baseline="0" dirty="0" err="1" smtClean="0">
                <a:solidFill>
                  <a:schemeClr val="tx1"/>
                </a:solidFill>
                <a:latin typeface="+mn-lt"/>
                <a:ea typeface="+mn-ea"/>
                <a:cs typeface="+mn-cs"/>
              </a:rPr>
              <a:t>Temiscamingue</a:t>
            </a:r>
            <a:r>
              <a:rPr lang="en-CA" sz="1200" b="0" i="0" u="none" strike="noStrike" kern="1200" baseline="0" dirty="0" smtClean="0">
                <a:solidFill>
                  <a:schemeClr val="tx1"/>
                </a:solidFill>
                <a:latin typeface="+mn-lt"/>
                <a:ea typeface="+mn-ea"/>
                <a:cs typeface="+mn-cs"/>
              </a:rPr>
              <a:t>, Quebec, represent annual accumulations and are known as </a:t>
            </a:r>
            <a:r>
              <a:rPr lang="en-CA" sz="1200" b="0" i="0" u="none" strike="noStrike" kern="1200" baseline="0" dirty="0" err="1" smtClean="0">
                <a:solidFill>
                  <a:schemeClr val="tx1"/>
                </a:solidFill>
                <a:latin typeface="+mn-lt"/>
                <a:ea typeface="+mn-ea"/>
                <a:cs typeface="+mn-cs"/>
              </a:rPr>
              <a:t>varves</a:t>
            </a:r>
            <a:r>
              <a:rPr lang="en-CA" sz="1200" b="0" i="0" u="none" strike="noStrike" kern="1200" baseline="0" dirty="0" smtClean="0">
                <a:solidFill>
                  <a:schemeClr val="tx1"/>
                </a:solidFill>
                <a:latin typeface="+mn-lt"/>
                <a:ea typeface="+mn-ea"/>
                <a:cs typeface="+mn-cs"/>
              </a:rPr>
              <a:t>. JEAN VEILLETTE, REPRODUCED WITH THE PERMISSION OF NATURAL RESOURCES CANADA 2013, COURTESY OF THE GEOLOGICAL SURVEY OF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118993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Ice lens in permafrost in the Katherine River valley, </a:t>
            </a:r>
            <a:r>
              <a:rPr lang="en-CA" sz="1200" b="0" i="0" u="none" strike="noStrike" kern="1200" baseline="0" dirty="0" err="1" smtClean="0">
                <a:solidFill>
                  <a:schemeClr val="tx1"/>
                </a:solidFill>
                <a:latin typeface="+mn-lt"/>
                <a:ea typeface="+mn-ea"/>
                <a:cs typeface="+mn-cs"/>
              </a:rPr>
              <a:t>Torngat</a:t>
            </a:r>
            <a:r>
              <a:rPr lang="en-CA" sz="1200" b="0" i="0" u="none" strike="noStrike" kern="1200" baseline="0" dirty="0" smtClean="0">
                <a:solidFill>
                  <a:schemeClr val="tx1"/>
                </a:solidFill>
                <a:latin typeface="+mn-lt"/>
                <a:ea typeface="+mn-ea"/>
                <a:cs typeface="+mn-cs"/>
              </a:rPr>
              <a:t> Mountains, Labrador. M. J. VAN KRANENDONK, REPRODUCED WITH THE PERMISSION OF NATURAL RESOURCES CANADA 2013, COURTESY OF THE GEOLOGICAL SURVEY OF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1574406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Aerial view of polygonal patterned ground, produced by ice wedges, on </a:t>
            </a:r>
            <a:r>
              <a:rPr lang="en-CA" sz="1200" b="0" i="0" u="none" strike="noStrike" kern="1200" baseline="0" dirty="0" err="1" smtClean="0">
                <a:solidFill>
                  <a:schemeClr val="tx1"/>
                </a:solidFill>
                <a:latin typeface="+mn-lt"/>
                <a:ea typeface="+mn-ea"/>
                <a:cs typeface="+mn-cs"/>
              </a:rPr>
              <a:t>Ellef</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Ringnes</a:t>
            </a:r>
            <a:r>
              <a:rPr lang="en-CA" sz="1200" b="0" i="0" u="none" strike="noStrike" kern="1200" baseline="0" dirty="0" smtClean="0">
                <a:solidFill>
                  <a:schemeClr val="tx1"/>
                </a:solidFill>
                <a:latin typeface="+mn-lt"/>
                <a:ea typeface="+mn-ea"/>
                <a:cs typeface="+mn-cs"/>
              </a:rPr>
              <a:t> Island, Nunavut. CAROL EVENCHICK.</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1251005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2014-12-09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11</a:t>
            </a:r>
            <a:br>
              <a:rPr lang="en-CA" dirty="0" smtClean="0">
                <a:latin typeface="Arial"/>
                <a:cs typeface="Arial"/>
              </a:rPr>
            </a:br>
            <a:r>
              <a:rPr lang="en-US"/>
              <a:t>Part </a:t>
            </a:r>
            <a:r>
              <a:rPr lang="en-US" smtClean="0"/>
              <a:t>2 </a:t>
            </a:r>
            <a:r>
              <a:rPr lang="en-US" dirty="0"/>
              <a:t>of 3</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300" y="0"/>
            <a:ext cx="4842365" cy="6858000"/>
          </a:xfrm>
          <a:prstGeom prst="rect">
            <a:avLst/>
          </a:prstGeom>
        </p:spPr>
      </p:pic>
    </p:spTree>
    <p:extLst>
      <p:ext uri="{BB962C8B-B14F-4D97-AF65-F5344CB8AC3E}">
        <p14:creationId xmlns:p14="http://schemas.microsoft.com/office/powerpoint/2010/main" val="2943341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098507" cy="6858000"/>
          </a:xfrm>
          <a:prstGeom prst="rect">
            <a:avLst/>
          </a:prstGeom>
        </p:spPr>
      </p:pic>
    </p:spTree>
    <p:extLst>
      <p:ext uri="{BB962C8B-B14F-4D97-AF65-F5344CB8AC3E}">
        <p14:creationId xmlns:p14="http://schemas.microsoft.com/office/powerpoint/2010/main" val="322896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1606285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46570"/>
          </a:xfrm>
          <a:prstGeom prst="rect">
            <a:avLst/>
          </a:prstGeom>
        </p:spPr>
      </p:pic>
    </p:spTree>
    <p:extLst>
      <p:ext uri="{BB962C8B-B14F-4D97-AF65-F5344CB8AC3E}">
        <p14:creationId xmlns:p14="http://schemas.microsoft.com/office/powerpoint/2010/main" val="524973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0609" y="0"/>
            <a:ext cx="6102781" cy="6858000"/>
          </a:xfrm>
          <a:prstGeom prst="rect">
            <a:avLst/>
          </a:prstGeom>
        </p:spPr>
      </p:pic>
    </p:spTree>
    <p:extLst>
      <p:ext uri="{BB962C8B-B14F-4D97-AF65-F5344CB8AC3E}">
        <p14:creationId xmlns:p14="http://schemas.microsoft.com/office/powerpoint/2010/main" val="107454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46" y="0"/>
            <a:ext cx="9098507" cy="6858000"/>
          </a:xfrm>
          <a:prstGeom prst="rect">
            <a:avLst/>
          </a:prstGeom>
        </p:spPr>
      </p:pic>
    </p:spTree>
    <p:extLst>
      <p:ext uri="{BB962C8B-B14F-4D97-AF65-F5344CB8AC3E}">
        <p14:creationId xmlns:p14="http://schemas.microsoft.com/office/powerpoint/2010/main" val="1445961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1027403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209889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423817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0"/>
            <a:ext cx="6291743" cy="6858000"/>
          </a:xfrm>
          <a:prstGeom prst="rect">
            <a:avLst/>
          </a:prstGeom>
        </p:spPr>
      </p:pic>
    </p:spTree>
    <p:extLst>
      <p:ext uri="{BB962C8B-B14F-4D97-AF65-F5344CB8AC3E}">
        <p14:creationId xmlns:p14="http://schemas.microsoft.com/office/powerpoint/2010/main" val="2095114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6812280"/>
          </a:xfrm>
          <a:prstGeom prst="rect">
            <a:avLst/>
          </a:prstGeom>
        </p:spPr>
      </p:pic>
    </p:spTree>
    <p:extLst>
      <p:ext uri="{BB962C8B-B14F-4D97-AF65-F5344CB8AC3E}">
        <p14:creationId xmlns:p14="http://schemas.microsoft.com/office/powerpoint/2010/main" val="2670628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83444" cy="6858000"/>
          </a:xfrm>
          <a:prstGeom prst="rect">
            <a:avLst/>
          </a:prstGeom>
        </p:spPr>
      </p:pic>
    </p:spTree>
    <p:extLst>
      <p:ext uri="{BB962C8B-B14F-4D97-AF65-F5344CB8AC3E}">
        <p14:creationId xmlns:p14="http://schemas.microsoft.com/office/powerpoint/2010/main" val="1692576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9" y="0"/>
            <a:ext cx="9113621" cy="6858000"/>
          </a:xfrm>
          <a:prstGeom prst="rect">
            <a:avLst/>
          </a:prstGeom>
        </p:spPr>
      </p:pic>
    </p:spTree>
    <p:extLst>
      <p:ext uri="{BB962C8B-B14F-4D97-AF65-F5344CB8AC3E}">
        <p14:creationId xmlns:p14="http://schemas.microsoft.com/office/powerpoint/2010/main" val="2329101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1108</Words>
  <Application>Microsoft Macintosh PowerPoint</Application>
  <PresentationFormat>On-screen Show (4:3)</PresentationFormat>
  <Paragraphs>68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CHAPTER 11 Part 2 of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37</cp:revision>
  <dcterms:created xsi:type="dcterms:W3CDTF">2014-10-27T15:29:10Z</dcterms:created>
  <dcterms:modified xsi:type="dcterms:W3CDTF">2014-12-09T22:40:20Z</dcterms:modified>
</cp:coreProperties>
</file>