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1126" autoAdjust="0"/>
  </p:normalViewPr>
  <p:slideViewPr>
    <p:cSldViewPr>
      <p:cViewPr varScale="1">
        <p:scale>
          <a:sx n="106" d="100"/>
          <a:sy n="106" d="100"/>
        </p:scale>
        <p:origin x="-112" y="-4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2014-12-16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General extent of Hadean and Archean rocks at the surface (after glacial deposits are removed) of onshore and offshore Canada. The lighter shaded areas denote either uncertainty or areas where rocks of the particular age have been confirmed but are intimately associated with rocks of other ages and the scale of the map doesn’t let us show them separately. ADAPTED FROM WHEELER ET AL. (1996).</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Specimen of </a:t>
            </a:r>
            <a:r>
              <a:rPr lang="en-CA" sz="1200" b="0" i="0" u="none" strike="noStrike" kern="1200" baseline="0" dirty="0" err="1" smtClean="0">
                <a:solidFill>
                  <a:schemeClr val="tx1"/>
                </a:solidFill>
                <a:latin typeface="+mn-lt"/>
                <a:ea typeface="+mn-ea"/>
                <a:cs typeface="+mn-cs"/>
              </a:rPr>
              <a:t>Acasta</a:t>
            </a:r>
            <a:r>
              <a:rPr lang="en-CA" sz="1200" b="0" i="0" u="none" strike="noStrike" kern="1200" baseline="0" dirty="0" smtClean="0">
                <a:solidFill>
                  <a:schemeClr val="tx1"/>
                </a:solidFill>
                <a:latin typeface="+mn-lt"/>
                <a:ea typeface="+mn-ea"/>
                <a:cs typeface="+mn-cs"/>
              </a:rPr>
              <a:t> Gneiss from the Northwest Territories, the world’s oldest-known rock at 4,030 million years. The Hadean date is of the original felsic igneous rock, which was metamorphosed to gneiss during the Archean. GODFREY NOWLAN.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11</a:t>
            </a:fld>
            <a:endParaRPr lang="en-CA"/>
          </a:p>
        </p:txBody>
      </p:sp>
    </p:spTree>
    <p:extLst>
      <p:ext uri="{BB962C8B-B14F-4D97-AF65-F5344CB8AC3E}">
        <p14:creationId xmlns:p14="http://schemas.microsoft.com/office/powerpoint/2010/main" val="3224485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geology of the Canadian Shield.</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12</a:t>
            </a:fld>
            <a:endParaRPr lang="en-CA"/>
          </a:p>
        </p:txBody>
      </p:sp>
    </p:spTree>
    <p:extLst>
      <p:ext uri="{BB962C8B-B14F-4D97-AF65-F5344CB8AC3E}">
        <p14:creationId xmlns:p14="http://schemas.microsoft.com/office/powerpoint/2010/main" val="4055370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Part of a </a:t>
            </a:r>
            <a:r>
              <a:rPr lang="en-CA" sz="1200" b="0" i="0" u="none" strike="noStrike" kern="1200" baseline="0" dirty="0" err="1" smtClean="0">
                <a:solidFill>
                  <a:schemeClr val="tx1"/>
                </a:solidFill>
                <a:latin typeface="+mn-lt"/>
                <a:ea typeface="+mn-ea"/>
                <a:cs typeface="+mn-cs"/>
              </a:rPr>
              <a:t>komatiite</a:t>
            </a:r>
            <a:r>
              <a:rPr lang="en-CA" sz="1200" b="0" i="0" u="none" strike="noStrike" kern="1200" baseline="0" dirty="0" smtClean="0">
                <a:solidFill>
                  <a:schemeClr val="tx1"/>
                </a:solidFill>
                <a:latin typeface="+mn-lt"/>
                <a:ea typeface="+mn-ea"/>
                <a:cs typeface="+mn-cs"/>
              </a:rPr>
              <a:t> lava flow dated to about 2,700 million years, showing </a:t>
            </a:r>
            <a:r>
              <a:rPr lang="en-CA" sz="1200" b="0" i="0" u="none" strike="noStrike" kern="1200" baseline="0" dirty="0" err="1" smtClean="0">
                <a:solidFill>
                  <a:schemeClr val="tx1"/>
                </a:solidFill>
                <a:latin typeface="+mn-lt"/>
                <a:ea typeface="+mn-ea"/>
                <a:cs typeface="+mn-cs"/>
              </a:rPr>
              <a:t>spinifex</a:t>
            </a:r>
            <a:r>
              <a:rPr lang="en-CA" sz="1200" b="0" i="0" u="none" strike="noStrike" kern="1200" baseline="0" dirty="0" smtClean="0">
                <a:solidFill>
                  <a:schemeClr val="tx1"/>
                </a:solidFill>
                <a:latin typeface="+mn-lt"/>
                <a:ea typeface="+mn-ea"/>
                <a:cs typeface="+mn-cs"/>
              </a:rPr>
              <a:t> texture. This exposure is in the Abitibi Greenstone Belt of the Superior </a:t>
            </a:r>
            <a:r>
              <a:rPr lang="en-CA" sz="1200" b="0" i="0" u="none" strike="noStrike" kern="1200" baseline="0" dirty="0" err="1" smtClean="0">
                <a:solidFill>
                  <a:schemeClr val="tx1"/>
                </a:solidFill>
                <a:latin typeface="+mn-lt"/>
                <a:ea typeface="+mn-ea"/>
                <a:cs typeface="+mn-cs"/>
              </a:rPr>
              <a:t>Craton</a:t>
            </a:r>
            <a:r>
              <a:rPr lang="en-CA" sz="1200" b="0" i="0" u="none" strike="noStrike" kern="1200" baseline="0" dirty="0" smtClean="0">
                <a:solidFill>
                  <a:schemeClr val="tx1"/>
                </a:solidFill>
                <a:latin typeface="+mn-lt"/>
                <a:ea typeface="+mn-ea"/>
                <a:cs typeface="+mn-cs"/>
              </a:rPr>
              <a:t>, near Rouyn-</a:t>
            </a:r>
            <a:r>
              <a:rPr lang="en-CA" sz="1200" b="0" i="0" u="none" strike="noStrike" kern="1200" baseline="0" dirty="0" err="1" smtClean="0">
                <a:solidFill>
                  <a:schemeClr val="tx1"/>
                </a:solidFill>
                <a:latin typeface="+mn-lt"/>
                <a:ea typeface="+mn-ea"/>
                <a:cs typeface="+mn-cs"/>
              </a:rPr>
              <a:t>Noranda</a:t>
            </a:r>
            <a:r>
              <a:rPr lang="en-CA" sz="1200" b="0" i="0" u="none" strike="noStrike" kern="1200" baseline="0" dirty="0" smtClean="0">
                <a:solidFill>
                  <a:schemeClr val="tx1"/>
                </a:solidFill>
                <a:latin typeface="+mn-lt"/>
                <a:ea typeface="+mn-ea"/>
                <a:cs typeface="+mn-cs"/>
              </a:rPr>
              <a:t>, Quebec. DAVID CORRIGAN.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13</a:t>
            </a:fld>
            <a:endParaRPr lang="en-CA"/>
          </a:p>
        </p:txBody>
      </p:sp>
    </p:spTree>
    <p:extLst>
      <p:ext uri="{BB962C8B-B14F-4D97-AF65-F5344CB8AC3E}">
        <p14:creationId xmlns:p14="http://schemas.microsoft.com/office/powerpoint/2010/main" val="321313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steep-sided isolated peaks in this scene, at the head of Maitland Creek, Skeena Mountains, British Columbia, are Pliocene volcanic necks of the Stikine Volcanic Belt (Chapter 10). They were intruded into Jurassic sedimentary rocks. CAROL EVENCHICK.</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Convoluted Archean gneiss at Fords Harbour, near Nain, Labrador. This rock, part of what geologists call the North Atlantic </a:t>
            </a:r>
            <a:r>
              <a:rPr lang="en-CA" sz="1200" b="0" i="0" u="none" strike="noStrike" kern="1200" baseline="0" dirty="0" err="1" smtClean="0">
                <a:solidFill>
                  <a:schemeClr val="tx1"/>
                </a:solidFill>
                <a:latin typeface="+mn-lt"/>
                <a:ea typeface="+mn-ea"/>
                <a:cs typeface="+mn-cs"/>
              </a:rPr>
              <a:t>Craton</a:t>
            </a:r>
            <a:r>
              <a:rPr lang="en-CA" sz="1200" b="0" i="0" u="none" strike="noStrike" kern="1200" baseline="0" dirty="0" smtClean="0">
                <a:solidFill>
                  <a:schemeClr val="tx1"/>
                </a:solidFill>
                <a:latin typeface="+mn-lt"/>
                <a:ea typeface="+mn-ea"/>
                <a:cs typeface="+mn-cs"/>
              </a:rPr>
              <a:t>, formed under very high pressures and temperatures in the lower continental crust. BRUCE RYAN.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Geologic time scale, showing the interval covered in this chapter. Numbers indicate millions of years ago. P = Paleogene (Paleocene to Oligocene), N = Neogene (Miocene and Pliocene), and Q = Quaternary.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group of five galaxies known as Stephan’s Quintet, viewed through the Hubble Space Telescope. Individual members of the Quintet are prominent, but many of the other “stars” in the background are in fact more distant galaxies. Galaxies are a result of the Big Bang, which occurred 14,000 to 13,500 million years ago. FROM THE HUBBLESITE, COURTESY OF NASA AND STSCI.</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Orion Nebula, a nebula within our Milky Way Galaxy, as seen through the Hubble Space Telescope. Nebulae are accumulations of gas and dust that glow due to radiation from nearby stars, and are the nurseries for new solar systems. FROM THE HUBBLESITE, COURTESY OF NASA AND STSCI.</a:t>
            </a:r>
            <a:endParaRPr lang="en-US"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largest intact meteorite ever found in Canada fell near </a:t>
            </a:r>
            <a:r>
              <a:rPr lang="en-CA" sz="1200" b="0" i="0" u="none" strike="noStrike" kern="1200" baseline="0" dirty="0" err="1" smtClean="0">
                <a:solidFill>
                  <a:schemeClr val="tx1"/>
                </a:solidFill>
                <a:latin typeface="+mn-lt"/>
                <a:ea typeface="+mn-ea"/>
                <a:cs typeface="+mn-cs"/>
              </a:rPr>
              <a:t>Madoc</a:t>
            </a:r>
            <a:r>
              <a:rPr lang="en-CA" sz="1200" b="0" i="0" u="none" strike="noStrike" kern="1200" baseline="0" dirty="0" smtClean="0">
                <a:solidFill>
                  <a:schemeClr val="tx1"/>
                </a:solidFill>
                <a:latin typeface="+mn-lt"/>
                <a:ea typeface="+mn-ea"/>
                <a:cs typeface="+mn-cs"/>
              </a:rPr>
              <a:t>, Ontario, perhaps in the early nineteenth century, and was discovered by William Logan in 1854. It is a single mass of iron weighing over 150 kilograms, twice the weight of an average adult person. ROB FENSOME, SPECIMEN COURTESY OF NATURAL RESOURCES CANADA.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bright and dark spots respectively shining out from or silhouetted against the Orion Nebula are planetary discs. Such discs are nascent solar systems, clouds of gas and dust surrounding a youthful star. FROM THE HUBBLESITE, COURTESY OF NASA AND STSCI.</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thin-section of basalt from the Moon, shown in cross-polarized light. The black mineral is </a:t>
            </a:r>
            <a:r>
              <a:rPr lang="en-CA" sz="1200" b="0" i="0" u="none" strike="noStrike" kern="1200" baseline="0" dirty="0" err="1" smtClean="0">
                <a:solidFill>
                  <a:schemeClr val="tx1"/>
                </a:solidFill>
                <a:latin typeface="+mn-lt"/>
                <a:ea typeface="+mn-ea"/>
                <a:cs typeface="+mn-cs"/>
              </a:rPr>
              <a:t>ilmenite</a:t>
            </a:r>
            <a:r>
              <a:rPr lang="en-CA" sz="1200" b="0" i="0" u="none" strike="noStrike" kern="1200" baseline="0" dirty="0" smtClean="0">
                <a:solidFill>
                  <a:schemeClr val="tx1"/>
                </a:solidFill>
                <a:latin typeface="+mn-lt"/>
                <a:ea typeface="+mn-ea"/>
                <a:cs typeface="+mn-cs"/>
              </a:rPr>
              <a:t>, the multi-coloured mineral is pyroxene, and the grey-green striped mineral is plagioclase feldspar. The field of view is 4 millimetres across. BARRIE CLARKE.</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2014-12-16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5</a:t>
            </a:r>
            <a:br>
              <a:rPr lang="en-CA" dirty="0" smtClean="0">
                <a:latin typeface="Arial"/>
                <a:cs typeface="Arial"/>
              </a:rPr>
            </a:br>
            <a:r>
              <a:rPr lang="en-US" dirty="0"/>
              <a:t>Part 1 of </a:t>
            </a:r>
            <a:r>
              <a:rPr lang="en-US" dirty="0" smtClean="0"/>
              <a:t>2</a:t>
            </a:r>
            <a:r>
              <a:rPr lang="en-US" dirty="0"/>
              <a:t/>
            </a:r>
            <a:br>
              <a:rPr lang="en-US" dirty="0"/>
            </a:br>
            <a:endParaRPr lang="en-CA" dirty="0">
              <a:latin typeface="Arial"/>
              <a:cs typeface="Arial"/>
            </a:endParaRPr>
          </a:p>
        </p:txBody>
      </p:sp>
      <p:sp>
        <p:nvSpPr>
          <p:cNvPr id="2" name="TextBox 1"/>
          <p:cNvSpPr txBox="1"/>
          <p:nvPr/>
        </p:nvSpPr>
        <p:spPr>
          <a:xfrm>
            <a:off x="179512" y="2348880"/>
            <a:ext cx="8784975" cy="1477328"/>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r>
              <a:rPr lang="en-US" dirty="0" smtClean="0"/>
              <a:t>.</a:t>
            </a:r>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 y="0"/>
            <a:ext cx="7474659"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2076069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6128" y="0"/>
            <a:ext cx="6291743" cy="6858000"/>
          </a:xfrm>
          <a:prstGeom prst="rect">
            <a:avLst/>
          </a:prstGeom>
        </p:spPr>
      </p:pic>
    </p:spTree>
    <p:extLst>
      <p:ext uri="{BB962C8B-B14F-4D97-AF65-F5344CB8AC3E}">
        <p14:creationId xmlns:p14="http://schemas.microsoft.com/office/powerpoint/2010/main" val="1548931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56269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00" y="0"/>
            <a:ext cx="4313208"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100" y="0"/>
            <a:ext cx="6270171" cy="6858000"/>
          </a:xfrm>
          <a:prstGeom prst="rect">
            <a:avLst/>
          </a:prstGeom>
          <a:ln>
            <a:solidFill>
              <a:srgbClr val="000000"/>
            </a:solidFill>
          </a:ln>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300" y="0"/>
            <a:ext cx="5342162"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100" y="0"/>
            <a:ext cx="6254362"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0"/>
            <a:ext cx="8453438"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 y="0"/>
            <a:ext cx="8188657"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1063</Words>
  <Application>Microsoft Macintosh PowerPoint</Application>
  <PresentationFormat>On-screen Show (4:3)</PresentationFormat>
  <Paragraphs>62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CHAPTER 5 Part 1 of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36</cp:revision>
  <dcterms:created xsi:type="dcterms:W3CDTF">2014-10-27T15:29:10Z</dcterms:created>
  <dcterms:modified xsi:type="dcterms:W3CDTF">2014-12-16T23:57:14Z</dcterms:modified>
</cp:coreProperties>
</file>