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01" r:id="rId3"/>
    <p:sldId id="302" r:id="rId4"/>
    <p:sldId id="303" r:id="rId5"/>
    <p:sldId id="304" r:id="rId6"/>
    <p:sldId id="305" r:id="rId7"/>
    <p:sldId id="306" r:id="rId8"/>
    <p:sldId id="307" r:id="rId9"/>
    <p:sldId id="308" r:id="rId10"/>
    <p:sldId id="309" r:id="rId11"/>
    <p:sldId id="310" r:id="rId12"/>
    <p:sldId id="311" r:id="rId13"/>
    <p:sldId id="31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06" d="100"/>
          <a:sy n="106" d="100"/>
        </p:scale>
        <p:origin x="-120" y="-4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igneous rocks that form the </a:t>
            </a:r>
            <a:r>
              <a:rPr lang="en-CA" sz="1200" b="0" i="0" u="none" strike="noStrike" kern="1200" baseline="0" dirty="0" err="1" smtClean="0">
                <a:solidFill>
                  <a:schemeClr val="tx1"/>
                </a:solidFill>
                <a:latin typeface="+mn-lt"/>
                <a:ea typeface="+mn-ea"/>
                <a:cs typeface="+mn-cs"/>
              </a:rPr>
              <a:t>Monteregian</a:t>
            </a:r>
            <a:r>
              <a:rPr lang="en-CA" sz="1200" b="0" i="0" u="none" strike="noStrike" kern="1200" baseline="0" dirty="0" smtClean="0">
                <a:solidFill>
                  <a:schemeClr val="tx1"/>
                </a:solidFill>
                <a:latin typeface="+mn-lt"/>
                <a:ea typeface="+mn-ea"/>
                <a:cs typeface="+mn-cs"/>
              </a:rPr>
              <a:t> Hills are a source of rare minerals, such as this specimen of orange </a:t>
            </a:r>
            <a:r>
              <a:rPr lang="en-CA" sz="1200" b="0" i="0" u="none" strike="noStrike" kern="1200" baseline="0" dirty="0" err="1" smtClean="0">
                <a:solidFill>
                  <a:schemeClr val="tx1"/>
                </a:solidFill>
                <a:latin typeface="+mn-lt"/>
                <a:ea typeface="+mn-ea"/>
                <a:cs typeface="+mn-cs"/>
              </a:rPr>
              <a:t>serandite</a:t>
            </a:r>
            <a:r>
              <a:rPr lang="en-CA" sz="1200" b="0" i="0" u="none" strike="noStrike" kern="1200" baseline="0" dirty="0" smtClean="0">
                <a:solidFill>
                  <a:schemeClr val="tx1"/>
                </a:solidFill>
                <a:latin typeface="+mn-lt"/>
                <a:ea typeface="+mn-ea"/>
                <a:cs typeface="+mn-cs"/>
              </a:rPr>
              <a:t> from Mont Saint-</a:t>
            </a:r>
            <a:r>
              <a:rPr lang="en-CA" sz="1200" b="0" i="0" u="none" strike="noStrike" kern="1200" baseline="0" dirty="0" err="1" smtClean="0">
                <a:solidFill>
                  <a:schemeClr val="tx1"/>
                </a:solidFill>
                <a:latin typeface="+mn-lt"/>
                <a:ea typeface="+mn-ea"/>
                <a:cs typeface="+mn-cs"/>
              </a:rPr>
              <a:t>Hilaire</a:t>
            </a:r>
            <a:r>
              <a:rPr lang="en-CA" sz="1200" b="0" i="0" u="none" strike="noStrike" kern="1200" baseline="0" dirty="0" smtClean="0">
                <a:solidFill>
                  <a:schemeClr val="tx1"/>
                </a:solidFill>
                <a:latin typeface="+mn-lt"/>
                <a:ea typeface="+mn-ea"/>
                <a:cs typeface="+mn-cs"/>
              </a:rPr>
              <a:t>, Quebec. HELEN TYSON, FROM THE COLLECTION OF HELEN AND ROD TYSON.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3831357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An excavated bone bed in Dinosaur Provincial Park, Alberta. DAVID EBERTH.</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2815295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Cretaceous-Tertiary boundary layers at the base of a coal bed, Wood Mountain Creek, south-central Saskatchewan. The thin white layer, which marks the boundary, was originally a layer of glass beads derived from rock that melted during the asteroid impact event but is now weathered to kaolin clay, a white aluminum-rich clay. The overlying rusty-brown to dark grey impact layers (1 to 1.5 centimetres thick) are enriched in iridium and contain shocked quartz (Box 11). ART SWEET.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3667435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Ferns proliferated within weeks to months following the asteroid strike at the end of the Cretaceous, much as they do today after a forest fire. This scene is near Halifax, Nova Scotia. ANDREW MACRAE.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97303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Cretaceous tidal deposits associated with the </a:t>
            </a:r>
            <a:r>
              <a:rPr lang="en-CA" sz="1200" b="0" i="0" u="none" strike="noStrike" kern="1200" baseline="0" dirty="0" err="1" smtClean="0">
                <a:solidFill>
                  <a:schemeClr val="tx1"/>
                </a:solidFill>
                <a:latin typeface="+mn-lt"/>
                <a:ea typeface="+mn-ea"/>
                <a:cs typeface="+mn-cs"/>
              </a:rPr>
              <a:t>Bearpaw</a:t>
            </a:r>
            <a:r>
              <a:rPr lang="en-CA" sz="1200" b="0" i="0" u="none" strike="noStrike" kern="1200" baseline="0" dirty="0" smtClean="0">
                <a:solidFill>
                  <a:schemeClr val="tx1"/>
                </a:solidFill>
                <a:latin typeface="+mn-lt"/>
                <a:ea typeface="+mn-ea"/>
                <a:cs typeface="+mn-cs"/>
              </a:rPr>
              <a:t> Sea, near </a:t>
            </a:r>
            <a:r>
              <a:rPr lang="en-CA" sz="1200" b="0" i="0" u="none" strike="noStrike" kern="1200" baseline="0" dirty="0" err="1" smtClean="0">
                <a:solidFill>
                  <a:schemeClr val="tx1"/>
                </a:solidFill>
                <a:latin typeface="+mn-lt"/>
                <a:ea typeface="+mn-ea"/>
                <a:cs typeface="+mn-cs"/>
              </a:rPr>
              <a:t>Drumheller</a:t>
            </a:r>
            <a:r>
              <a:rPr lang="en-CA" sz="1200" b="0" i="0" u="none" strike="noStrike" kern="1200" baseline="0" dirty="0" smtClean="0">
                <a:solidFill>
                  <a:schemeClr val="tx1"/>
                </a:solidFill>
                <a:latin typeface="+mn-lt"/>
                <a:ea typeface="+mn-ea"/>
                <a:cs typeface="+mn-cs"/>
              </a:rPr>
              <a:t>, Alberta. The rhythmic layering of the sediment reflects daily tidal cycles. ANDREW MACRAE.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316332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Tilted late Jurassic strata along the Trans-Canada Highway, just east of Banff, Alberta. These rocks were deposited in the Western Interior Basin. They represent a transition from marine to non-marine environments and are part of the first major influx of clastic sediments eroded from the rising Cordillera to the west. JIM MONGER.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902545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Late Cretaceous strata in Dinosaur Provincial Park, Alberta, have been sculpted into interesting shapes by erosion. M. FINKELSTEIN, COPYRIGHT PARKS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143444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Paleogeography of what was to become North America and adjacent regions in the late Cretaceous, 85 million years ago. Land is shown in brown, with shading showing topography. The lighter blue areas represent possible coastal or </a:t>
            </a:r>
            <a:r>
              <a:rPr lang="en-CA" sz="1200" b="0" i="0" u="none" strike="noStrike" kern="1200" baseline="0" dirty="0" err="1" smtClean="0">
                <a:solidFill>
                  <a:schemeClr val="tx1"/>
                </a:solidFill>
                <a:latin typeface="+mn-lt"/>
                <a:ea typeface="+mn-ea"/>
                <a:cs typeface="+mn-cs"/>
              </a:rPr>
              <a:t>nearshore</a:t>
            </a:r>
            <a:r>
              <a:rPr lang="en-CA" sz="1200" b="0" i="0" u="none" strike="noStrike" kern="1200" baseline="0" dirty="0" smtClean="0">
                <a:solidFill>
                  <a:schemeClr val="tx1"/>
                </a:solidFill>
                <a:latin typeface="+mn-lt"/>
                <a:ea typeface="+mn-ea"/>
                <a:cs typeface="+mn-cs"/>
              </a:rPr>
              <a:t> areas, darker blue represents deeper ocean waters, and black indicates trenches. Aspects of modern geography are shown for orientation.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4229228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Global paleogeography 85 million years ago, during the late Cretaceous. Colours as for previous figure.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101289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Small pockets of early Cretaceous deposits, rarely exposed at the surface, occur in the Maritimes. Some of the white fluvial sand and gravel from this quarry, south of Sussex, New Brunswick, is used for sand traps on golf courses.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665296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Aerial view of Mont </a:t>
            </a:r>
            <a:r>
              <a:rPr lang="en-CA" sz="1200" b="0" i="0" u="none" strike="noStrike" kern="1200" baseline="0" dirty="0" err="1" smtClean="0">
                <a:solidFill>
                  <a:schemeClr val="tx1"/>
                </a:solidFill>
                <a:latin typeface="+mn-lt"/>
                <a:ea typeface="+mn-ea"/>
                <a:cs typeface="+mn-cs"/>
              </a:rPr>
              <a:t>Rougemont</a:t>
            </a:r>
            <a:r>
              <a:rPr lang="en-CA" sz="1200" b="0" i="0" u="none" strike="noStrike" kern="1200" baseline="0" dirty="0" smtClean="0">
                <a:solidFill>
                  <a:schemeClr val="tx1"/>
                </a:solidFill>
                <a:latin typeface="+mn-lt"/>
                <a:ea typeface="+mn-ea"/>
                <a:cs typeface="+mn-cs"/>
              </a:rPr>
              <a:t> (the forested area at bottom left), one of the </a:t>
            </a:r>
            <a:r>
              <a:rPr lang="en-CA" sz="1200" b="0" i="0" u="none" strike="noStrike" kern="1200" baseline="0" dirty="0" err="1" smtClean="0">
                <a:solidFill>
                  <a:schemeClr val="tx1"/>
                </a:solidFill>
                <a:latin typeface="+mn-lt"/>
                <a:ea typeface="+mn-ea"/>
                <a:cs typeface="+mn-cs"/>
              </a:rPr>
              <a:t>Monteregian</a:t>
            </a:r>
            <a:r>
              <a:rPr lang="en-CA" sz="1200" b="0" i="0" u="none" strike="noStrike" kern="1200" baseline="0" dirty="0" smtClean="0">
                <a:solidFill>
                  <a:schemeClr val="tx1"/>
                </a:solidFill>
                <a:latin typeface="+mn-lt"/>
                <a:ea typeface="+mn-ea"/>
                <a:cs typeface="+mn-cs"/>
              </a:rPr>
              <a:t> Hills of Quebec.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1416341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1" u="none" strike="noStrike" kern="1200" baseline="0" dirty="0" smtClean="0">
                <a:solidFill>
                  <a:schemeClr val="tx1"/>
                </a:solidFill>
                <a:latin typeface="+mn-lt"/>
                <a:ea typeface="+mn-ea"/>
                <a:cs typeface="+mn-cs"/>
              </a:rPr>
              <a:t>A </a:t>
            </a:r>
            <a:r>
              <a:rPr lang="en-CA" sz="1200" b="0" i="0" u="none" strike="noStrike" kern="1200" baseline="0" dirty="0" smtClean="0">
                <a:solidFill>
                  <a:schemeClr val="tx1"/>
                </a:solidFill>
                <a:latin typeface="+mn-lt"/>
                <a:ea typeface="+mn-ea"/>
                <a:cs typeface="+mn-cs"/>
              </a:rPr>
              <a:t>shows parts of eastern North America and the western North Atlantic including the location of the offshore New England Seamounts, the White Mountain intrusions in New England, the </a:t>
            </a:r>
            <a:r>
              <a:rPr lang="en-CA" sz="1200" b="0" i="0" u="none" strike="noStrike" kern="1200" baseline="0" dirty="0" err="1" smtClean="0">
                <a:solidFill>
                  <a:schemeClr val="tx1"/>
                </a:solidFill>
                <a:latin typeface="+mn-lt"/>
                <a:ea typeface="+mn-ea"/>
                <a:cs typeface="+mn-cs"/>
              </a:rPr>
              <a:t>Monteregian</a:t>
            </a:r>
            <a:r>
              <a:rPr lang="en-CA" sz="1200" b="0" i="0" u="none" strike="noStrike" kern="1200" baseline="0" dirty="0" smtClean="0">
                <a:solidFill>
                  <a:schemeClr val="tx1"/>
                </a:solidFill>
                <a:latin typeface="+mn-lt"/>
                <a:ea typeface="+mn-ea"/>
                <a:cs typeface="+mn-cs"/>
              </a:rPr>
              <a:t> Hills in Quebec, and the Moose River Basin in northern Ontario. </a:t>
            </a:r>
            <a:r>
              <a:rPr lang="en-CA" sz="1200" b="0" i="1" u="none" strike="noStrike" kern="1200" baseline="0" dirty="0" smtClean="0">
                <a:solidFill>
                  <a:schemeClr val="tx1"/>
                </a:solidFill>
                <a:latin typeface="+mn-lt"/>
                <a:ea typeface="+mn-ea"/>
                <a:cs typeface="+mn-cs"/>
              </a:rPr>
              <a:t>B</a:t>
            </a:r>
            <a:r>
              <a:rPr lang="en-CA" sz="1200" b="0" i="0" u="none" strike="noStrike" kern="1200" baseline="0" dirty="0" smtClean="0">
                <a:solidFill>
                  <a:schemeClr val="tx1"/>
                </a:solidFill>
                <a:latin typeface="+mn-lt"/>
                <a:ea typeface="+mn-ea"/>
                <a:cs typeface="+mn-cs"/>
              </a:rPr>
              <a:t>, represented by the box in </a:t>
            </a:r>
            <a:r>
              <a:rPr lang="en-CA" sz="1200" b="0" i="1" u="none" strike="noStrike" kern="1200" baseline="0" dirty="0" smtClean="0">
                <a:solidFill>
                  <a:schemeClr val="tx1"/>
                </a:solidFill>
                <a:latin typeface="+mn-lt"/>
                <a:ea typeface="+mn-ea"/>
                <a:cs typeface="+mn-cs"/>
              </a:rPr>
              <a:t>A</a:t>
            </a:r>
            <a:r>
              <a:rPr lang="en-CA" sz="1200" b="0" i="0" u="none" strike="noStrike" kern="1200" baseline="0" dirty="0" smtClean="0">
                <a:solidFill>
                  <a:schemeClr val="tx1"/>
                </a:solidFill>
                <a:latin typeface="+mn-lt"/>
                <a:ea typeface="+mn-ea"/>
                <a:cs typeface="+mn-cs"/>
              </a:rPr>
              <a:t>, shows the distribution in southern Quebec of the </a:t>
            </a:r>
            <a:r>
              <a:rPr lang="en-CA" sz="1200" b="0" i="0" u="none" strike="noStrike" kern="1200" baseline="0" dirty="0" err="1" smtClean="0">
                <a:solidFill>
                  <a:schemeClr val="tx1"/>
                </a:solidFill>
                <a:latin typeface="+mn-lt"/>
                <a:ea typeface="+mn-ea"/>
                <a:cs typeface="+mn-cs"/>
              </a:rPr>
              <a:t>Monteregian</a:t>
            </a:r>
            <a:r>
              <a:rPr lang="en-CA" sz="1200" b="0" i="0" u="none" strike="noStrike" kern="1200" baseline="0" dirty="0" smtClean="0">
                <a:solidFill>
                  <a:schemeClr val="tx1"/>
                </a:solidFill>
                <a:latin typeface="+mn-lt"/>
                <a:ea typeface="+mn-ea"/>
                <a:cs typeface="+mn-cs"/>
              </a:rPr>
              <a:t> Hills: 1 = Oka, 2 = Mount Royal, 3 = Mont </a:t>
            </a:r>
            <a:r>
              <a:rPr lang="fr-FR" sz="1200" b="0" i="0" u="none" strike="noStrike" kern="1200" baseline="0" dirty="0" smtClean="0">
                <a:solidFill>
                  <a:schemeClr val="tx1"/>
                </a:solidFill>
                <a:latin typeface="+mn-lt"/>
                <a:ea typeface="+mn-ea"/>
                <a:cs typeface="+mn-cs"/>
              </a:rPr>
              <a:t>Saint-Bruno, 4 = Mont Saint-Hilaire, 5 = Mont Rougemont, 6 = Mont Saint-Grégoire, 7 = Mont Yamaska, </a:t>
            </a:r>
            <a:r>
              <a:rPr lang="en-CA" sz="1200" b="0" i="0" u="none" strike="noStrike" kern="1200" baseline="0" dirty="0" smtClean="0">
                <a:solidFill>
                  <a:schemeClr val="tx1"/>
                </a:solidFill>
                <a:latin typeface="+mn-lt"/>
                <a:ea typeface="+mn-ea"/>
                <a:cs typeface="+mn-cs"/>
              </a:rPr>
              <a:t>8 = Mont </a:t>
            </a:r>
            <a:r>
              <a:rPr lang="en-CA" sz="1200" b="0" i="0" u="none" strike="noStrike" kern="1200" baseline="0" dirty="0" err="1" smtClean="0">
                <a:solidFill>
                  <a:schemeClr val="tx1"/>
                </a:solidFill>
                <a:latin typeface="+mn-lt"/>
                <a:ea typeface="+mn-ea"/>
                <a:cs typeface="+mn-cs"/>
              </a:rPr>
              <a:t>Shefford</a:t>
            </a:r>
            <a:r>
              <a:rPr lang="en-CA" sz="1200" b="0" i="0" u="none" strike="noStrike" kern="1200" baseline="0" dirty="0" smtClean="0">
                <a:solidFill>
                  <a:schemeClr val="tx1"/>
                </a:solidFill>
                <a:latin typeface="+mn-lt"/>
                <a:ea typeface="+mn-ea"/>
                <a:cs typeface="+mn-cs"/>
              </a:rPr>
              <a:t>, 9 = Mont Brome, 10 = Mont </a:t>
            </a:r>
            <a:r>
              <a:rPr lang="en-CA" sz="1200" b="0" i="0" u="none" strike="noStrike" kern="1200" baseline="0" dirty="0" err="1" smtClean="0">
                <a:solidFill>
                  <a:schemeClr val="tx1"/>
                </a:solidFill>
                <a:latin typeface="+mn-lt"/>
                <a:ea typeface="+mn-ea"/>
                <a:cs typeface="+mn-cs"/>
              </a:rPr>
              <a:t>Mégantic</a:t>
            </a:r>
            <a:r>
              <a:rPr lang="en-CA" sz="1200" b="0" i="0" u="none" strike="noStrike" kern="1200" baseline="0" dirty="0" smtClean="0">
                <a:solidFill>
                  <a:schemeClr val="tx1"/>
                </a:solidFill>
                <a:latin typeface="+mn-lt"/>
                <a:ea typeface="+mn-ea"/>
                <a:cs typeface="+mn-cs"/>
              </a:rPr>
              <a:t>. ADAPTED FROM VARIOUS SOURCES.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1414424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9</a:t>
            </a:r>
            <a:br>
              <a:rPr lang="en-CA" dirty="0" smtClean="0">
                <a:latin typeface="Arial"/>
                <a:cs typeface="Arial"/>
              </a:rPr>
            </a:br>
            <a:r>
              <a:rPr lang="en-US" dirty="0"/>
              <a:t>Part </a:t>
            </a:r>
            <a:r>
              <a:rPr lang="en-US" dirty="0" smtClean="0"/>
              <a:t>4 </a:t>
            </a:r>
            <a:r>
              <a:rPr lang="en-US" dirty="0"/>
              <a:t>of </a:t>
            </a:r>
            <a:r>
              <a:rPr lang="en-US" dirty="0" smtClean="0"/>
              <a:t>4</a:t>
            </a:r>
            <a:r>
              <a:rPr lang="en-US" dirty="0"/>
              <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300" y="0"/>
            <a:ext cx="6102781" cy="6858000"/>
          </a:xfrm>
          <a:prstGeom prst="rect">
            <a:avLst/>
          </a:prstGeom>
          <a:ln>
            <a:solidFill>
              <a:srgbClr val="000000"/>
            </a:solidFill>
          </a:ln>
        </p:spPr>
      </p:pic>
    </p:spTree>
    <p:extLst>
      <p:ext uri="{BB962C8B-B14F-4D97-AF65-F5344CB8AC3E}">
        <p14:creationId xmlns:p14="http://schemas.microsoft.com/office/powerpoint/2010/main" val="297759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
            <a:ext cx="9144000" cy="6789420"/>
          </a:xfrm>
          <a:prstGeom prst="rect">
            <a:avLst/>
          </a:prstGeom>
        </p:spPr>
      </p:pic>
    </p:spTree>
    <p:extLst>
      <p:ext uri="{BB962C8B-B14F-4D97-AF65-F5344CB8AC3E}">
        <p14:creationId xmlns:p14="http://schemas.microsoft.com/office/powerpoint/2010/main" val="544653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800" y="0"/>
            <a:ext cx="4965068" cy="6858000"/>
          </a:xfrm>
          <a:prstGeom prst="rect">
            <a:avLst/>
          </a:prstGeom>
        </p:spPr>
      </p:pic>
    </p:spTree>
    <p:extLst>
      <p:ext uri="{BB962C8B-B14F-4D97-AF65-F5344CB8AC3E}">
        <p14:creationId xmlns:p14="http://schemas.microsoft.com/office/powerpoint/2010/main" val="4038390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7" y="0"/>
            <a:ext cx="9053465" cy="6858000"/>
          </a:xfrm>
          <a:prstGeom prst="rect">
            <a:avLst/>
          </a:prstGeom>
        </p:spPr>
      </p:pic>
    </p:spTree>
    <p:extLst>
      <p:ext uri="{BB962C8B-B14F-4D97-AF65-F5344CB8AC3E}">
        <p14:creationId xmlns:p14="http://schemas.microsoft.com/office/powerpoint/2010/main" val="738548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0"/>
            <a:ext cx="6284536" cy="6858000"/>
          </a:xfrm>
          <a:prstGeom prst="rect">
            <a:avLst/>
          </a:prstGeom>
        </p:spPr>
      </p:pic>
    </p:spTree>
    <p:extLst>
      <p:ext uri="{BB962C8B-B14F-4D97-AF65-F5344CB8AC3E}">
        <p14:creationId xmlns:p14="http://schemas.microsoft.com/office/powerpoint/2010/main" val="2242875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4057870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46570"/>
          </a:xfrm>
          <a:prstGeom prst="rect">
            <a:avLst/>
          </a:prstGeom>
        </p:spPr>
      </p:pic>
    </p:spTree>
    <p:extLst>
      <p:ext uri="{BB962C8B-B14F-4D97-AF65-F5344CB8AC3E}">
        <p14:creationId xmlns:p14="http://schemas.microsoft.com/office/powerpoint/2010/main" val="7524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519639" cy="6858000"/>
          </a:xfrm>
          <a:prstGeom prst="rect">
            <a:avLst/>
          </a:prstGeom>
        </p:spPr>
      </p:pic>
    </p:spTree>
    <p:extLst>
      <p:ext uri="{BB962C8B-B14F-4D97-AF65-F5344CB8AC3E}">
        <p14:creationId xmlns:p14="http://schemas.microsoft.com/office/powerpoint/2010/main" val="1418823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8500"/>
            <a:ext cx="9144000" cy="5440680"/>
          </a:xfrm>
          <a:prstGeom prst="rect">
            <a:avLst/>
          </a:prstGeom>
          <a:ln>
            <a:solidFill>
              <a:srgbClr val="000000"/>
            </a:solidFill>
          </a:ln>
        </p:spPr>
      </p:pic>
    </p:spTree>
    <p:extLst>
      <p:ext uri="{BB962C8B-B14F-4D97-AF65-F5344CB8AC3E}">
        <p14:creationId xmlns:p14="http://schemas.microsoft.com/office/powerpoint/2010/main" val="358790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51" y="0"/>
            <a:ext cx="8200897" cy="6858000"/>
          </a:xfrm>
          <a:prstGeom prst="rect">
            <a:avLst/>
          </a:prstGeom>
        </p:spPr>
      </p:pic>
    </p:spTree>
    <p:extLst>
      <p:ext uri="{BB962C8B-B14F-4D97-AF65-F5344CB8AC3E}">
        <p14:creationId xmlns:p14="http://schemas.microsoft.com/office/powerpoint/2010/main" val="192873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768506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800" y="0"/>
            <a:ext cx="6733309" cy="6858000"/>
          </a:xfrm>
          <a:prstGeom prst="rect">
            <a:avLst/>
          </a:prstGeom>
          <a:ln>
            <a:solidFill>
              <a:srgbClr val="000000"/>
            </a:solidFill>
          </a:ln>
        </p:spPr>
      </p:pic>
    </p:spTree>
    <p:extLst>
      <p:ext uri="{BB962C8B-B14F-4D97-AF65-F5344CB8AC3E}">
        <p14:creationId xmlns:p14="http://schemas.microsoft.com/office/powerpoint/2010/main" val="3683190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1072</Words>
  <Application>Microsoft Macintosh PowerPoint</Application>
  <PresentationFormat>On-screen Show (4:3)</PresentationFormat>
  <Paragraphs>63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CHAPTER 9 Part 4 of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38</cp:revision>
  <dcterms:created xsi:type="dcterms:W3CDTF">2014-10-27T15:29:10Z</dcterms:created>
  <dcterms:modified xsi:type="dcterms:W3CDTF">2014-12-17T07:40:26Z</dcterms:modified>
</cp:coreProperties>
</file>