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2E891B4-9D49-7241-B662-99F0630E077A}"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A405537-13B0-1246-9614-5CDA4A52905C}" type="slidenum">
              <a:rPr lang="en-CA"/>
              <a:pPr>
                <a:defRPr/>
              </a:pPr>
              <a:t>‹#›</a:t>
            </a:fld>
            <a:endParaRPr lang="en-CA"/>
          </a:p>
        </p:txBody>
      </p:sp>
    </p:spTree>
    <p:extLst>
      <p:ext uri="{BB962C8B-B14F-4D97-AF65-F5344CB8AC3E}">
        <p14:creationId xmlns:p14="http://schemas.microsoft.com/office/powerpoint/2010/main" val="31950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BDE9681-2133-3044-8D3B-65594199A919}"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mont Lister est un massif d’une hauteur de 850 m dépourvu de végétation et situé sur la rive nord de la baie Tikkoatokak, à l’ouest de Nain, Labrador. Il est composé d’anorthosite gris pâle mise en place il y a entre 1 360 et 1 290 millions d’années. PHOTO : BRUCE RYAN.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F5183CA-4172-9148-ADDA-AC6556B5ECEC}"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Ces roches, sur la rive ouest de l’île Franklin dans la baie Georgienne, Ontario, se sont mises en place il y a entre 1 680 et 1 400 millions d’années. Elles ont été métamorphisées en gneiss puis déformées durant l’orogenèse grenvillienne il y a environ 1 000 millions d’années. PHOTO : CHRISTOPHER HARRISON.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52A1D6D-2769-684B-A970-0208B5911820}"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rubanement dans ces roches près de Parry Sound, Ontario, n’est pas d’origine sédimentaire; il a été produit par des températures et des pressions élevées qui ont affecté des roches plutoniques lors de la collision tectonique qui a produit l’</a:t>
            </a:r>
            <a:r>
              <a:rPr lang="fr-FR" altLang="ja-JP">
                <a:latin typeface="Calibri" charset="0"/>
              </a:rPr>
              <a:t>orogène </a:t>
            </a:r>
            <a:r>
              <a:rPr lang="en-CA" altLang="ja-JP">
                <a:latin typeface="Calibri" charset="0"/>
              </a:rPr>
              <a:t>de Grenville. PHOTO : DAVID CORRIGAN.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259264B-511A-A94C-B1BD-33F4267BA4D3}"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Grès et shales du Néoprotérozoïque du bassin d’Amundsen-monts Mackenzie dans la chaîne Backbone, monts Mackenzie, Territoires du Nord-Ouest. PHOTO : HENDRICK FALCK.</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74DE428-F5D2-C744-AAD8-7ACC57659595}"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lits rouges à la base de cet affleurement sur le bord de la route Transcanadienne à l’est de Nipigon, Ontario, se sont déposés dans le petit bassin de Sibley il y a entre 1 550 à et 1 400 millions d’années. Au-dessus des lits rouges, on retrouve un filon-couche mafique mis en place il y a 1 100 millions d’années pendant la formation du rift </a:t>
            </a:r>
            <a:r>
              <a:rPr lang="en-CA">
                <a:latin typeface="Calibri" charset="0"/>
              </a:rPr>
              <a:t>médio-continental. PHOTO : GRAHAM WILSON.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843A5D9-0BEC-454D-8F41-88E083778CA1}"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atin typeface="Calibri" charset="0"/>
              </a:rPr>
              <a:t>Carte du supercontinent Rodinia </a:t>
            </a:r>
            <a:r>
              <a:rPr lang="fr-FR">
                <a:latin typeface="Calibri" charset="0"/>
              </a:rPr>
              <a:t>montrant la distribution possible à l’intérieur de celui-ci d’éléments continentaux postérieurs. ADAPTÉE DE LI ET COLL. (2008).</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843666D-D65D-1A4F-9610-916C96EE1705}"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i="1">
                <a:latin typeface="Calibri" charset="0"/>
              </a:rPr>
              <a:t>Bangiomorpha pubescens</a:t>
            </a:r>
            <a:r>
              <a:rPr lang="fr-FR">
                <a:latin typeface="Calibri" charset="0"/>
              </a:rPr>
              <a:t>, une algue rouge du Mésoprotérozoïque (âgée de 1 200 millions d’années), provenant de l’île Somerset, Nunavut. Ce spécimen fait un peu moins de 0,2 mm de longueur. PHOTO : NICK </a:t>
            </a:r>
            <a:r>
              <a:rPr lang="en-CA">
                <a:latin typeface="Calibri" charset="0"/>
              </a:rPr>
              <a:t>BUTTERFIELD.</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5C0C286-5175-EE43-A318-7E78025C2CC5}" type="slidenum">
              <a:rPr lang="en-CA"/>
              <a:pPr fontAlgn="base">
                <a:spcBef>
                  <a:spcPct val="0"/>
                </a:spcBef>
                <a:spcAft>
                  <a:spcPct val="0"/>
                </a:spcAft>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i="1">
                <a:latin typeface="Calibri" charset="0"/>
              </a:rPr>
              <a:t>Characodictyon</a:t>
            </a:r>
            <a:r>
              <a:rPr lang="fr-FR">
                <a:latin typeface="Calibri" charset="0"/>
              </a:rPr>
              <a:t>, un microfossile composé de phosphate de calcium, provenant du mont Slipper, Yukon, dans le </a:t>
            </a:r>
            <a:r>
              <a:rPr lang="en-CA">
                <a:latin typeface="Calibri" charset="0"/>
              </a:rPr>
              <a:t>bassin d’Amundsen-monts Mackenzie. PHOTO : PHOEBE COHEN.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BF12FB0-9588-0C40-88D6-3D4177F82095}" type="slidenum">
              <a:rPr lang="en-CA"/>
              <a:pPr fontAlgn="base">
                <a:spcBef>
                  <a:spcPct val="0"/>
                </a:spcBef>
                <a:spcAft>
                  <a:spcPct val="0"/>
                </a:spcAft>
              </a:pPr>
              <a:t>17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Diagramme illustrant comment le craton Sask est pris en étau entre les cratons du Supérieur et de Hearne et montrant que l’</a:t>
            </a:r>
            <a:r>
              <a:rPr lang="fr-FR" altLang="ja-JP">
                <a:latin typeface="Calibri" charset="0"/>
              </a:rPr>
              <a:t>orogène transhudsonien est plus large dans certaines parties du nord de la Saskatchewan et du Manitoba. ADAPTÉE DE WILSON ET CLOWES (2009), FOURNIE PAR LITHOPROBE.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153F452-BB01-264F-8687-61B05EEF62B4}"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Gneiss et intrusions granitiques âgés de 1 650 millions d’années sculptés par les glaces sur la rive sud de l’île Philip Edward dans la baie Georgienne, Ontario. Ces roches se sont formées dans des arcs magmatiques de l’</a:t>
            </a:r>
            <a:r>
              <a:rPr lang="fr-FR" altLang="ja-JP">
                <a:latin typeface="Calibri" charset="0"/>
              </a:rPr>
              <a:t>orogène de Grenville sur le côté sud-est de Nuna. </a:t>
            </a:r>
            <a:r>
              <a:rPr lang="en-CA" altLang="ja-JP">
                <a:latin typeface="Calibri" charset="0"/>
              </a:rPr>
              <a:t>PHOTO : CHRISTOPHER HARRISON.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1C95A16-BD54-8B4E-9D68-9E31C976AAD5}"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Carte montrant l’</a:t>
            </a:r>
            <a:r>
              <a:rPr lang="fr-FR" altLang="ja-JP">
                <a:latin typeface="Calibri" charset="0"/>
              </a:rPr>
              <a:t>orogène de Grenville et les bassins intracontinentaux qui existaient dans ce qui allait devenir l</a:t>
            </a:r>
            <a:r>
              <a:rPr lang="fr-FR">
                <a:latin typeface="Calibri" charset="0"/>
              </a:rPr>
              <a:t>’</a:t>
            </a:r>
            <a:r>
              <a:rPr lang="fr-FR" altLang="ja-JP">
                <a:latin typeface="Calibri" charset="0"/>
              </a:rPr>
              <a:t>Amérique du Nord, il y a entre 1 800 et 1 300 millions d</a:t>
            </a:r>
            <a:r>
              <a:rPr lang="fr-FR">
                <a:latin typeface="Calibri" charset="0"/>
              </a:rPr>
              <a:t>’</a:t>
            </a:r>
            <a:r>
              <a:rPr lang="fr-FR" altLang="ja-JP">
                <a:latin typeface="Calibri" charset="0"/>
              </a:rPr>
              <a:t>années (</a:t>
            </a:r>
            <a:r>
              <a:rPr lang="fr-FR" altLang="ja-JP" i="1">
                <a:latin typeface="Calibri" charset="0"/>
              </a:rPr>
              <a:t>A</a:t>
            </a:r>
            <a:r>
              <a:rPr lang="fr-FR" altLang="ja-JP">
                <a:latin typeface="Calibri" charset="0"/>
              </a:rPr>
              <a:t>) et entre 1 300 et 750 millions d</a:t>
            </a:r>
            <a:r>
              <a:rPr lang="fr-FR">
                <a:latin typeface="Calibri" charset="0"/>
              </a:rPr>
              <a:t>’</a:t>
            </a:r>
            <a:r>
              <a:rPr lang="fr-FR" altLang="ja-JP">
                <a:latin typeface="Calibri" charset="0"/>
              </a:rPr>
              <a:t>années (</a:t>
            </a:r>
            <a:r>
              <a:rPr lang="fr-FR" altLang="ja-JP" i="1">
                <a:latin typeface="Calibri" charset="0"/>
              </a:rPr>
              <a:t>B</a:t>
            </a:r>
            <a:r>
              <a:rPr lang="fr-FR" altLang="ja-JP">
                <a:latin typeface="Calibri" charset="0"/>
              </a:rPr>
              <a:t>). ADAPTÉE DE PLUSIEURS SOURCES.</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3472364-DAC3-2F4B-8058-2DD189246C94}"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Empreintes de gouttes de pluie du Paléoprotérozoïque dans des lits rouges du bassin de Baker </a:t>
            </a:r>
            <a:r>
              <a:rPr lang="en-CA">
                <a:latin typeface="Calibri" charset="0"/>
              </a:rPr>
              <a:t>Lake, Nunavut. PHOTO : ROB RAINBIRD.</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884DC0F-27D8-8041-BAD7-04208147FE5D}"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Argilites rouges du Mésoprotérozoïque dans le sentier Carthew-Alderson, parc national du Canada des Lacs-Waterton, Alberta. PHOTO : W. LYNCH, TOUS DROITS RÉSERVÉS PARCS CANADA.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5C61815-D090-314B-A566-780C88CB69EE}"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canyon Red Rock dans le parc national du Canada des Lacs-Waterton tire son nom des argilites rouges (âgées de 1 500 millions d’années) formées à partir de sédiments riches en fer déposés dans une ancienne vasière littorale. PHOTO : JOHN WILLIAM WEBB.</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6795BA1-16DB-1C47-8F2B-B7F1E72D0BB3}"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vers le nord le long du flanc est du détroit d’Adams, au sud de la communauté d’</a:t>
            </a:r>
            <a:r>
              <a:rPr lang="fr-FR" altLang="ja-JP">
                <a:latin typeface="Calibri" charset="0"/>
              </a:rPr>
              <a:t>Arctic Bay sur l</a:t>
            </a:r>
            <a:r>
              <a:rPr lang="fr-FR">
                <a:latin typeface="Calibri" charset="0"/>
              </a:rPr>
              <a:t>’</a:t>
            </a:r>
            <a:r>
              <a:rPr lang="fr-FR" altLang="ja-JP">
                <a:latin typeface="Calibri" charset="0"/>
              </a:rPr>
              <a:t>île de Baffin, Nunavut. Ici, les coulées de lave d</a:t>
            </a:r>
            <a:r>
              <a:rPr lang="fr-FR">
                <a:latin typeface="Calibri" charset="0"/>
              </a:rPr>
              <a:t>’</a:t>
            </a:r>
            <a:r>
              <a:rPr lang="fr-FR" altLang="ja-JP">
                <a:latin typeface="Calibri" charset="0"/>
              </a:rPr>
              <a:t>âge mésoprotérozoïque (partie abrupte au centre de la falaise) sont déposées de façon discordante sur des gneiss paléoprotérozoïques (pentes plus douces à la base de la falaise). Les roches rouges en haut de la falaise sont des grès marins mésoprotérozoïques du bassin de Borden. PHOTO : DARREL LONG.</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AC23856-FFAE-1848-8638-156C49A8ACBC}"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basaltes de Coppermine, affleurant ici près de Kugluktuk, Nunavut, se sont épanchés il y a 1 240 millions d’années au-dessus d’un point chaud (</a:t>
            </a:r>
            <a:r>
              <a:rPr lang="fr-FR" i="1">
                <a:latin typeface="Calibri" charset="0"/>
              </a:rPr>
              <a:t>hot spot</a:t>
            </a:r>
            <a:r>
              <a:rPr lang="fr-FR">
                <a:latin typeface="Calibri" charset="0"/>
              </a:rPr>
              <a:t>) centré sur l’île Victoria. Ils sont associés au système de dykes du Mackenzie (chapitre 1). Les basaltes de Coppermine, ainsi nommés en raison du cuivre natif qu’ils contiennent, comprennent environ 150 coulées individuelles ayant chacune 10 à 25 m d’épaisseur. PHOTO : HANS WIELENS.</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19FD734-719E-BC47-BFA7-6C71194836D6}"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33AEA3CE-7A1D-2949-826D-C7EB9378B66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0144737-F698-2544-A3E8-F809CB61B6F6}" type="slidenum">
              <a:rPr lang="en-CA"/>
              <a:pPr>
                <a:defRPr/>
              </a:pPr>
              <a:t>‹#›</a:t>
            </a:fld>
            <a:endParaRPr lang="en-CA"/>
          </a:p>
        </p:txBody>
      </p:sp>
    </p:spTree>
    <p:extLst>
      <p:ext uri="{BB962C8B-B14F-4D97-AF65-F5344CB8AC3E}">
        <p14:creationId xmlns:p14="http://schemas.microsoft.com/office/powerpoint/2010/main" val="112628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8E4C18-6C0B-7244-B9F5-BC742BD177AD}"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952F6D6-BF32-224D-B9A6-2EA1D5277419}" type="slidenum">
              <a:rPr lang="en-CA"/>
              <a:pPr>
                <a:defRPr/>
              </a:pPr>
              <a:t>‹#›</a:t>
            </a:fld>
            <a:endParaRPr lang="en-CA"/>
          </a:p>
        </p:txBody>
      </p:sp>
    </p:spTree>
    <p:extLst>
      <p:ext uri="{BB962C8B-B14F-4D97-AF65-F5344CB8AC3E}">
        <p14:creationId xmlns:p14="http://schemas.microsoft.com/office/powerpoint/2010/main" val="428153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83F7DD2-1D73-3748-B15B-D8DE3153D94D}"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ED28E5B-EB90-1245-A386-5AADAD198C54}" type="slidenum">
              <a:rPr lang="en-CA"/>
              <a:pPr>
                <a:defRPr/>
              </a:pPr>
              <a:t>‹#›</a:t>
            </a:fld>
            <a:endParaRPr lang="en-CA"/>
          </a:p>
        </p:txBody>
      </p:sp>
    </p:spTree>
    <p:extLst>
      <p:ext uri="{BB962C8B-B14F-4D97-AF65-F5344CB8AC3E}">
        <p14:creationId xmlns:p14="http://schemas.microsoft.com/office/powerpoint/2010/main" val="35168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7A00668-C7F5-1F4D-9B23-A2639FB15A7D}"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88D9672-C004-1C4B-AC69-358025E6193E}" type="slidenum">
              <a:rPr lang="en-CA"/>
              <a:pPr>
                <a:defRPr/>
              </a:pPr>
              <a:t>‹#›</a:t>
            </a:fld>
            <a:endParaRPr lang="en-CA"/>
          </a:p>
        </p:txBody>
      </p:sp>
    </p:spTree>
    <p:extLst>
      <p:ext uri="{BB962C8B-B14F-4D97-AF65-F5344CB8AC3E}">
        <p14:creationId xmlns:p14="http://schemas.microsoft.com/office/powerpoint/2010/main" val="65219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BCDD6C-0CC5-B24A-83E3-E75C3FF20A7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FC0A6DE-CAB5-3845-BAAD-5199C82EC9E7}" type="slidenum">
              <a:rPr lang="en-CA"/>
              <a:pPr>
                <a:defRPr/>
              </a:pPr>
              <a:t>‹#›</a:t>
            </a:fld>
            <a:endParaRPr lang="en-CA"/>
          </a:p>
        </p:txBody>
      </p:sp>
    </p:spTree>
    <p:extLst>
      <p:ext uri="{BB962C8B-B14F-4D97-AF65-F5344CB8AC3E}">
        <p14:creationId xmlns:p14="http://schemas.microsoft.com/office/powerpoint/2010/main" val="425771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E2C1D56-ED9A-AC4B-81FE-BBFA16D8665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ED003AD-153A-EE44-BBD8-2829071B9DCF}" type="slidenum">
              <a:rPr lang="en-CA"/>
              <a:pPr>
                <a:defRPr/>
              </a:pPr>
              <a:t>‹#›</a:t>
            </a:fld>
            <a:endParaRPr lang="en-CA"/>
          </a:p>
        </p:txBody>
      </p:sp>
    </p:spTree>
    <p:extLst>
      <p:ext uri="{BB962C8B-B14F-4D97-AF65-F5344CB8AC3E}">
        <p14:creationId xmlns:p14="http://schemas.microsoft.com/office/powerpoint/2010/main" val="280362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89F60E3E-08D1-FA4E-AC6D-D845A749ECC7}"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0CA57CF-D17D-3041-8C4F-27930561F41B}" type="slidenum">
              <a:rPr lang="en-CA"/>
              <a:pPr>
                <a:defRPr/>
              </a:pPr>
              <a:t>‹#›</a:t>
            </a:fld>
            <a:endParaRPr lang="en-CA"/>
          </a:p>
        </p:txBody>
      </p:sp>
    </p:spTree>
    <p:extLst>
      <p:ext uri="{BB962C8B-B14F-4D97-AF65-F5344CB8AC3E}">
        <p14:creationId xmlns:p14="http://schemas.microsoft.com/office/powerpoint/2010/main" val="363694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BC1444E-5872-D24C-BD9C-AA56A56D1AB0}"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3F31E2B9-9D35-BC43-ABF5-721EFF8F3C79}" type="slidenum">
              <a:rPr lang="en-CA"/>
              <a:pPr>
                <a:defRPr/>
              </a:pPr>
              <a:t>‹#›</a:t>
            </a:fld>
            <a:endParaRPr lang="en-CA"/>
          </a:p>
        </p:txBody>
      </p:sp>
    </p:spTree>
    <p:extLst>
      <p:ext uri="{BB962C8B-B14F-4D97-AF65-F5344CB8AC3E}">
        <p14:creationId xmlns:p14="http://schemas.microsoft.com/office/powerpoint/2010/main" val="297551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E04288-1430-CA42-ADDF-780C437AC9F3}"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AF4951C-077F-8D42-8FEE-15AD0BFA83B2}" type="slidenum">
              <a:rPr lang="en-CA"/>
              <a:pPr>
                <a:defRPr/>
              </a:pPr>
              <a:t>‹#›</a:t>
            </a:fld>
            <a:endParaRPr lang="en-CA"/>
          </a:p>
        </p:txBody>
      </p:sp>
    </p:spTree>
    <p:extLst>
      <p:ext uri="{BB962C8B-B14F-4D97-AF65-F5344CB8AC3E}">
        <p14:creationId xmlns:p14="http://schemas.microsoft.com/office/powerpoint/2010/main" val="32509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510D41-599B-2846-8DCC-B87AA5D5BB97}"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5077BE9-BE52-9847-B321-E90DEF1CCE5B}" type="slidenum">
              <a:rPr lang="en-CA"/>
              <a:pPr>
                <a:defRPr/>
              </a:pPr>
              <a:t>‹#›</a:t>
            </a:fld>
            <a:endParaRPr lang="en-CA"/>
          </a:p>
        </p:txBody>
      </p:sp>
    </p:spTree>
    <p:extLst>
      <p:ext uri="{BB962C8B-B14F-4D97-AF65-F5344CB8AC3E}">
        <p14:creationId xmlns:p14="http://schemas.microsoft.com/office/powerpoint/2010/main" val="275178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037E4D-D174-684F-A80D-7998513705AE}"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9FF8B65-BC64-B94E-88CB-C540A8FC2266}" type="slidenum">
              <a:rPr lang="en-CA"/>
              <a:pPr>
                <a:defRPr/>
              </a:pPr>
              <a:t>‹#›</a:t>
            </a:fld>
            <a:endParaRPr lang="en-CA"/>
          </a:p>
        </p:txBody>
      </p:sp>
    </p:spTree>
    <p:extLst>
      <p:ext uri="{BB962C8B-B14F-4D97-AF65-F5344CB8AC3E}">
        <p14:creationId xmlns:p14="http://schemas.microsoft.com/office/powerpoint/2010/main" val="3852693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7AD8260B-C9F9-FE40-9CC6-4D0AD5C9C2A7}"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9BA3DFC-2FB8-FA45-85AD-979C7B79EF2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6</a:t>
            </a:r>
            <a:br>
              <a:rPr lang="en-CA" dirty="0" smtClean="0">
                <a:latin typeface="Arial"/>
                <a:ea typeface="+mj-ea"/>
                <a:cs typeface="Arial"/>
              </a:rPr>
            </a:br>
            <a:r>
              <a:rPr lang="en-US" dirty="0" err="1" smtClean="0">
                <a:ea typeface="+mj-ea"/>
                <a:cs typeface="+mj-cs"/>
              </a:rPr>
              <a:t>Partie</a:t>
            </a:r>
            <a:r>
              <a:rPr lang="en-US" dirty="0" smtClean="0">
                <a:ea typeface="+mj-ea"/>
                <a:cs typeface="+mj-cs"/>
              </a:rPr>
              <a:t> 2 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370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28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0"/>
            <a:ext cx="62706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0"/>
            <a:ext cx="459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0"/>
            <a:ext cx="865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
            <a:ext cx="9144000" cy="617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1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9300"/>
            <a:ext cx="9144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19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896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8" y="0"/>
            <a:ext cx="895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1006</Words>
  <Application>Microsoft Macintosh PowerPoint</Application>
  <PresentationFormat>On-screen Show (4:3)</PresentationFormat>
  <Paragraphs>84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ヒラギノ角ゴ Pro W3</vt:lpstr>
      <vt:lpstr>Arial</vt:lpstr>
      <vt:lpstr>Arial Narrow</vt:lpstr>
      <vt:lpstr>Office Theme</vt:lpstr>
      <vt:lpstr>CHAPITRE 6 Partie 2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35</cp:revision>
  <dcterms:created xsi:type="dcterms:W3CDTF">2014-10-27T15:29:10Z</dcterms:created>
  <dcterms:modified xsi:type="dcterms:W3CDTF">2015-05-12T20:04:01Z</dcterms:modified>
</cp:coreProperties>
</file>