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2" r:id="rId3"/>
    <p:sldId id="273" r:id="rId4"/>
    <p:sldId id="275" r:id="rId5"/>
    <p:sldId id="276" r:id="rId6"/>
    <p:sldId id="277" r:id="rId7"/>
    <p:sldId id="278" r:id="rId8"/>
    <p:sldId id="279" r:id="rId9"/>
    <p:sldId id="305" r:id="rId10"/>
    <p:sldId id="280" r:id="rId11"/>
    <p:sldId id="281" r:id="rId12"/>
    <p:sldId id="282" r:id="rId13"/>
    <p:sldId id="283" r:id="rId14"/>
    <p:sldId id="284" r:id="rId15"/>
    <p:sldId id="285" r:id="rId16"/>
    <p:sldId id="28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70189" autoAdjust="0"/>
  </p:normalViewPr>
  <p:slideViewPr>
    <p:cSldViewPr>
      <p:cViewPr varScale="1">
        <p:scale>
          <a:sx n="116" d="100"/>
          <a:sy n="116" d="100"/>
        </p:scale>
        <p:origin x="-120" y="-4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Ripples on tidal flats, Five Islands, Nova Scotia.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Ripples in about 325-million-year-old sedimentary rock from West Bay, near </a:t>
            </a:r>
            <a:r>
              <a:rPr lang="sv-SE" sz="1200" b="0" i="0" u="none" strike="noStrike" kern="1200" baseline="0" dirty="0" err="1" smtClean="0">
                <a:solidFill>
                  <a:schemeClr val="tx1"/>
                </a:solidFill>
                <a:latin typeface="+mn-lt"/>
                <a:ea typeface="+mn-ea"/>
                <a:cs typeface="+mn-cs"/>
              </a:rPr>
              <a:t>Parrsboro</a:t>
            </a:r>
            <a:r>
              <a:rPr lang="sv-SE" sz="1200" b="0" i="0" u="none" strike="noStrike" kern="1200" baseline="0" dirty="0" smtClean="0">
                <a:solidFill>
                  <a:schemeClr val="tx1"/>
                </a:solidFill>
                <a:latin typeface="+mn-lt"/>
                <a:ea typeface="+mn-ea"/>
                <a:cs typeface="+mn-cs"/>
              </a:rPr>
              <a:t>, Nova Scotia. ROB FENSOME.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Mudcracks</a:t>
            </a:r>
            <a:r>
              <a:rPr lang="en-US" sz="1200" b="0" i="0" u="none" strike="noStrike" kern="1200" baseline="0" dirty="0" smtClean="0">
                <a:solidFill>
                  <a:schemeClr val="tx1"/>
                </a:solidFill>
                <a:latin typeface="+mn-lt"/>
                <a:ea typeface="+mn-ea"/>
                <a:cs typeface="+mn-cs"/>
              </a:rPr>
              <a:t> in modern muds, western Cape Breton Island, Nova Scotia. MARTIN GIBLING.</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300-million-year-old channel filled with layers of sand, now preserved as sandstone, cuts into older sedimentary rock near the village of </a:t>
            </a:r>
            <a:r>
              <a:rPr lang="en-US" sz="1200" b="0" i="0" u="none" strike="noStrike" kern="1200" baseline="0" dirty="0" err="1" smtClean="0">
                <a:solidFill>
                  <a:schemeClr val="tx1"/>
                </a:solidFill>
                <a:latin typeface="+mn-lt"/>
                <a:ea typeface="+mn-ea"/>
                <a:cs typeface="+mn-cs"/>
              </a:rPr>
              <a:t>Jacquet</a:t>
            </a:r>
            <a:r>
              <a:rPr lang="en-US" sz="1200" b="0" i="0" u="none" strike="noStrike" kern="1200" baseline="0" dirty="0" smtClean="0">
                <a:solidFill>
                  <a:schemeClr val="tx1"/>
                </a:solidFill>
                <a:latin typeface="+mn-lt"/>
                <a:ea typeface="+mn-ea"/>
                <a:cs typeface="+mn-cs"/>
              </a:rPr>
              <a:t> River, New Brunswick.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sequence of sedimentary rocks at </a:t>
            </a:r>
            <a:r>
              <a:rPr lang="en-US" sz="1200" b="0" i="0" u="none" strike="noStrike" kern="1200" baseline="0" dirty="0" err="1" smtClean="0">
                <a:solidFill>
                  <a:schemeClr val="tx1"/>
                </a:solidFill>
                <a:latin typeface="+mn-lt"/>
                <a:ea typeface="+mn-ea"/>
                <a:cs typeface="+mn-cs"/>
              </a:rPr>
              <a:t>L’Islet-sur-Mer</a:t>
            </a:r>
            <a:r>
              <a:rPr lang="en-US" sz="1200" b="0" i="0" u="none" strike="noStrike" kern="1200" baseline="0" dirty="0" smtClean="0">
                <a:solidFill>
                  <a:schemeClr val="tx1"/>
                </a:solidFill>
                <a:latin typeface="+mn-lt"/>
                <a:ea typeface="+mn-ea"/>
                <a:cs typeface="+mn-cs"/>
              </a:rPr>
              <a:t>, Quebec, deposited about 505 million years ago, have been steeply tilted, so imagine the original sea floor coming vertically out of the ground. The grey, regularly bedded rocks to the left represent </a:t>
            </a:r>
            <a:r>
              <a:rPr lang="en-US" sz="1200" b="0" i="0" u="none" strike="noStrike" kern="1200" baseline="0" dirty="0" err="1" smtClean="0">
                <a:solidFill>
                  <a:schemeClr val="tx1"/>
                </a:solidFill>
                <a:latin typeface="+mn-lt"/>
                <a:ea typeface="+mn-ea"/>
                <a:cs typeface="+mn-cs"/>
              </a:rPr>
              <a:t>turbidites</a:t>
            </a:r>
            <a:r>
              <a:rPr lang="en-US" sz="1200" b="0" i="0" u="none" strike="noStrike" kern="1200" baseline="0" dirty="0" smtClean="0">
                <a:solidFill>
                  <a:schemeClr val="tx1"/>
                </a:solidFill>
                <a:latin typeface="+mn-lt"/>
                <a:ea typeface="+mn-ea"/>
                <a:cs typeface="+mn-cs"/>
              </a:rPr>
              <a:t>, and the blockier, less well-bedded rocks in the foreground are sandstone and conglomerate that originated as sediment in a deep-sea channel. ROB FENSOME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Mudcracks</a:t>
            </a:r>
            <a:r>
              <a:rPr lang="en-US" sz="1200" b="0" i="0" u="none" strike="noStrike" kern="1200" baseline="0" dirty="0" smtClean="0">
                <a:solidFill>
                  <a:schemeClr val="tx1"/>
                </a:solidFill>
                <a:latin typeface="+mn-lt"/>
                <a:ea typeface="+mn-ea"/>
                <a:cs typeface="+mn-cs"/>
              </a:rPr>
              <a:t> in 350-million-year-old mudstone, Clarke Head, near </a:t>
            </a:r>
            <a:r>
              <a:rPr lang="en-US" sz="1200" b="0" i="0" u="none" strike="noStrike" kern="1200" baseline="0" dirty="0" err="1" smtClean="0">
                <a:solidFill>
                  <a:schemeClr val="tx1"/>
                </a:solidFill>
                <a:latin typeface="+mn-lt"/>
                <a:ea typeface="+mn-ea"/>
                <a:cs typeface="+mn-cs"/>
              </a:rPr>
              <a:t>Parrsboro</a:t>
            </a:r>
            <a:r>
              <a:rPr lang="en-US" sz="1200" b="0" i="0" u="none" strike="noStrike" kern="1200" baseline="0" dirty="0" smtClean="0">
                <a:solidFill>
                  <a:schemeClr val="tx1"/>
                </a:solidFill>
                <a:latin typeface="+mn-lt"/>
                <a:ea typeface="+mn-ea"/>
                <a:cs typeface="+mn-cs"/>
              </a:rPr>
              <a:t>, Nova Scotia. ROB FENSOME.</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Deltas form where rivers enter the sea or a lake and deposit their sediment load, as here at </a:t>
            </a:r>
            <a:r>
              <a:rPr lang="en-US" sz="1200" b="0" i="0" u="none" strike="noStrike" kern="1200" baseline="0" dirty="0" err="1" smtClean="0">
                <a:solidFill>
                  <a:schemeClr val="tx1"/>
                </a:solidFill>
                <a:latin typeface="+mn-lt"/>
                <a:ea typeface="+mn-ea"/>
                <a:cs typeface="+mn-cs"/>
              </a:rPr>
              <a:t>Peyto</a:t>
            </a:r>
            <a:r>
              <a:rPr lang="en-US" sz="1200" b="0" i="0" u="none" strike="noStrike" kern="1200" baseline="0" dirty="0" smtClean="0">
                <a:solidFill>
                  <a:schemeClr val="tx1"/>
                </a:solidFill>
                <a:latin typeface="+mn-lt"/>
                <a:ea typeface="+mn-ea"/>
                <a:cs typeface="+mn-cs"/>
              </a:rPr>
              <a:t> Lake in Banff National Park of Canada, Alberta.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16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Erosion in the badlands of Dinosaur Provincial Park, near Brooks, Alberta. Weathering breaks down the rocks into sediment, which is moved downhill by gravity and water. The sediment accumulates in small rills as shown here, but may eventually end up in rivers feeding into lakes, seas, or oceans. JOHN WILLIAM WEBB.</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plume of sediment entering Hudson Bay from </a:t>
            </a:r>
            <a:r>
              <a:rPr lang="en-US" sz="1200" b="0" i="0" u="none" strike="noStrike" kern="1200" baseline="0" dirty="0" err="1" smtClean="0">
                <a:solidFill>
                  <a:schemeClr val="tx1"/>
                </a:solidFill>
                <a:latin typeface="+mn-lt"/>
                <a:ea typeface="+mn-ea"/>
                <a:cs typeface="+mn-cs"/>
              </a:rPr>
              <a:t>Witchekat</a:t>
            </a:r>
            <a:r>
              <a:rPr lang="en-US" sz="1200" b="0" i="0" u="none" strike="noStrike" kern="1200" baseline="0" dirty="0" smtClean="0">
                <a:solidFill>
                  <a:schemeClr val="tx1"/>
                </a:solidFill>
                <a:latin typeface="+mn-lt"/>
                <a:ea typeface="+mn-ea"/>
                <a:cs typeface="+mn-cs"/>
              </a:rPr>
              <a:t> Creek, </a:t>
            </a:r>
            <a:r>
              <a:rPr lang="en-US" sz="1200" b="0" i="0" u="none" strike="noStrike" kern="1200" baseline="0" dirty="0" err="1" smtClean="0">
                <a:solidFill>
                  <a:schemeClr val="tx1"/>
                </a:solidFill>
                <a:latin typeface="+mn-lt"/>
                <a:ea typeface="+mn-ea"/>
                <a:cs typeface="+mn-cs"/>
              </a:rPr>
              <a:t>Wapusk</a:t>
            </a:r>
            <a:r>
              <a:rPr lang="en-US" sz="1200" b="0" i="0" u="none" strike="noStrike" kern="1200" baseline="0" dirty="0" smtClean="0">
                <a:solidFill>
                  <a:schemeClr val="tx1"/>
                </a:solidFill>
                <a:latin typeface="+mn-lt"/>
                <a:ea typeface="+mn-ea"/>
                <a:cs typeface="+mn-cs"/>
              </a:rPr>
              <a:t> National Park of Canada, Manitoba. N. ROSING, COPYRIGHT PARKS CANADA .</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Erosion has created these “hoodoos” in sedimentary rocks in the badlands near </a:t>
            </a:r>
            <a:r>
              <a:rPr lang="en-US" sz="1200" b="0" i="0" u="none" strike="noStrike" kern="1200" baseline="0" dirty="0" err="1" smtClean="0">
                <a:solidFill>
                  <a:schemeClr val="tx1"/>
                </a:solidFill>
                <a:latin typeface="+mn-lt"/>
                <a:ea typeface="+mn-ea"/>
                <a:cs typeface="+mn-cs"/>
              </a:rPr>
              <a:t>Drumheller</a:t>
            </a:r>
            <a:r>
              <a:rPr lang="en-US" sz="1200" b="0" i="0" u="none" strike="noStrike" kern="1200" baseline="0" dirty="0" smtClean="0">
                <a:solidFill>
                  <a:schemeClr val="tx1"/>
                </a:solidFill>
                <a:latin typeface="+mn-lt"/>
                <a:ea typeface="+mn-ea"/>
                <a:cs typeface="+mn-cs"/>
              </a:rPr>
              <a:t>, Alberta. The layering, or bedding, was continuous before erosion sculpted the landscape. The lower brown marine </a:t>
            </a:r>
            <a:r>
              <a:rPr lang="en-US" sz="1200" b="0" i="0" u="none" strike="noStrike" kern="1200" baseline="0" dirty="0" err="1" smtClean="0">
                <a:solidFill>
                  <a:schemeClr val="tx1"/>
                </a:solidFill>
                <a:latin typeface="+mn-lt"/>
                <a:ea typeface="+mn-ea"/>
                <a:cs typeface="+mn-cs"/>
              </a:rPr>
              <a:t>shales</a:t>
            </a:r>
            <a:r>
              <a:rPr lang="en-US" sz="1200" b="0" i="0" u="none" strike="noStrike" kern="1200" baseline="0" dirty="0" smtClean="0">
                <a:solidFill>
                  <a:schemeClr val="tx1"/>
                </a:solidFill>
                <a:latin typeface="+mn-lt"/>
                <a:ea typeface="+mn-ea"/>
                <a:cs typeface="+mn-cs"/>
              </a:rPr>
              <a:t> are about 75 million years old; the white sandstone above is a slightly younger fluvial deposit. </a:t>
            </a:r>
            <a:r>
              <a:rPr lang="en-US" sz="1200" b="0" i="0" u="none" strike="noStrike" kern="1200" cap="all" baseline="0" dirty="0" smtClean="0">
                <a:solidFill>
                  <a:schemeClr val="tx1"/>
                </a:solidFill>
                <a:latin typeface="+mn-lt"/>
                <a:ea typeface="+mn-ea"/>
                <a:cs typeface="+mn-cs"/>
              </a:rPr>
              <a:t>the Royal Tyrrell Museum of </a:t>
            </a:r>
            <a:r>
              <a:rPr lang="en-US" sz="1200" b="0" i="0" u="none" strike="noStrike" kern="1200" cap="all" baseline="0" dirty="0" err="1" smtClean="0">
                <a:solidFill>
                  <a:schemeClr val="tx1"/>
                </a:solidFill>
                <a:latin typeface="+mn-lt"/>
                <a:ea typeface="+mn-ea"/>
                <a:cs typeface="+mn-cs"/>
              </a:rPr>
              <a:t>Palaeontology</a:t>
            </a:r>
            <a:r>
              <a:rPr lang="en-US" sz="1200" b="0" i="0" u="none" strike="noStrike" kern="1200" cap="all" baseline="0" dirty="0" smtClean="0">
                <a:solidFill>
                  <a:schemeClr val="tx1"/>
                </a:solidFill>
                <a:latin typeface="+mn-lt"/>
                <a:ea typeface="+mn-ea"/>
                <a:cs typeface="+mn-cs"/>
              </a:rPr>
              <a:t>.</a:t>
            </a:r>
            <a:endParaRPr lang="en-US" sz="1200" kern="1200" cap="all"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Modern dunes underwater and on the banks of the Saint John River, New Brunswick. RON GARNETT / AIRSCAPES.CA.</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flow of water and air over loose sediment results in the formation of ripples and dunes on the sediment surface. Factors such as current speed, direction, and variability, as well as the size of sediment particles (grain size) result in the formation of different styles of ripples and dunes. This diagram illustrates two such styles and the respective styles of cross-bedding seen in cross-section. ADAPTE D FROM VARIOUS SOURCES BY LYNN DAFOE.</a:t>
            </a:r>
          </a:p>
          <a:p>
            <a:r>
              <a:rPr lang="en-US" sz="1200" kern="1200" dirty="0" smtClean="0">
                <a:solidFill>
                  <a:schemeClr val="tx1"/>
                </a:solidFill>
                <a:latin typeface="+mn-lt"/>
                <a:ea typeface="+mn-ea"/>
                <a:cs typeface="+mn-cs"/>
              </a:rPr>
              <a:t>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Cross-bedding in 200-million-year-old sandstones (</a:t>
            </a:r>
            <a:r>
              <a:rPr lang="en-US" sz="1200" b="0" i="0" u="none" strike="noStrike" kern="1200" baseline="0" dirty="0" err="1" smtClean="0">
                <a:solidFill>
                  <a:schemeClr val="tx1"/>
                </a:solidFill>
                <a:latin typeface="+mn-lt"/>
                <a:ea typeface="+mn-ea"/>
                <a:cs typeface="+mn-cs"/>
              </a:rPr>
              <a:t>redbeds</a:t>
            </a:r>
            <a:r>
              <a:rPr lang="en-US" sz="1200" b="0" i="0" u="none" strike="noStrike" kern="1200" baseline="0" dirty="0" smtClean="0">
                <a:solidFill>
                  <a:schemeClr val="tx1"/>
                </a:solidFill>
                <a:latin typeface="+mn-lt"/>
                <a:ea typeface="+mn-ea"/>
                <a:cs typeface="+mn-cs"/>
              </a:rPr>
              <a:t>) of </a:t>
            </a:r>
            <a:r>
              <a:rPr lang="en-US" sz="1200" b="0" i="0" u="none" strike="noStrike" kern="1200" baseline="0" dirty="0" err="1" smtClean="0">
                <a:solidFill>
                  <a:schemeClr val="tx1"/>
                </a:solidFill>
                <a:latin typeface="+mn-lt"/>
                <a:ea typeface="+mn-ea"/>
                <a:cs typeface="+mn-cs"/>
              </a:rPr>
              <a:t>eolian</a:t>
            </a:r>
            <a:r>
              <a:rPr lang="en-US" sz="1200" b="0" i="0" u="none" strike="noStrike" kern="1200" baseline="0" dirty="0" smtClean="0">
                <a:solidFill>
                  <a:schemeClr val="tx1"/>
                </a:solidFill>
                <a:latin typeface="+mn-lt"/>
                <a:ea typeface="+mn-ea"/>
                <a:cs typeface="+mn-cs"/>
              </a:rPr>
              <a:t> (wind-blown rather than subaqueous) origin, Wasson Bluff near </a:t>
            </a:r>
            <a:r>
              <a:rPr lang="en-US" sz="1200" b="0" i="0" u="none" strike="noStrike" kern="1200" baseline="0" dirty="0" err="1" smtClean="0">
                <a:solidFill>
                  <a:schemeClr val="tx1"/>
                </a:solidFill>
                <a:latin typeface="+mn-lt"/>
                <a:ea typeface="+mn-ea"/>
                <a:cs typeface="+mn-cs"/>
              </a:rPr>
              <a:t>Parrsboro</a:t>
            </a:r>
            <a:r>
              <a:rPr lang="en-US" sz="1200" b="0" i="0" u="none" strike="noStrike" kern="1200" baseline="0" dirty="0" smtClean="0">
                <a:solidFill>
                  <a:schemeClr val="tx1"/>
                </a:solidFill>
                <a:latin typeface="+mn-lt"/>
                <a:ea typeface="+mn-ea"/>
                <a:cs typeface="+mn-cs"/>
              </a:rPr>
              <a:t>, Nova Scotia. ROB FENSOME.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Shown here are a variety of sedimentary environments, including fluvial, lacustrine, deltaic, shoreline, and marine. Upon reaching the sea, a river may build out a delta by dropping its sediment load. Waves and tidal currents then redistribute some of the sediment to form beaches and other coastal features. Generally, the farther out from shore, the finer the sediment deposited, reflecting weaker currents offshore. Turbidity currents will transport sediment down undersea canyons or valleys, where they form deposits known as </a:t>
            </a:r>
            <a:r>
              <a:rPr lang="en-US" sz="1200" b="0" i="0" u="none" strike="noStrike" kern="1200" baseline="0" dirty="0" err="1" smtClean="0">
                <a:solidFill>
                  <a:schemeClr val="tx1"/>
                </a:solidFill>
                <a:latin typeface="+mn-lt"/>
                <a:ea typeface="+mn-ea"/>
                <a:cs typeface="+mn-cs"/>
              </a:rPr>
              <a:t>turbidites</a:t>
            </a:r>
            <a:r>
              <a:rPr lang="en-US" sz="1200" b="0" i="0" u="none" strike="noStrike" kern="1200" baseline="0" dirty="0" smtClean="0">
                <a:solidFill>
                  <a:schemeClr val="tx1"/>
                </a:solidFill>
                <a:latin typeface="+mn-lt"/>
                <a:ea typeface="+mn-ea"/>
                <a:cs typeface="+mn-cs"/>
              </a:rPr>
              <a:t>. Multiple </a:t>
            </a:r>
            <a:r>
              <a:rPr lang="en-US" sz="1200" b="0" i="0" u="none" strike="noStrike" kern="1200" baseline="0" dirty="0" err="1" smtClean="0">
                <a:solidFill>
                  <a:schemeClr val="tx1"/>
                </a:solidFill>
                <a:latin typeface="+mn-lt"/>
                <a:ea typeface="+mn-ea"/>
                <a:cs typeface="+mn-cs"/>
              </a:rPr>
              <a:t>turbidites</a:t>
            </a:r>
            <a:r>
              <a:rPr lang="en-US" sz="1200" b="0" i="0" u="none" strike="noStrike" kern="1200" baseline="0" dirty="0" smtClean="0">
                <a:solidFill>
                  <a:schemeClr val="tx1"/>
                </a:solidFill>
                <a:latin typeface="+mn-lt"/>
                <a:ea typeface="+mn-ea"/>
                <a:cs typeface="+mn-cs"/>
              </a:rPr>
              <a:t> form a submarine fan at the mouth of a deep undersea channel. The area outlined by the black box is enlarged in the next </a:t>
            </a:r>
            <a:r>
              <a:rPr lang="pl-PL" sz="1200" b="0" i="0" u="none" strike="noStrike" kern="1200" baseline="0" dirty="0" err="1" smtClean="0">
                <a:solidFill>
                  <a:schemeClr val="tx1"/>
                </a:solidFill>
                <a:latin typeface="+mn-lt"/>
                <a:ea typeface="+mn-ea"/>
                <a:cs typeface="+mn-cs"/>
              </a:rPr>
              <a:t>figure</a:t>
            </a:r>
            <a:r>
              <a:rPr lang="pl-PL" sz="1200" b="0" i="0" u="none" strike="noStrike" kern="1200" baseline="0" dirty="0" smtClean="0">
                <a:solidFill>
                  <a:schemeClr val="tx1"/>
                </a:solidFill>
                <a:latin typeface="+mn-lt"/>
                <a:ea typeface="+mn-ea"/>
                <a:cs typeface="+mn-cs"/>
              </a:rPr>
              <a:t>. </a:t>
            </a:r>
            <a:r>
              <a:rPr lang="pl-PL" sz="1200" b="0" i="0" u="none" strike="noStrike" kern="1200" cap="all" baseline="0" dirty="0" smtClean="0">
                <a:solidFill>
                  <a:schemeClr val="tx1"/>
                </a:solidFill>
                <a:latin typeface="+mn-lt"/>
                <a:ea typeface="+mn-ea"/>
                <a:cs typeface="+mn-cs"/>
              </a:rPr>
              <a:t>Andrew MacRae.</a:t>
            </a:r>
            <a:endParaRPr lang="fr-FR" sz="1200" b="0" i="0" u="none" strike="noStrike" kern="1200" cap="all"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example of what happens at a river bend. The main diagram shows the bend with a cutaway view facing the reader. Momentum carries the main river current around the outside of the bend, towards the right side of the drawing. The strength of the current there erodes the river bank, and only coarser material settles to the bottom; the stronger current also leads to the development of large dunes on the channel floor. On the inside bend of the channel, the weaker current deposits finer sand and mud, building out an arc-shaped platform called a point bar. Because of undercutting on the outside bend and deposition on the point bar, the channel migrates, leaving a sediment record of shifting environments and processes. Eventually vegetation and soil may develop on the point bar. The column at right gives an idea of what a vertical section through the sediments would look like at the location shown by the box in the main diagram. ANDREW MACRAE.</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728192"/>
          </a:xfrm>
        </p:spPr>
        <p:txBody>
          <a:bodyPr>
            <a:normAutofit/>
          </a:bodyPr>
          <a:lstStyle/>
          <a:p>
            <a:r>
              <a:rPr lang="en-US" dirty="0">
                <a:latin typeface="Arial"/>
                <a:cs typeface="Arial"/>
              </a:rPr>
              <a:t>C</a:t>
            </a:r>
            <a:r>
              <a:rPr lang="en-CA" dirty="0">
                <a:latin typeface="Arial"/>
                <a:cs typeface="Arial"/>
              </a:rPr>
              <a:t>HAPTER 1</a:t>
            </a:r>
            <a:br>
              <a:rPr lang="en-CA" dirty="0">
                <a:latin typeface="Arial"/>
                <a:cs typeface="Arial"/>
              </a:rPr>
            </a:br>
            <a:r>
              <a:rPr lang="en-US" dirty="0"/>
              <a:t>Part </a:t>
            </a:r>
            <a:r>
              <a:rPr lang="en-US" dirty="0" smtClean="0"/>
              <a:t>2 </a:t>
            </a:r>
            <a:r>
              <a:rPr lang="en-US" dirty="0"/>
              <a:t>of 3</a:t>
            </a: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9053465" cy="6858000"/>
          </a:xfrm>
          <a:prstGeom prst="rect">
            <a:avLst/>
          </a:prstGeom>
        </p:spPr>
      </p:pic>
    </p:spTree>
    <p:extLst>
      <p:ext uri="{BB962C8B-B14F-4D97-AF65-F5344CB8AC3E}">
        <p14:creationId xmlns:p14="http://schemas.microsoft.com/office/powerpoint/2010/main" val="1706798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 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 y="0"/>
            <a:ext cx="7705618" cy="6858000"/>
          </a:xfrm>
          <a:prstGeom prst="rect">
            <a:avLst/>
          </a:prstGeom>
        </p:spPr>
      </p:pic>
    </p:spTree>
    <p:extLst>
      <p:ext uri="{BB962C8B-B14F-4D97-AF65-F5344CB8AC3E}">
        <p14:creationId xmlns:p14="http://schemas.microsoft.com/office/powerpoint/2010/main" val="3617646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 y="0"/>
            <a:ext cx="8964706" cy="6858000"/>
          </a:xfrm>
          <a:prstGeom prst="rect">
            <a:avLst/>
          </a:prstGeom>
        </p:spPr>
      </p:pic>
    </p:spTree>
    <p:extLst>
      <p:ext uri="{BB962C8B-B14F-4D97-AF65-F5344CB8AC3E}">
        <p14:creationId xmlns:p14="http://schemas.microsoft.com/office/powerpoint/2010/main" val="3978950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8979378" cy="6858000"/>
          </a:xfrm>
          <a:prstGeom prst="rect">
            <a:avLst/>
          </a:prstGeom>
        </p:spPr>
      </p:pic>
    </p:spTree>
    <p:extLst>
      <p:ext uri="{BB962C8B-B14F-4D97-AF65-F5344CB8AC3E}">
        <p14:creationId xmlns:p14="http://schemas.microsoft.com/office/powerpoint/2010/main" val="32060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9053465" cy="6858000"/>
          </a:xfrm>
          <a:prstGeom prst="rect">
            <a:avLst/>
          </a:prstGeom>
        </p:spPr>
      </p:pic>
    </p:spTree>
    <p:extLst>
      <p:ext uri="{BB962C8B-B14F-4D97-AF65-F5344CB8AC3E}">
        <p14:creationId xmlns:p14="http://schemas.microsoft.com/office/powerpoint/2010/main" val="3196570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9053465" cy="6858000"/>
          </a:xfrm>
          <a:prstGeom prst="rect">
            <a:avLst/>
          </a:prstGeom>
        </p:spPr>
      </p:pic>
    </p:spTree>
    <p:extLst>
      <p:ext uri="{BB962C8B-B14F-4D97-AF65-F5344CB8AC3E}">
        <p14:creationId xmlns:p14="http://schemas.microsoft.com/office/powerpoint/2010/main" val="3428493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800" y="0"/>
            <a:ext cx="4191953" cy="6858000"/>
          </a:xfrm>
          <a:prstGeom prst="rect">
            <a:avLst/>
          </a:prstGeom>
        </p:spPr>
      </p:pic>
    </p:spTree>
    <p:extLst>
      <p:ext uri="{BB962C8B-B14F-4D97-AF65-F5344CB8AC3E}">
        <p14:creationId xmlns:p14="http://schemas.microsoft.com/office/powerpoint/2010/main" val="56369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897567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6823710"/>
          </a:xfrm>
          <a:prstGeom prst="rect">
            <a:avLst/>
          </a:prstGeom>
        </p:spPr>
      </p:pic>
    </p:spTree>
    <p:extLst>
      <p:ext uri="{BB962C8B-B14F-4D97-AF65-F5344CB8AC3E}">
        <p14:creationId xmlns:p14="http://schemas.microsoft.com/office/powerpoint/2010/main" val="247168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1258096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0"/>
            <a:ext cx="8325341" cy="6858000"/>
          </a:xfrm>
          <a:prstGeom prst="rect">
            <a:avLst/>
          </a:prstGeom>
        </p:spPr>
      </p:pic>
    </p:spTree>
    <p:extLst>
      <p:ext uri="{BB962C8B-B14F-4D97-AF65-F5344CB8AC3E}">
        <p14:creationId xmlns:p14="http://schemas.microsoft.com/office/powerpoint/2010/main" val="2255888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300" y="0"/>
            <a:ext cx="4585108" cy="6858000"/>
          </a:xfrm>
          <a:prstGeom prst="rect">
            <a:avLst/>
          </a:prstGeom>
          <a:ln>
            <a:solidFill>
              <a:srgbClr val="000000"/>
            </a:solidFill>
          </a:ln>
        </p:spPr>
      </p:pic>
    </p:spTree>
    <p:extLst>
      <p:ext uri="{BB962C8B-B14F-4D97-AF65-F5344CB8AC3E}">
        <p14:creationId xmlns:p14="http://schemas.microsoft.com/office/powerpoint/2010/main" val="784124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0"/>
            <a:ext cx="4254791" cy="6858000"/>
          </a:xfrm>
          <a:prstGeom prst="rect">
            <a:avLst/>
          </a:prstGeom>
        </p:spPr>
      </p:pic>
    </p:spTree>
    <p:extLst>
      <p:ext uri="{BB962C8B-B14F-4D97-AF65-F5344CB8AC3E}">
        <p14:creationId xmlns:p14="http://schemas.microsoft.com/office/powerpoint/2010/main" val="419002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0" y="0"/>
            <a:ext cx="8388991" cy="6858000"/>
          </a:xfrm>
          <a:prstGeom prst="rect">
            <a:avLst/>
          </a:prstGeom>
          <a:ln>
            <a:solidFill>
              <a:schemeClr val="tx1"/>
            </a:solidFill>
          </a:ln>
        </p:spPr>
      </p:pic>
    </p:spTree>
    <p:extLst>
      <p:ext uri="{BB962C8B-B14F-4D97-AF65-F5344CB8AC3E}">
        <p14:creationId xmlns:p14="http://schemas.microsoft.com/office/powerpoint/2010/main" val="2420442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 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
            <a:ext cx="9144000" cy="5669280"/>
          </a:xfrm>
          <a:prstGeom prst="rect">
            <a:avLst/>
          </a:prstGeom>
          <a:ln>
            <a:solidFill>
              <a:srgbClr val="000000"/>
            </a:solidFill>
          </a:ln>
        </p:spPr>
      </p:pic>
    </p:spTree>
    <p:extLst>
      <p:ext uri="{BB962C8B-B14F-4D97-AF65-F5344CB8AC3E}">
        <p14:creationId xmlns:p14="http://schemas.microsoft.com/office/powerpoint/2010/main" val="484999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1428</Words>
  <Application>Microsoft Macintosh PowerPoint</Application>
  <PresentationFormat>On-screen Show (4:3)</PresentationFormat>
  <Paragraphs>79</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CHAPTER 1 Part 2 of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30</cp:revision>
  <dcterms:created xsi:type="dcterms:W3CDTF">2014-10-27T15:29:10Z</dcterms:created>
  <dcterms:modified xsi:type="dcterms:W3CDTF">2014-12-14T02:24:52Z</dcterms:modified>
</cp:coreProperties>
</file>