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92" autoAdjust="0"/>
    <p:restoredTop sz="70189" autoAdjust="0"/>
  </p:normalViewPr>
  <p:slideViewPr>
    <p:cSldViewPr>
      <p:cViewPr>
        <p:scale>
          <a:sx n="53" d="100"/>
          <a:sy n="53" d="100"/>
        </p:scale>
        <p:origin x="-3210" y="-6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9040B-9543-4439-B77A-FF3E52FC81D8}" type="datetimeFigureOut">
              <a:rPr lang="en-CA" smtClean="0"/>
              <a:pPr/>
              <a:t>05/02/2015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C18948-3E6B-4298-AAC5-31F63D2B737F}" type="slidenum">
              <a:rPr lang="en-CA" smtClean="0"/>
              <a:pPr/>
              <a:t>‹N°›</a:t>
            </a:fld>
            <a:endParaRPr lang="en-CA"/>
          </a:p>
        </p:txBody>
      </p:sp>
    </p:spTree>
    <p:extLst>
      <p:ext uri="{BB962C8B-B14F-4D97-AF65-F5344CB8AC3E}">
        <p14:creationId xmlns:p14="http://schemas.microsoft.com/office/powerpoint/2010/main" val="181326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EC18948-3E6B-4298-AAC5-31F63D2B737F}" type="slidenum">
              <a:rPr lang="en-CA" smtClean="0"/>
              <a:pPr/>
              <a:t>1</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Les montagnes de la Cordillère s’étendent loin à l’intérieur des terres, en particulier dans le nord, comme ici dans les monts Mackenzie, Territoires du Nord-Ouest. Au premier plan, à droite, on voit le mont Close. PHOTO : LARRY LANE.</a:t>
            </a: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a:t>
            </a:r>
            <a:r>
              <a:rPr lang="fr-FR" sz="1200" kern="1200" smtClean="0">
                <a:solidFill>
                  <a:schemeClr val="tx1"/>
                </a:solidFill>
                <a:latin typeface="+mn-lt"/>
                <a:ea typeface="+mn-ea"/>
                <a:cs typeface="+mn-cs"/>
              </a:rPr>
              <a:t>chacune des </a:t>
            </a:r>
            <a:r>
              <a:rPr lang="fr-FR" sz="1200" kern="1200" dirty="0" smtClean="0">
                <a:solidFill>
                  <a:schemeClr val="tx1"/>
                </a:solidFill>
                <a:latin typeface="+mn-lt"/>
                <a:ea typeface="+mn-ea"/>
                <a:cs typeface="+mn-cs"/>
              </a:rPr>
              <a:t>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10</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La chaîne St. Elias, dans le sud-ouest du Yukon, le nord de la Colombie-Britannique et le sud de l’Alaska, comprend les sommets les plus élevés d’Amérique du Nord ainsi que des champs de glace et des glaciers de vallée spectaculaires. Sur cette photo, le glacier </a:t>
            </a:r>
            <a:r>
              <a:rPr lang="fr-FR" sz="1200" b="0" i="0" u="none" strike="noStrike" kern="1200" baseline="0" dirty="0" err="1" smtClean="0">
                <a:solidFill>
                  <a:schemeClr val="tx1"/>
                </a:solidFill>
                <a:latin typeface="+mn-lt"/>
                <a:ea typeface="+mn-ea"/>
                <a:cs typeface="+mn-cs"/>
              </a:rPr>
              <a:t>Kaskawulsh</a:t>
            </a:r>
            <a:r>
              <a:rPr lang="fr-FR" sz="1200" b="0" i="0" u="none" strike="noStrike" kern="1200" baseline="0" dirty="0" smtClean="0">
                <a:solidFill>
                  <a:schemeClr val="tx1"/>
                </a:solidFill>
                <a:latin typeface="+mn-lt"/>
                <a:ea typeface="+mn-ea"/>
                <a:cs typeface="+mn-cs"/>
              </a:rPr>
              <a:t> racle les roches d’âge paléozoïque des parois de la vallée. Au loin, les monts Logan et St. Elias. </a:t>
            </a:r>
            <a:r>
              <a:rPr lang="en-CA" sz="1200" b="0" i="0" u="none" strike="noStrike" kern="1200" baseline="0" dirty="0" smtClean="0">
                <a:solidFill>
                  <a:schemeClr val="tx1"/>
                </a:solidFill>
                <a:latin typeface="+mn-lt"/>
                <a:ea typeface="+mn-ea"/>
                <a:cs typeface="+mn-cs"/>
              </a:rPr>
              <a:t>PHOTO : JOHN CLAGUE.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2</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Carte physiographique (topographique et bathymétrique) du Canada et des régions avoisinantes. L’augmentation d’altitude sur le continent est indiquée par le changement de couleur, du vert foncé au vert pâle</a:t>
            </a:r>
            <a:r>
              <a:rPr lang="fr-FR" sz="1200" b="1" i="0" u="none" strike="noStrike" kern="1200" baseline="0" dirty="0" smtClean="0">
                <a:solidFill>
                  <a:schemeClr val="tx1"/>
                </a:solidFill>
                <a:latin typeface="+mn-lt"/>
                <a:ea typeface="+mn-ea"/>
                <a:cs typeface="+mn-cs"/>
              </a:rPr>
              <a:t> </a:t>
            </a:r>
            <a:r>
              <a:rPr lang="fr-FR" sz="1200" b="0" i="0" u="none" strike="noStrike" kern="1200" baseline="0" dirty="0" smtClean="0">
                <a:solidFill>
                  <a:schemeClr val="tx1"/>
                </a:solidFill>
                <a:latin typeface="+mn-lt"/>
                <a:ea typeface="+mn-ea"/>
                <a:cs typeface="+mn-cs"/>
              </a:rPr>
              <a:t>et du brun pâle au brun foncé; le blanc indique la glace. À noter la distribution des hautes-terres et des basses-terres. Les teintes de bleu indiquent la profondeur de l’eau, bleu pâle pour les eaux peu profondes et bleu foncé pour les eaux profondes. À noter aussi la transition abrupte entre les plateaux continentaux et les abysses océaniques. DE AMANTE ET EAKINS (2009).</a:t>
            </a: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3</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Le lac Louise, dans le parc national du Canada Banff en Alberta, est une importante destination touristique du sud des Rocheuses. PHOTO : KEITH VAUGHAN.</a:t>
            </a: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4</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Un paysage plat typique des Prairies près de </a:t>
            </a:r>
            <a:r>
              <a:rPr lang="fr-FR" sz="1200" b="0" i="0" u="none" strike="noStrike" kern="1200" baseline="0" dirty="0" err="1" smtClean="0">
                <a:solidFill>
                  <a:schemeClr val="tx1"/>
                </a:solidFill>
                <a:latin typeface="+mn-lt"/>
                <a:ea typeface="+mn-ea"/>
                <a:cs typeface="+mn-cs"/>
              </a:rPr>
              <a:t>Struan</a:t>
            </a:r>
            <a:r>
              <a:rPr lang="fr-FR" sz="1200" b="0" i="0" u="none" strike="noStrike" kern="1200" baseline="0" dirty="0" smtClean="0">
                <a:solidFill>
                  <a:schemeClr val="tx1"/>
                </a:solidFill>
                <a:latin typeface="+mn-lt"/>
                <a:ea typeface="+mn-ea"/>
                <a:cs typeface="+mn-cs"/>
              </a:rPr>
              <a:t>, Saskatchewan. PHOTO : ROB FENSOME.</a:t>
            </a:r>
          </a:p>
          <a:p>
            <a:r>
              <a:rPr lang="en-US" sz="1200" kern="1200" dirty="0" smtClean="0">
                <a:solidFill>
                  <a:schemeClr val="tx1"/>
                </a:solidFill>
                <a:latin typeface="+mn-lt"/>
                <a:ea typeface="+mn-ea"/>
                <a:cs typeface="+mn-cs"/>
              </a:rPr>
              <a:t>_______________________________</a:t>
            </a: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5</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La chaîne des Appalaches rejoint la mer à l’extrémité de la péninsule de la Gaspésie, Québec. On voit ici le cap Gaspé dans le parc national du Canada </a:t>
            </a:r>
            <a:r>
              <a:rPr lang="fr-FR" sz="1200" b="0" i="0" u="none" strike="noStrike" kern="1200" baseline="0" dirty="0" err="1" smtClean="0">
                <a:solidFill>
                  <a:schemeClr val="tx1"/>
                </a:solidFill>
                <a:latin typeface="+mn-lt"/>
                <a:ea typeface="+mn-ea"/>
                <a:cs typeface="+mn-cs"/>
              </a:rPr>
              <a:t>Forillon</a:t>
            </a:r>
            <a:r>
              <a:rPr lang="fr-FR" sz="1200" b="0" i="0" u="none" strike="noStrike" kern="1200" baseline="0" dirty="0" smtClean="0">
                <a:solidFill>
                  <a:schemeClr val="tx1"/>
                </a:solidFill>
                <a:latin typeface="+mn-lt"/>
                <a:ea typeface="+mn-ea"/>
                <a:cs typeface="+mn-cs"/>
              </a:rPr>
              <a:t>. Moins hautes et plus vieilles que les montagnes de la Cordillère, les Appalaches sont un système montagneux qui a été aplani par l’altération et l’érosion pendant plus longtemps. PHOTO : E. LE BEL. TOUS DROITS RÉSERVÉS PARCS CANADA.</a:t>
            </a: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6</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Image satellite orientée avec le nord à droite. Le lac Ontario est au bas à gauche (bordé en haut à droite par Toronto), le lac Érié à gauche et le lac Huron à droite. Le Canada se situe à droite des lacs Érié et Ontario, et les États-Unis sont à gauche. À noter le panache de sédiments qui entre dans le lac Ontario à partir de la rivière Niagara, ainsi que la péninsule de Bruce au milieu du lac Huron, qui doit son existence à l’escarpement du Niagara et son cap de roche d’âge silurien (chapitre 1). À noter aussi, en bas à droite, le paysage d’un vert plus foncé qui indique les terres peu fertiles et peu peuplées du Bouclier canadien. FOURNIE PAR LA NASA.</a:t>
            </a: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7</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Carte des îles de l’Arctique et des régions avoisinantes. Les détroits de Lancaster et de </a:t>
            </a:r>
            <a:r>
              <a:rPr lang="fr-FR" sz="1200" b="0" i="0" u="none" strike="noStrike" kern="1200" baseline="0" dirty="0" err="1" smtClean="0">
                <a:solidFill>
                  <a:schemeClr val="tx1"/>
                </a:solidFill>
                <a:latin typeface="+mn-lt"/>
                <a:ea typeface="+mn-ea"/>
                <a:cs typeface="+mn-cs"/>
              </a:rPr>
              <a:t>Viscount</a:t>
            </a:r>
            <a:r>
              <a:rPr lang="fr-FR" sz="1200" b="0" i="0" u="none" strike="noStrike" kern="1200" baseline="0" dirty="0" smtClean="0">
                <a:solidFill>
                  <a:schemeClr val="tx1"/>
                </a:solidFill>
                <a:latin typeface="+mn-lt"/>
                <a:ea typeface="+mn-ea"/>
                <a:cs typeface="+mn-cs"/>
              </a:rPr>
              <a:t> Melville font partie du fameux passage du Nord- Ouest, et le groupe d’îles au nord de ces détroits est appelé îles de la Reine-Élizabeth. Les zones les plus blanches indiquent les calottes glaciaires. ADAPTÉE </a:t>
            </a:r>
            <a:r>
              <a:rPr lang="en-CA" sz="1200" b="0" i="0" u="none" strike="noStrike" kern="1200" baseline="0" dirty="0" smtClean="0">
                <a:solidFill>
                  <a:schemeClr val="tx1"/>
                </a:solidFill>
                <a:latin typeface="+mn-lt"/>
                <a:ea typeface="+mn-ea"/>
                <a:cs typeface="+mn-cs"/>
              </a:rPr>
              <a:t>DE NATURAL EARTH (NATURALEARTHDATA.COM).</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8</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a:t>
            </a:r>
            <a:r>
              <a:rPr lang="fr-FR" sz="1200" b="0" i="1" u="none" strike="noStrike" kern="1200" baseline="0" dirty="0" smtClean="0">
                <a:solidFill>
                  <a:schemeClr val="tx1"/>
                </a:solidFill>
                <a:latin typeface="+mn-lt"/>
                <a:ea typeface="+mn-ea"/>
                <a:cs typeface="+mn-cs"/>
              </a:rPr>
              <a:t>A</a:t>
            </a:r>
            <a:r>
              <a:rPr lang="fr-FR" sz="1200" b="0" i="0" u="none" strike="noStrike" kern="1200" baseline="0" dirty="0" smtClean="0">
                <a:solidFill>
                  <a:schemeClr val="tx1"/>
                </a:solidFill>
                <a:latin typeface="+mn-lt"/>
                <a:ea typeface="+mn-ea"/>
                <a:cs typeface="+mn-cs"/>
              </a:rPr>
              <a:t>) Carte physiographique de la Cordillère canadienne et des régions avoisinantes; les couleurs sont telles qu’expliquées précédemment. (</a:t>
            </a:r>
            <a:r>
              <a:rPr lang="fr-FR" sz="1200" b="0" i="1" u="none" strike="noStrike" kern="1200" baseline="0" dirty="0" smtClean="0">
                <a:solidFill>
                  <a:schemeClr val="tx1"/>
                </a:solidFill>
                <a:latin typeface="+mn-lt"/>
                <a:ea typeface="+mn-ea"/>
                <a:cs typeface="+mn-cs"/>
              </a:rPr>
              <a:t>B</a:t>
            </a:r>
            <a:r>
              <a:rPr lang="fr-FR" sz="1200" b="0" i="0" u="none" strike="noStrike" kern="1200" baseline="0" dirty="0" smtClean="0">
                <a:solidFill>
                  <a:schemeClr val="tx1"/>
                </a:solidFill>
                <a:latin typeface="+mn-lt"/>
                <a:ea typeface="+mn-ea"/>
                <a:cs typeface="+mn-cs"/>
              </a:rPr>
              <a:t>) Noms des principales régions physiographiques de la Cordillère canadienne. Les montagnes les plus à l’ouest (rose), dont la chaîne Côtière, sont séparées de celles situées plus à l’est (bleu), dont les Rocheuses, par une zone intérieure (vert) où les plateaux dominent. </a:t>
            </a:r>
            <a:r>
              <a:rPr lang="fr-FR" sz="1200" b="0" i="1" u="none" strike="noStrike" kern="1200" baseline="0" dirty="0" smtClean="0">
                <a:solidFill>
                  <a:schemeClr val="tx1"/>
                </a:solidFill>
                <a:latin typeface="+mn-lt"/>
                <a:ea typeface="+mn-ea"/>
                <a:cs typeface="+mn-cs"/>
              </a:rPr>
              <a:t>A. </a:t>
            </a:r>
            <a:r>
              <a:rPr lang="fr-FR" sz="1200" b="0" i="0" u="none" strike="noStrike" kern="1200" baseline="0" dirty="0" smtClean="0">
                <a:solidFill>
                  <a:schemeClr val="tx1"/>
                </a:solidFill>
                <a:latin typeface="+mn-lt"/>
                <a:ea typeface="+mn-ea"/>
                <a:cs typeface="+mn-cs"/>
              </a:rPr>
              <a:t>DE AMANTE ET EAKINS (2009); </a:t>
            </a:r>
            <a:r>
              <a:rPr lang="fr-FR" sz="1200" b="0" i="1" u="none" strike="noStrike" kern="1200" baseline="0" dirty="0" smtClean="0">
                <a:solidFill>
                  <a:schemeClr val="tx1"/>
                </a:solidFill>
                <a:latin typeface="+mn-lt"/>
                <a:ea typeface="+mn-ea"/>
                <a:cs typeface="+mn-cs"/>
              </a:rPr>
              <a:t>B. </a:t>
            </a:r>
            <a:r>
              <a:rPr lang="en-CA" sz="1200" b="0" i="0" u="none" strike="noStrike" kern="1200" baseline="0" dirty="0" smtClean="0">
                <a:solidFill>
                  <a:schemeClr val="tx1"/>
                </a:solidFill>
                <a:latin typeface="+mn-lt"/>
                <a:ea typeface="+mn-ea"/>
                <a:cs typeface="+mn-cs"/>
              </a:rPr>
              <a:t>ADAPTÉE DE MATHEWES (1986).</a:t>
            </a:r>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9</a:t>
            </a:fld>
            <a:endParaRPr lang="en-CA"/>
          </a:p>
        </p:txBody>
      </p:sp>
    </p:spTree>
    <p:extLst>
      <p:ext uri="{BB962C8B-B14F-4D97-AF65-F5344CB8AC3E}">
        <p14:creationId xmlns:p14="http://schemas.microsoft.com/office/powerpoint/2010/main" val="2843150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05/02/2015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370788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05/02/2015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115659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05/02/2015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301095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05/02/2015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239701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F17907-A436-4D49-98AA-569225EB4082}" type="datetimeFigureOut">
              <a:rPr lang="en-CA" smtClean="0"/>
              <a:pPr/>
              <a:t>05/02/2015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216523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9F17907-A436-4D49-98AA-569225EB4082}" type="datetimeFigureOut">
              <a:rPr lang="en-CA" smtClean="0"/>
              <a:pPr/>
              <a:t>05/02/2015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20554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9F17907-A436-4D49-98AA-569225EB4082}" type="datetimeFigureOut">
              <a:rPr lang="en-CA" smtClean="0"/>
              <a:pPr/>
              <a:t>05/02/2015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294157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9F17907-A436-4D49-98AA-569225EB4082}" type="datetimeFigureOut">
              <a:rPr lang="en-CA" smtClean="0"/>
              <a:pPr/>
              <a:t>05/02/2015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321442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17907-A436-4D49-98AA-569225EB4082}" type="datetimeFigureOut">
              <a:rPr lang="en-CA" smtClean="0"/>
              <a:pPr/>
              <a:t>05/02/2015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124088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pPr/>
              <a:t>05/02/2015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145579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pPr/>
              <a:t>05/02/2015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2011465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17907-A436-4D49-98AA-569225EB4082}" type="datetimeFigureOut">
              <a:rPr lang="en-CA" smtClean="0"/>
              <a:pPr/>
              <a:t>05/02/2015</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B9776-79E3-4C9A-8D5F-FE5E5FE7406D}" type="slidenum">
              <a:rPr lang="en-CA" smtClean="0"/>
              <a:pPr/>
              <a:t>‹N°›</a:t>
            </a:fld>
            <a:endParaRPr lang="en-CA"/>
          </a:p>
        </p:txBody>
      </p:sp>
    </p:spTree>
    <p:extLst>
      <p:ext uri="{BB962C8B-B14F-4D97-AF65-F5344CB8AC3E}">
        <p14:creationId xmlns:p14="http://schemas.microsoft.com/office/powerpoint/2010/main" val="242317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76672"/>
            <a:ext cx="9144000" cy="1512168"/>
          </a:xfrm>
        </p:spPr>
        <p:txBody>
          <a:bodyPr>
            <a:normAutofit/>
          </a:bodyPr>
          <a:lstStyle/>
          <a:p>
            <a:r>
              <a:rPr lang="en-CA" dirty="0" smtClean="0">
                <a:latin typeface="Arial"/>
                <a:cs typeface="Arial"/>
              </a:rPr>
              <a:t>ENCADRÉ 5</a:t>
            </a:r>
            <a:br>
              <a:rPr lang="en-CA" dirty="0" smtClean="0">
                <a:latin typeface="Arial"/>
                <a:cs typeface="Arial"/>
              </a:rPr>
            </a:br>
            <a:endParaRPr lang="en-CA" dirty="0">
              <a:latin typeface="Arial"/>
              <a:cs typeface="Arial"/>
            </a:endParaRPr>
          </a:p>
        </p:txBody>
      </p:sp>
      <p:sp>
        <p:nvSpPr>
          <p:cNvPr id="2" name="TextBox 1"/>
          <p:cNvSpPr txBox="1"/>
          <p:nvPr/>
        </p:nvSpPr>
        <p:spPr>
          <a:xfrm>
            <a:off x="179512" y="2348880"/>
            <a:ext cx="8784975" cy="2031325"/>
          </a:xfrm>
          <a:prstGeom prst="rect">
            <a:avLst/>
          </a:prstGeom>
          <a:noFill/>
        </p:spPr>
        <p:txBody>
          <a:bodyPr wrap="square" rtlCol="0">
            <a:spAutoFit/>
          </a:bodyPr>
          <a:lstStyle/>
          <a:p>
            <a:r>
              <a:rPr lang="fr-FR" dirty="0" smtClean="0"/>
              <a:t>Les </a:t>
            </a:r>
            <a:r>
              <a:rPr lang="fr-FR" dirty="0"/>
              <a:t>droits d'auteurs de toutes les photographies et graphiques publiés sur ce site </a:t>
            </a:r>
            <a:r>
              <a:rPr lang="fr-FR" dirty="0" smtClean="0"/>
              <a:t>(</a:t>
            </a:r>
            <a:r>
              <a:rPr lang="fr-FR" dirty="0"/>
              <a:t>ci-après appelés images) sont la propriété des personnes et / ou des institutions indiquées dans la légende de chacune </a:t>
            </a:r>
            <a:r>
              <a:rPr lang="fr-FR" dirty="0" smtClean="0"/>
              <a:t>des </a:t>
            </a:r>
            <a:r>
              <a:rPr lang="fr-FR" dirty="0"/>
              <a:t>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2000" baseline="30000" dirty="0">
              <a:latin typeface="Arial Narrow"/>
              <a:cs typeface="Arial Narrow"/>
            </a:endParaRPr>
          </a:p>
          <a:p>
            <a:endParaRPr lang="en-US" dirty="0"/>
          </a:p>
        </p:txBody>
      </p:sp>
    </p:spTree>
    <p:extLst>
      <p:ext uri="{BB962C8B-B14F-4D97-AF65-F5344CB8AC3E}">
        <p14:creationId xmlns:p14="http://schemas.microsoft.com/office/powerpoint/2010/main" val="237842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8605"/>
            <a:ext cx="9144000" cy="6320790"/>
          </a:xfrm>
          <a:prstGeom prst="rect">
            <a:avLst/>
          </a:prstGeom>
        </p:spPr>
      </p:pic>
    </p:spTree>
    <p:extLst>
      <p:ext uri="{BB962C8B-B14F-4D97-AF65-F5344CB8AC3E}">
        <p14:creationId xmlns:p14="http://schemas.microsoft.com/office/powerpoint/2010/main" val="2723408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66" y="0"/>
            <a:ext cx="9008867" cy="6858000"/>
          </a:xfrm>
          <a:prstGeom prst="rect">
            <a:avLst/>
          </a:prstGeom>
        </p:spPr>
      </p:pic>
    </p:spTree>
    <p:extLst>
      <p:ext uri="{BB962C8B-B14F-4D97-AF65-F5344CB8AC3E}">
        <p14:creationId xmlns:p14="http://schemas.microsoft.com/office/powerpoint/2010/main" val="3002482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00" y="0"/>
            <a:ext cx="8312727" cy="6858000"/>
          </a:xfrm>
          <a:prstGeom prst="rect">
            <a:avLst/>
          </a:prstGeom>
        </p:spPr>
      </p:pic>
    </p:spTree>
    <p:extLst>
      <p:ext uri="{BB962C8B-B14F-4D97-AF65-F5344CB8AC3E}">
        <p14:creationId xmlns:p14="http://schemas.microsoft.com/office/powerpoint/2010/main" val="1613235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165" y="0"/>
            <a:ext cx="8877670" cy="6858000"/>
          </a:xfrm>
          <a:prstGeom prst="rect">
            <a:avLst/>
          </a:prstGeom>
        </p:spPr>
      </p:pic>
    </p:spTree>
    <p:extLst>
      <p:ext uri="{BB962C8B-B14F-4D97-AF65-F5344CB8AC3E}">
        <p14:creationId xmlns:p14="http://schemas.microsoft.com/office/powerpoint/2010/main" val="2225581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62915"/>
            <a:ext cx="9144000" cy="5932170"/>
          </a:xfrm>
          <a:prstGeom prst="rect">
            <a:avLst/>
          </a:prstGeom>
        </p:spPr>
      </p:pic>
    </p:spTree>
    <p:extLst>
      <p:ext uri="{BB962C8B-B14F-4D97-AF65-F5344CB8AC3E}">
        <p14:creationId xmlns:p14="http://schemas.microsoft.com/office/powerpoint/2010/main" val="3071731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5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400"/>
            <a:ext cx="9144000" cy="6800850"/>
          </a:xfrm>
          <a:prstGeom prst="rect">
            <a:avLst/>
          </a:prstGeom>
        </p:spPr>
      </p:pic>
    </p:spTree>
    <p:extLst>
      <p:ext uri="{BB962C8B-B14F-4D97-AF65-F5344CB8AC3E}">
        <p14:creationId xmlns:p14="http://schemas.microsoft.com/office/powerpoint/2010/main" val="2133183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0"/>
            <a:ext cx="9098507" cy="6858000"/>
          </a:xfrm>
          <a:prstGeom prst="rect">
            <a:avLst/>
          </a:prstGeom>
        </p:spPr>
      </p:pic>
    </p:spTree>
    <p:extLst>
      <p:ext uri="{BB962C8B-B14F-4D97-AF65-F5344CB8AC3E}">
        <p14:creationId xmlns:p14="http://schemas.microsoft.com/office/powerpoint/2010/main" val="1481907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7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4600" y="0"/>
            <a:ext cx="6634099" cy="6858000"/>
          </a:xfrm>
          <a:prstGeom prst="rect">
            <a:avLst/>
          </a:prstGeom>
        </p:spPr>
      </p:pic>
    </p:spTree>
    <p:extLst>
      <p:ext uri="{BB962C8B-B14F-4D97-AF65-F5344CB8AC3E}">
        <p14:creationId xmlns:p14="http://schemas.microsoft.com/office/powerpoint/2010/main" val="3639547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100" y="0"/>
            <a:ext cx="7033846" cy="6858000"/>
          </a:xfrm>
          <a:prstGeom prst="rect">
            <a:avLst/>
          </a:prstGeom>
          <a:ln>
            <a:solidFill>
              <a:srgbClr val="000000"/>
            </a:solidFill>
          </a:ln>
        </p:spPr>
      </p:pic>
    </p:spTree>
    <p:extLst>
      <p:ext uri="{BB962C8B-B14F-4D97-AF65-F5344CB8AC3E}">
        <p14:creationId xmlns:p14="http://schemas.microsoft.com/office/powerpoint/2010/main" val="9567017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544</TotalTime>
  <Words>754</Words>
  <Application>Microsoft Office PowerPoint</Application>
  <PresentationFormat>Affichage à l'écran (4:3)</PresentationFormat>
  <Paragraphs>47</Paragraphs>
  <Slides>10</Slides>
  <Notes>10</Notes>
  <HiddenSlides>0</HiddenSlides>
  <MMClips>0</MMClips>
  <ScaleCrop>false</ScaleCrop>
  <HeadingPairs>
    <vt:vector size="4" baseType="variant">
      <vt:variant>
        <vt:lpstr>Thème</vt:lpstr>
      </vt:variant>
      <vt:variant>
        <vt:i4>1</vt:i4>
      </vt:variant>
      <vt:variant>
        <vt:lpstr>Titres des diapositives</vt:lpstr>
      </vt:variant>
      <vt:variant>
        <vt:i4>10</vt:i4>
      </vt:variant>
    </vt:vector>
  </HeadingPairs>
  <TitlesOfParts>
    <vt:vector size="11" baseType="lpstr">
      <vt:lpstr>Office Theme</vt:lpstr>
      <vt:lpstr>ENCADRÉ 5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Aicha</cp:lastModifiedBy>
  <cp:revision>42</cp:revision>
  <dcterms:created xsi:type="dcterms:W3CDTF">2014-10-27T15:29:10Z</dcterms:created>
  <dcterms:modified xsi:type="dcterms:W3CDTF">2015-02-05T13:23:18Z</dcterms:modified>
</cp:coreProperties>
</file>