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2" r:id="rId12"/>
    <p:sldId id="267" r:id="rId13"/>
    <p:sldId id="273" r:id="rId14"/>
    <p:sldId id="269" r:id="rId15"/>
    <p:sldId id="270"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03/02/2015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de l’Amérique du Nord et des régions adjacentes au Paléocène, il y a 60 millions d’années. Les terres émergées sont en brun et vert, et les zones ombrées indiquent les reliefs. Le bleu pâle représente les zones possiblement côtières ou littorales, le bleu foncé correspond aux océans profonds et le noir indique les fosses océaniques. Certains éléments de la géographie contemporaine sont inclus pour faciliter l’orientation.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planétaire au Paléocène, il y a 60 millions d’années. Le code de couleurs est identique à celui de la figure précédente.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24939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Variations des températures des océans du globe durant le Cénozoïque, montrant l’évolution à partir d’un monde soumis à un effet de serre, il y a 62 millions d’années, à l’atteinte d’un maximum thermique au Paléocène-Éocène, il y a 56 millions années, jusqu’au « refroidissement » actuel. REPRODUITE AVEC LA PERMISSION DE JONATHAN BUJAK.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61386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Âge</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de la lithosphère océanique dans le nord-est de l’océan Pacifique et structures délimitant la bordure occidentale de la plaque nord-américaine. La jeune lithosphère océanique, représentée en rouge, reflète la position des dorsales. ADAPTÉE DE PLUSIEURS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67601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Évolution des plaques tectoniques dans le nord-est de l’océan Pacifique durant les 80 derniers millions d’années, basée sur une carte contemporaine. ADAPTÉE D’ENGEBRETSON ET COLL. (1985).</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52205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Cordillère canadienne et régions adjacentes du sud-est de l’Alaska montrant les </a:t>
            </a:r>
            <a:r>
              <a:rPr lang="fr-FR" sz="1200" b="0" i="0" u="none" strike="noStrike" kern="1200" baseline="0" dirty="0" err="1" smtClean="0">
                <a:solidFill>
                  <a:schemeClr val="tx1"/>
                </a:solidFill>
                <a:latin typeface="+mn-lt"/>
                <a:ea typeface="+mn-ea"/>
                <a:cs typeface="+mn-cs"/>
              </a:rPr>
              <a:t>terranes</a:t>
            </a:r>
            <a:r>
              <a:rPr lang="fr-FR" sz="1200" b="0" i="0" u="none" strike="noStrike" kern="1200" baseline="0" dirty="0" smtClean="0">
                <a:solidFill>
                  <a:schemeClr val="tx1"/>
                </a:solidFill>
                <a:latin typeface="+mn-lt"/>
                <a:ea typeface="+mn-ea"/>
                <a:cs typeface="+mn-cs"/>
              </a:rPr>
              <a:t> les plus à l’ouest, qui ont été les derniers ajouts au continent. ADAPTÉE DE MONGER ET BERG (1987), FOURNIE PAR L’UNITED STATES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3691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Mudstone à galets du terrane de Pacific Rim sur la plage </a:t>
            </a:r>
            <a:r>
              <a:rPr lang="fr-FR" sz="1200" b="0" i="0" u="none" strike="noStrike" kern="1200" baseline="0" dirty="0" err="1" smtClean="0">
                <a:solidFill>
                  <a:schemeClr val="tx1"/>
                </a:solidFill>
                <a:latin typeface="+mn-lt"/>
                <a:ea typeface="+mn-ea"/>
                <a:cs typeface="+mn-cs"/>
              </a:rPr>
              <a:t>Chesterman</a:t>
            </a:r>
            <a:r>
              <a:rPr lang="fr-FR" sz="1200" b="0" i="0" u="none" strike="noStrike" kern="1200" baseline="0" dirty="0" smtClean="0">
                <a:solidFill>
                  <a:schemeClr val="tx1"/>
                </a:solidFill>
                <a:latin typeface="+mn-lt"/>
                <a:ea typeface="+mn-ea"/>
                <a:cs typeface="+mn-cs"/>
              </a:rPr>
              <a:t>, dans la réserve de parc national du Canada Pacific Rim, Colombie-Britannique. Le </a:t>
            </a:r>
            <a:r>
              <a:rPr lang="fr-FR" sz="1200" b="0" i="0" u="none" strike="noStrike" kern="1200" baseline="0" dirty="0" err="1" smtClean="0">
                <a:solidFill>
                  <a:schemeClr val="tx1"/>
                </a:solidFill>
                <a:latin typeface="+mn-lt"/>
                <a:ea typeface="+mn-ea"/>
                <a:cs typeface="+mn-cs"/>
              </a:rPr>
              <a:t>terrane</a:t>
            </a:r>
            <a:r>
              <a:rPr lang="fr-FR" sz="1200" b="0" i="0" u="none" strike="noStrike" kern="1200" baseline="0" dirty="0" smtClean="0">
                <a:solidFill>
                  <a:schemeClr val="tx1"/>
                </a:solidFill>
                <a:latin typeface="+mn-lt"/>
                <a:ea typeface="+mn-ea"/>
                <a:cs typeface="+mn-cs"/>
              </a:rPr>
              <a:t> de Pacific Rim est composé de roches clastiques à granulométrie généralement grossière et de roches ignées datant du Jurassique au Crétacé. PHOTO :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2560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Des volcans ont été en activité dans la Cordillère de l’Ouest tout au long du Cénozoïque. Le cône Eve est un cône de cendres de 150 m de hauteur sur le flanc nord du mont </a:t>
            </a:r>
            <a:r>
              <a:rPr lang="fr-FR" sz="1200" b="0" i="0" u="none" strike="noStrike" kern="1200" baseline="0" dirty="0" err="1" smtClean="0">
                <a:solidFill>
                  <a:schemeClr val="tx1"/>
                </a:solidFill>
                <a:latin typeface="+mn-lt"/>
                <a:ea typeface="+mn-ea"/>
                <a:cs typeface="+mn-cs"/>
              </a:rPr>
              <a:t>Edziza</a:t>
            </a:r>
            <a:r>
              <a:rPr lang="fr-FR" sz="1200" b="0" i="0" u="none" strike="noStrike" kern="1200" baseline="0" dirty="0" smtClean="0">
                <a:solidFill>
                  <a:schemeClr val="tx1"/>
                </a:solidFill>
                <a:latin typeface="+mn-lt"/>
                <a:ea typeface="+mn-ea"/>
                <a:cs typeface="+mn-cs"/>
              </a:rPr>
              <a:t>, l’un des trois grands volcans-boucliers de la ceinture volcanique de Stikine dans le nord de la Colombie-Britannique. Le cône Eve était en activité autour de l’an 700 de l’ère chrétienne. PHOTO : CAROL EVENCHICK.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Échelle des temps géologiques mettant en évidence l’intervalle couvert dans ce chapitre. Les nombres indiquent les âges en millions d’années. P = Paléogène (Paléocène à Oligocène), N = Néogène (Miocène et Pliocène) et Q = Quaternaire.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d’Eureka sur l’île d’Ellesmere, Nunavut, l’un des nombreux sites du réseau de stations météorologiques et de postes radar établi par le Canada et les États-Unis en 1946. PHOTO : KELLY BENTHAM.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Souche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d’arbre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probablement</a:t>
            </a:r>
            <a:r>
              <a:rPr lang="en-CA" sz="1200" b="0" i="0" u="none" strike="noStrike" kern="1200" baseline="0" dirty="0" smtClean="0">
                <a:solidFill>
                  <a:schemeClr val="tx1"/>
                </a:solidFill>
                <a:latin typeface="+mn-lt"/>
                <a:ea typeface="+mn-ea"/>
                <a:cs typeface="+mn-cs"/>
              </a:rPr>
              <a:t> un </a:t>
            </a:r>
            <a:r>
              <a:rPr lang="en-CA" sz="1200" b="0" i="0" u="none" strike="noStrike" kern="1200" baseline="0" dirty="0" err="1" smtClean="0">
                <a:solidFill>
                  <a:schemeClr val="tx1"/>
                </a:solidFill>
                <a:latin typeface="+mn-lt"/>
                <a:ea typeface="+mn-ea"/>
                <a:cs typeface="+mn-cs"/>
              </a:rPr>
              <a:t>conifère</a:t>
            </a:r>
            <a:r>
              <a:rPr lang="en-CA" sz="1200" b="0" i="0"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Metasequoia</a:t>
            </a:r>
            <a:r>
              <a:rPr lang="en-CA" sz="1200" b="0" i="0" u="none" strike="noStrike" kern="1200" baseline="0" dirty="0" smtClean="0">
                <a:solidFill>
                  <a:schemeClr val="tx1"/>
                </a:solidFill>
                <a:latin typeface="+mn-lt"/>
                <a:ea typeface="+mn-ea"/>
                <a:cs typeface="+mn-cs"/>
              </a:rPr>
              <a:t>, de la </a:t>
            </a:r>
            <a:r>
              <a:rPr lang="en-CA" sz="1200" b="0" i="0" u="none" strike="noStrike" kern="1200" baseline="0" dirty="0" err="1" smtClean="0">
                <a:solidFill>
                  <a:schemeClr val="tx1"/>
                </a:solidFill>
                <a:latin typeface="+mn-lt"/>
                <a:ea typeface="+mn-ea"/>
                <a:cs typeface="+mn-cs"/>
              </a:rPr>
              <a:t>forêt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fossilisée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d’âge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éocène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sur</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l’île</a:t>
            </a:r>
            <a:r>
              <a:rPr lang="en-CA" sz="1200" b="0" i="0" u="none" strike="noStrike" kern="1200" baseline="0" dirty="0" smtClean="0">
                <a:solidFill>
                  <a:schemeClr val="tx1"/>
                </a:solidFill>
                <a:latin typeface="+mn-lt"/>
                <a:ea typeface="+mn-ea"/>
                <a:cs typeface="+mn-cs"/>
              </a:rPr>
              <a:t> Axel Heiberg, Nunavut. PHOTO :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Cones de </a:t>
            </a:r>
            <a:r>
              <a:rPr lang="en-CA" sz="1200" b="0" i="1" u="none" strike="noStrike" kern="1200" baseline="0" dirty="0" err="1" smtClean="0">
                <a:solidFill>
                  <a:schemeClr val="tx1"/>
                </a:solidFill>
                <a:latin typeface="+mn-lt"/>
                <a:ea typeface="+mn-ea"/>
                <a:cs typeface="+mn-cs"/>
              </a:rPr>
              <a:t>Metasequoia</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de la </a:t>
            </a:r>
            <a:r>
              <a:rPr lang="en-CA" sz="1200" b="0" i="0" u="none" strike="noStrike" kern="1200" baseline="0" dirty="0" err="1" smtClean="0">
                <a:solidFill>
                  <a:schemeClr val="tx1"/>
                </a:solidFill>
                <a:latin typeface="+mn-lt"/>
                <a:ea typeface="+mn-ea"/>
                <a:cs typeface="+mn-cs"/>
              </a:rPr>
              <a:t>foret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fossilisee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d’age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eocene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sur</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l’ile</a:t>
            </a:r>
            <a:r>
              <a:rPr lang="en-CA" sz="1200" b="0" i="0" u="none" strike="noStrike" kern="1200" baseline="0" dirty="0" smtClean="0">
                <a:solidFill>
                  <a:schemeClr val="tx1"/>
                </a:solidFill>
                <a:latin typeface="+mn-lt"/>
                <a:ea typeface="+mn-ea"/>
                <a:cs typeface="+mn-cs"/>
              </a:rPr>
              <a:t> Axel Heiberg, Nunavut. PHOTO : HANS DOMMASCH.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Feuillage</a:t>
            </a:r>
            <a:r>
              <a:rPr lang="en-CA" sz="1200" b="0" i="0" u="none" strike="noStrike" kern="1200" baseline="0" dirty="0" smtClean="0">
                <a:solidFill>
                  <a:schemeClr val="tx1"/>
                </a:solidFill>
                <a:latin typeface="+mn-lt"/>
                <a:ea typeface="+mn-ea"/>
                <a:cs typeface="+mn-cs"/>
              </a:rPr>
              <a:t> de </a:t>
            </a:r>
            <a:r>
              <a:rPr lang="en-CA" sz="1200" b="0" i="1" u="none" strike="noStrike" kern="1200" baseline="0" dirty="0" err="1" smtClean="0">
                <a:solidFill>
                  <a:schemeClr val="tx1"/>
                </a:solidFill>
                <a:latin typeface="+mn-lt"/>
                <a:ea typeface="+mn-ea"/>
                <a:cs typeface="+mn-cs"/>
              </a:rPr>
              <a:t>Metasequoia</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de la </a:t>
            </a:r>
            <a:r>
              <a:rPr lang="en-CA" sz="1200" b="0" i="0" u="none" strike="noStrike" kern="1200" baseline="0" dirty="0" err="1" smtClean="0">
                <a:solidFill>
                  <a:schemeClr val="tx1"/>
                </a:solidFill>
                <a:latin typeface="+mn-lt"/>
                <a:ea typeface="+mn-ea"/>
                <a:cs typeface="+mn-cs"/>
              </a:rPr>
              <a:t>foret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fossilisee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d’age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eocene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sur</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l’ile</a:t>
            </a:r>
            <a:r>
              <a:rPr lang="en-CA" sz="1200" b="0" i="0" u="none" strike="noStrike" kern="1200" baseline="0" dirty="0" smtClean="0">
                <a:solidFill>
                  <a:schemeClr val="tx1"/>
                </a:solidFill>
                <a:latin typeface="+mn-lt"/>
                <a:ea typeface="+mn-ea"/>
                <a:cs typeface="+mn-cs"/>
              </a:rPr>
              <a:t> Axel Heiberg, Nunavut. PHOTO :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Graines</a:t>
            </a:r>
            <a:r>
              <a:rPr lang="en-CA" sz="1200" b="0" i="0" u="none" strike="noStrike" kern="1200" baseline="0" dirty="0" smtClean="0">
                <a:solidFill>
                  <a:schemeClr val="tx1"/>
                </a:solidFill>
                <a:latin typeface="+mn-lt"/>
                <a:ea typeface="+mn-ea"/>
                <a:cs typeface="+mn-cs"/>
              </a:rPr>
              <a:t> de </a:t>
            </a:r>
            <a:r>
              <a:rPr lang="en-CA" sz="1200" b="0" i="0" u="none" strike="noStrike" kern="1200" baseline="0" dirty="0" err="1" smtClean="0">
                <a:solidFill>
                  <a:schemeClr val="tx1"/>
                </a:solidFill>
                <a:latin typeface="+mn-lt"/>
                <a:ea typeface="+mn-ea"/>
                <a:cs typeface="+mn-cs"/>
              </a:rPr>
              <a:t>noyer</a:t>
            </a:r>
            <a:r>
              <a:rPr lang="en-CA" sz="1200" b="0" i="0" u="none" strike="noStrike" kern="1200" baseline="0" dirty="0" smtClean="0">
                <a:solidFill>
                  <a:schemeClr val="tx1"/>
                </a:solidFill>
                <a:latin typeface="+mn-lt"/>
                <a:ea typeface="+mn-ea"/>
                <a:cs typeface="+mn-cs"/>
              </a:rPr>
              <a:t> de la </a:t>
            </a:r>
            <a:r>
              <a:rPr lang="en-CA" sz="1200" b="0" i="0" u="none" strike="noStrike" kern="1200" baseline="0" dirty="0" err="1" smtClean="0">
                <a:solidFill>
                  <a:schemeClr val="tx1"/>
                </a:solidFill>
                <a:latin typeface="+mn-lt"/>
                <a:ea typeface="+mn-ea"/>
                <a:cs typeface="+mn-cs"/>
              </a:rPr>
              <a:t>foret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foret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fossilisee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d’age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eocene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sur</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l’ile</a:t>
            </a:r>
            <a:r>
              <a:rPr lang="en-CA" sz="1200" b="0" i="0" u="none" strike="noStrike" kern="1200" baseline="0" dirty="0" smtClean="0">
                <a:solidFill>
                  <a:schemeClr val="tx1"/>
                </a:solidFill>
                <a:latin typeface="+mn-lt"/>
                <a:ea typeface="+mn-ea"/>
                <a:cs typeface="+mn-cs"/>
              </a:rPr>
              <a:t> Axel Heiberg, Nunavut. PHOTO :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Étendue des roches du Cénozoïque affleurant à la surface (sous les dépôts glaciaires) sur terre et au large du Canada. Les zones rose pâle indiquent soit une incertitude, soit des secteurs comprenant des roches de l’âge considéré, mais qui sont intimement associées à des roches d’autres âges et que l’échelle de la carte ne permet pas de différencier. ADAPTÉE DE WHEELER ET COLL. (1996).</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03/02/2015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03/02/2015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03/02/2015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03/02/2015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10</a:t>
            </a:r>
            <a:br>
              <a:rPr lang="en-CA" dirty="0" smtClean="0">
                <a:latin typeface="Arial"/>
                <a:cs typeface="Arial"/>
              </a:rPr>
            </a:br>
            <a:r>
              <a:rPr lang="en-US" dirty="0" err="1" smtClean="0"/>
              <a:t>Partie</a:t>
            </a:r>
            <a:r>
              <a:rPr lang="en-US" dirty="0" smtClean="0"/>
              <a:t> </a:t>
            </a:r>
            <a:r>
              <a:rPr lang="en-US" dirty="0"/>
              <a:t>1 </a:t>
            </a:r>
            <a:r>
              <a:rPr lang="en-US" dirty="0" smtClean="0"/>
              <a:t>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1754326"/>
          </a:xfrm>
          <a:prstGeom prst="rect">
            <a:avLst/>
          </a:prstGeom>
          <a:noFill/>
        </p:spPr>
        <p:txBody>
          <a:bodyPr wrap="square" rtlCol="0">
            <a:spAutoFit/>
          </a:bodyPr>
          <a:lstStyle/>
          <a:p>
            <a:r>
              <a:rPr lang="fr-FR" dirty="0"/>
              <a:t>Les droits d'auteurs de toutes les photographies et graphiques publiés sur ce site </a:t>
            </a:r>
            <a:r>
              <a:rPr lang="fr-FR" dirty="0" smtClean="0"/>
              <a:t>(</a:t>
            </a:r>
            <a:r>
              <a:rPr lang="fr-FR" dirty="0"/>
              <a:t>ci-après appelés images) sont la propriété des personnes et / ou des institutions indiquées dans la légende de </a:t>
            </a:r>
            <a:r>
              <a:rPr lang="fr-FR" dirty="0" smtClean="0"/>
              <a:t>chacune</a:t>
            </a:r>
            <a:r>
              <a:rPr lang="fr-FR" dirty="0"/>
              <a:t>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547017"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421079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0"/>
            <a:ext cx="6062320" cy="6858000"/>
          </a:xfrm>
          <a:prstGeom prst="rect">
            <a:avLst/>
          </a:prstGeom>
          <a:ln>
            <a:solidFill>
              <a:srgbClr val="000000"/>
            </a:solidFill>
          </a:ln>
        </p:spPr>
      </p:pic>
    </p:spTree>
    <p:extLst>
      <p:ext uri="{BB962C8B-B14F-4D97-AF65-F5344CB8AC3E}">
        <p14:creationId xmlns:p14="http://schemas.microsoft.com/office/powerpoint/2010/main" val="254652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09053" cy="6858000"/>
          </a:xfrm>
          <a:prstGeom prst="rect">
            <a:avLst/>
          </a:prstGeom>
          <a:ln>
            <a:solidFill>
              <a:srgbClr val="000000"/>
            </a:solidFill>
          </a:ln>
        </p:spPr>
      </p:pic>
    </p:spTree>
    <p:extLst>
      <p:ext uri="{BB962C8B-B14F-4D97-AF65-F5344CB8AC3E}">
        <p14:creationId xmlns:p14="http://schemas.microsoft.com/office/powerpoint/2010/main" val="321507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0"/>
            <a:ext cx="6277346" cy="6858000"/>
          </a:xfrm>
          <a:prstGeom prst="rect">
            <a:avLst/>
          </a:prstGeom>
          <a:ln>
            <a:solidFill>
              <a:srgbClr val="000000"/>
            </a:solidFill>
          </a:ln>
        </p:spPr>
      </p:pic>
    </p:spTree>
    <p:extLst>
      <p:ext uri="{BB962C8B-B14F-4D97-AF65-F5344CB8AC3E}">
        <p14:creationId xmlns:p14="http://schemas.microsoft.com/office/powerpoint/2010/main" val="11190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0"/>
            <a:ext cx="4947160" cy="6858000"/>
          </a:xfrm>
          <a:prstGeom prst="rect">
            <a:avLst/>
          </a:prstGeom>
          <a:ln>
            <a:solidFill>
              <a:srgbClr val="000000"/>
            </a:solidFill>
          </a:ln>
        </p:spPr>
      </p:pic>
    </p:spTree>
    <p:extLst>
      <p:ext uri="{BB962C8B-B14F-4D97-AF65-F5344CB8AC3E}">
        <p14:creationId xmlns:p14="http://schemas.microsoft.com/office/powerpoint/2010/main" val="427031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35155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0"/>
            <a:ext cx="890649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227469"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445"/>
            <a:ext cx="9144000" cy="659511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0"/>
            <a:ext cx="4983106"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06" y="0"/>
            <a:ext cx="8056388"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9" y="0"/>
            <a:ext cx="8950082"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0"/>
            <a:ext cx="7474659"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824</Words>
  <Application>Microsoft Office PowerPoint</Application>
  <PresentationFormat>Affichage à l'écran (4:3)</PresentationFormat>
  <Paragraphs>78</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CHAPITRE 10 Partie 1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43</cp:revision>
  <dcterms:created xsi:type="dcterms:W3CDTF">2014-10-27T15:29:10Z</dcterms:created>
  <dcterms:modified xsi:type="dcterms:W3CDTF">2015-02-03T23:12:50Z</dcterms:modified>
</cp:coreProperties>
</file>