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6" d="100"/>
          <a:sy n="56" d="100"/>
        </p:scale>
        <p:origin x="-3120"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05/02/2015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Reconstitution du </a:t>
            </a:r>
            <a:r>
              <a:rPr lang="en-CA" sz="1200" b="0" i="0" u="none" strike="noStrike" kern="1200" baseline="0" dirty="0" err="1" smtClean="0">
                <a:solidFill>
                  <a:schemeClr val="tx1"/>
                </a:solidFill>
                <a:latin typeface="+mn-lt"/>
                <a:ea typeface="+mn-ea"/>
                <a:cs typeface="+mn-cs"/>
              </a:rPr>
              <a:t>lycopode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géant</a:t>
            </a:r>
            <a:r>
              <a:rPr lang="en-CA" sz="1200" b="0" i="0"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Sigillaria</a:t>
            </a:r>
            <a:r>
              <a:rPr lang="en-CA" sz="1200" b="0" i="0" u="none" strike="noStrike" kern="1200" baseline="0" dirty="0" smtClean="0">
                <a:solidFill>
                  <a:schemeClr val="tx1"/>
                </a:solidFill>
                <a:latin typeface="+mn-lt"/>
                <a:ea typeface="+mn-ea"/>
                <a:cs typeface="+mn-cs"/>
              </a:rPr>
              <a:t>. ANDREW MACRAE.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Certaines plantes primitives à graines, </a:t>
            </a:r>
            <a:r>
              <a:rPr lang="en-CA" sz="1200" b="0" i="0" u="none" strike="noStrike" kern="1200" baseline="0" dirty="0" err="1" smtClean="0">
                <a:solidFill>
                  <a:schemeClr val="tx1"/>
                </a:solidFill>
                <a:latin typeface="+mn-lt"/>
                <a:ea typeface="+mn-ea"/>
                <a:cs typeface="+mn-cs"/>
              </a:rPr>
              <a:t>comme</a:t>
            </a:r>
            <a:r>
              <a:rPr lang="en-CA" sz="1200" b="0" i="0"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Medullosa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ressemblaient</a:t>
            </a:r>
            <a:r>
              <a:rPr lang="en-CA" sz="1200" b="0" i="0" u="none" strike="noStrike" kern="1200" baseline="0" dirty="0" smtClean="0">
                <a:solidFill>
                  <a:schemeClr val="tx1"/>
                </a:solidFill>
                <a:latin typeface="+mn-lt"/>
                <a:ea typeface="+mn-ea"/>
                <a:cs typeface="+mn-cs"/>
              </a:rPr>
              <a:t> à </a:t>
            </a:r>
            <a:r>
              <a:rPr lang="fr-FR" sz="1200" b="0" i="0" u="none" strike="noStrike" kern="1200" baseline="0" dirty="0" smtClean="0">
                <a:solidFill>
                  <a:schemeClr val="tx1"/>
                </a:solidFill>
                <a:latin typeface="+mn-lt"/>
                <a:ea typeface="+mn-ea"/>
                <a:cs typeface="+mn-cs"/>
              </a:rPr>
              <a:t>des fougères mais se reproduisaient avec des graines. CHRISTOPHER HOYT ET </a:t>
            </a:r>
            <a:r>
              <a:rPr lang="en-CA" sz="1200" b="0" i="0" u="none" strike="noStrike" kern="1200" baseline="0" dirty="0" smtClean="0">
                <a:solidFill>
                  <a:schemeClr val="tx1"/>
                </a:solidFill>
                <a:latin typeface="+mn-lt"/>
                <a:ea typeface="+mn-ea"/>
                <a:cs typeface="+mn-cs"/>
              </a:rPr>
              <a:t>LE MUSÉE 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Feuilles et cônes de la gymnosperme </a:t>
            </a:r>
            <a:r>
              <a:rPr lang="fr-FR" sz="1200" b="0" i="1" u="none" strike="noStrike" kern="1200" baseline="0" dirty="0" err="1" smtClean="0">
                <a:solidFill>
                  <a:schemeClr val="tx1"/>
                </a:solidFill>
                <a:latin typeface="+mn-lt"/>
                <a:ea typeface="+mn-ea"/>
                <a:cs typeface="+mn-cs"/>
              </a:rPr>
              <a:t>Cordaites</a:t>
            </a:r>
            <a:r>
              <a:rPr lang="fr-FR" sz="1200" b="0" i="0" u="none" strike="noStrike" kern="1200" baseline="0" dirty="0" smtClean="0">
                <a:solidFill>
                  <a:schemeClr val="tx1"/>
                </a:solidFill>
                <a:latin typeface="+mn-lt"/>
                <a:ea typeface="+mn-ea"/>
                <a:cs typeface="+mn-cs"/>
              </a:rPr>
              <a:t>, une forme répandue dans les strates non marines du Carbonifère du bassin des Maritimes (chapitre 8). CHRISTOPHER HOYT ET LE MUSÉE 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146189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Cône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d’épinette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provenant</a:t>
            </a:r>
            <a:r>
              <a:rPr lang="en-CA" sz="1200" b="0" i="0" u="none" strike="noStrike" kern="1200" baseline="0" dirty="0" smtClean="0">
                <a:solidFill>
                  <a:schemeClr val="tx1"/>
                </a:solidFill>
                <a:latin typeface="+mn-lt"/>
                <a:ea typeface="+mn-ea"/>
                <a:cs typeface="+mn-cs"/>
              </a:rPr>
              <a:t> de </a:t>
            </a:r>
            <a:r>
              <a:rPr lang="en-CA" sz="1200" b="0" i="0" u="none" strike="noStrike" kern="1200" baseline="0" dirty="0" err="1" smtClean="0">
                <a:solidFill>
                  <a:schemeClr val="tx1"/>
                </a:solidFill>
                <a:latin typeface="+mn-lt"/>
                <a:ea typeface="+mn-ea"/>
                <a:cs typeface="+mn-cs"/>
              </a:rPr>
              <a:t>dépôts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fluviatiles</a:t>
            </a:r>
            <a:r>
              <a:rPr lang="en-CA"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de l’Éocène sur l’île Axel </a:t>
            </a:r>
            <a:r>
              <a:rPr lang="en-CA" sz="1200" b="0" i="0" u="none" strike="noStrike" kern="1200" baseline="0" dirty="0" smtClean="0">
                <a:solidFill>
                  <a:schemeClr val="tx1"/>
                </a:solidFill>
                <a:latin typeface="+mn-lt"/>
                <a:ea typeface="+mn-ea"/>
                <a:cs typeface="+mn-cs"/>
              </a:rPr>
              <a:t>Heiberg, Nunavut. PHOTO : BEN LEPAGE.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71445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Calice de la fleur de </a:t>
            </a:r>
            <a:r>
              <a:rPr lang="fr-FR" sz="1200" b="0" i="1" u="none" strike="noStrike" kern="1200" baseline="0" dirty="0" err="1" smtClean="0">
                <a:solidFill>
                  <a:schemeClr val="tx1"/>
                </a:solidFill>
                <a:latin typeface="+mn-lt"/>
                <a:ea typeface="+mn-ea"/>
                <a:cs typeface="+mn-cs"/>
              </a:rPr>
              <a:t>Florissantia</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quilchenensis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provenant de dépôts lacustres de l’Éocène à </a:t>
            </a:r>
            <a:r>
              <a:rPr lang="en-CA" sz="1200" b="0" i="0" u="none" strike="noStrike" kern="1200" baseline="0" dirty="0" err="1" smtClean="0">
                <a:solidFill>
                  <a:schemeClr val="tx1"/>
                </a:solidFill>
                <a:latin typeface="+mn-lt"/>
                <a:ea typeface="+mn-ea"/>
                <a:cs typeface="+mn-cs"/>
              </a:rPr>
              <a:t>Quilchena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Colombie-Britannique</a:t>
            </a:r>
            <a:r>
              <a:rPr lang="en-CA" sz="1200" b="0" i="0" u="none" strike="noStrike" kern="1200" baseline="0" dirty="0" smtClean="0">
                <a:solidFill>
                  <a:schemeClr val="tx1"/>
                </a:solidFill>
                <a:latin typeface="+mn-lt"/>
                <a:ea typeface="+mn-ea"/>
                <a:cs typeface="+mn-cs"/>
              </a:rPr>
              <a:t>. PHOTO : ROLF MATHEWES.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56661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spores microscopiques et le pollen sont des fossiles beaucoup plus fréquents dans les roches sédimentaires que les parties plus grosses des plantes, comme les feuilles et les tiges. Les spores et le pollen ont joué un rôle important dans la datation des roches, la détermination des environnements du passé et la compréhension de l’évolution des plantes. Ces exemples colorés artificiellement proviennent du Canada atlantique et représentent une spore d’hépatique (en haut à gauche), une spore de fougère du Crétacé (en haut à droite), un grain de pollen de conifère du Tertiaire (en bas à gauche) et un grain de pollen d’angiosperme du Tertiaire (en bas à droite). PHOTOS :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146702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Réceptaculitidé</a:t>
            </a:r>
            <a:r>
              <a:rPr lang="fr-FR" sz="1200" b="0" i="0" u="none" strike="noStrike" kern="1200" baseline="0" dirty="0" smtClean="0">
                <a:solidFill>
                  <a:schemeClr val="tx1"/>
                </a:solidFill>
                <a:latin typeface="+mn-lt"/>
                <a:ea typeface="+mn-ea"/>
                <a:cs typeface="+mn-cs"/>
              </a:rPr>
              <a:t> de la pierre de Tyndall de l’Ordovicien (chapitre 8). Les </a:t>
            </a:r>
            <a:r>
              <a:rPr lang="fr-FR" sz="1200" b="0" i="0" u="none" strike="noStrike" kern="1200" baseline="0" dirty="0" err="1" smtClean="0">
                <a:solidFill>
                  <a:schemeClr val="tx1"/>
                </a:solidFill>
                <a:latin typeface="+mn-lt"/>
                <a:ea typeface="+mn-ea"/>
                <a:cs typeface="+mn-cs"/>
              </a:rPr>
              <a:t>réceptaculitidés</a:t>
            </a:r>
            <a:r>
              <a:rPr lang="fr-FR" sz="1200" b="0" i="0" u="none" strike="noStrike" kern="1200" baseline="0" dirty="0" smtClean="0">
                <a:solidFill>
                  <a:schemeClr val="tx1"/>
                </a:solidFill>
                <a:latin typeface="+mn-lt"/>
                <a:ea typeface="+mn-ea"/>
                <a:cs typeface="+mn-cs"/>
              </a:rPr>
              <a:t> représenteraient un type disparu d’algue calcareuse. PHOTO : ROB FENSOME; SPÉCIMEN FOURNI PAR </a:t>
            </a:r>
            <a:r>
              <a:rPr lang="en-CA" sz="1200" b="0" i="0" u="none" strike="noStrike" kern="1200" baseline="0" dirty="0" smtClean="0">
                <a:solidFill>
                  <a:schemeClr val="tx1"/>
                </a:solidFill>
                <a:latin typeface="+mn-lt"/>
                <a:ea typeface="+mn-ea"/>
                <a:cs typeface="+mn-cs"/>
              </a:rPr>
              <a:t>L’UNIVERSITÉ DE LA SASKATCHEWAN.</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Coupe transversale de la tige d’une plante du Dévonien apparentée au </a:t>
            </a:r>
            <a:r>
              <a:rPr lang="fr-FR" sz="1200" b="0" i="1" u="none" strike="noStrike" kern="1200" baseline="0" dirty="0" err="1" smtClean="0">
                <a:solidFill>
                  <a:schemeClr val="tx1"/>
                </a:solidFill>
                <a:latin typeface="+mn-lt"/>
                <a:ea typeface="+mn-ea"/>
                <a:cs typeface="+mn-cs"/>
              </a:rPr>
              <a:t>Psilophyton</a:t>
            </a:r>
            <a:r>
              <a:rPr lang="fr-FR" sz="1200" b="0" i="0" u="none" strike="noStrike" kern="1200" baseline="0" dirty="0" smtClean="0">
                <a:solidFill>
                  <a:schemeClr val="tx1"/>
                </a:solidFill>
                <a:latin typeface="+mn-lt"/>
                <a:ea typeface="+mn-ea"/>
                <a:cs typeface="+mn-cs"/>
              </a:rPr>
              <a:t>, une trachéophyte (plante vasculaire) primitive, provenant de Dalhousie Junction, Nouveau-Brunswick. PHOTO : PATRICIA GENSEL.</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Croquis de </a:t>
            </a:r>
            <a:r>
              <a:rPr lang="fr-FR" sz="1200" b="0" i="1" u="none" strike="noStrike" kern="1200" baseline="0" dirty="0" err="1" smtClean="0">
                <a:solidFill>
                  <a:schemeClr val="tx1"/>
                </a:solidFill>
                <a:latin typeface="+mn-lt"/>
                <a:ea typeface="+mn-ea"/>
                <a:cs typeface="+mn-cs"/>
              </a:rPr>
              <a:t>Cooksonia</a:t>
            </a:r>
            <a:r>
              <a:rPr lang="fr-FR" sz="1200" b="0" i="0" u="none" strike="noStrike" kern="1200" baseline="0" dirty="0" smtClean="0">
                <a:solidFill>
                  <a:schemeClr val="tx1"/>
                </a:solidFill>
                <a:latin typeface="+mn-lt"/>
                <a:ea typeface="+mn-ea"/>
                <a:cs typeface="+mn-cs"/>
              </a:rPr>
              <a:t>, une plante vasculaire primitive trouvée dans des strates du Dévonien à Dalhousie Junction, Nouveau-Brunswick. CHRISTOPHER HOYT ET LE </a:t>
            </a:r>
            <a:r>
              <a:rPr lang="en-CA" sz="1200" b="0" i="0" u="none" strike="noStrike" kern="1200" baseline="0" dirty="0" smtClean="0">
                <a:solidFill>
                  <a:schemeClr val="tx1"/>
                </a:solidFill>
                <a:latin typeface="+mn-lt"/>
                <a:ea typeface="+mn-ea"/>
                <a:cs typeface="+mn-cs"/>
              </a:rPr>
              <a:t>MUSÉE 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Distribution temporelle des principaux groupes de plantes vasculaires. Abréviations : </a:t>
            </a:r>
            <a:r>
              <a:rPr lang="fr-FR" sz="1200" b="0" i="0" u="none" strike="noStrike" kern="1200" baseline="0" dirty="0" err="1" smtClean="0">
                <a:solidFill>
                  <a:schemeClr val="tx1"/>
                </a:solidFill>
                <a:latin typeface="+mn-lt"/>
                <a:ea typeface="+mn-ea"/>
                <a:cs typeface="+mn-cs"/>
              </a:rPr>
              <a:t>co</a:t>
            </a:r>
            <a:r>
              <a:rPr lang="fr-FR" sz="1200" b="0" i="0" u="none" strike="noStrike" kern="1200" baseline="0" dirty="0" smtClean="0">
                <a:solidFill>
                  <a:schemeClr val="tx1"/>
                </a:solidFill>
                <a:latin typeface="+mn-lt"/>
                <a:ea typeface="+mn-ea"/>
                <a:cs typeface="+mn-cs"/>
              </a:rPr>
              <a:t> = </a:t>
            </a:r>
            <a:r>
              <a:rPr lang="fr-FR" sz="1200" b="0" i="0" u="none" strike="noStrike" kern="1200" baseline="0" dirty="0" err="1" smtClean="0">
                <a:solidFill>
                  <a:schemeClr val="tx1"/>
                </a:solidFill>
                <a:latin typeface="+mn-lt"/>
                <a:ea typeface="+mn-ea"/>
                <a:cs typeface="+mn-cs"/>
              </a:rPr>
              <a:t>cordaïtes</a:t>
            </a:r>
            <a:r>
              <a:rPr lang="fr-FR" sz="1200" b="0" i="0" u="none" strike="noStrike" kern="1200" baseline="0" dirty="0" smtClean="0">
                <a:solidFill>
                  <a:schemeClr val="tx1"/>
                </a:solidFill>
                <a:latin typeface="+mn-lt"/>
                <a:ea typeface="+mn-ea"/>
                <a:cs typeface="+mn-cs"/>
              </a:rPr>
              <a:t>, pp = premières plantes, </a:t>
            </a:r>
            <a:r>
              <a:rPr lang="fr-FR" sz="1200" b="0" i="0" u="none" strike="noStrike" kern="1200" baseline="0" dirty="0" err="1" smtClean="0">
                <a:solidFill>
                  <a:schemeClr val="tx1"/>
                </a:solidFill>
                <a:latin typeface="+mn-lt"/>
                <a:ea typeface="+mn-ea"/>
                <a:cs typeface="+mn-cs"/>
              </a:rPr>
              <a:t>lh</a:t>
            </a:r>
            <a:r>
              <a:rPr lang="fr-FR" sz="1200" b="0" i="0" u="none" strike="noStrike" kern="1200" baseline="0" dirty="0" smtClean="0">
                <a:solidFill>
                  <a:schemeClr val="tx1"/>
                </a:solidFill>
                <a:latin typeface="+mn-lt"/>
                <a:ea typeface="+mn-ea"/>
                <a:cs typeface="+mn-cs"/>
              </a:rPr>
              <a:t> = lycopodes herbacés, </a:t>
            </a:r>
            <a:r>
              <a:rPr lang="fr-FR" sz="1200" b="0" i="0" u="none" strike="noStrike" kern="1200" baseline="0" dirty="0" err="1" smtClean="0">
                <a:solidFill>
                  <a:schemeClr val="tx1"/>
                </a:solidFill>
                <a:latin typeface="+mn-lt"/>
                <a:ea typeface="+mn-ea"/>
                <a:cs typeface="+mn-cs"/>
              </a:rPr>
              <a:t>pr</a:t>
            </a:r>
            <a:r>
              <a:rPr lang="fr-FR" sz="1200" b="0" i="0" u="none" strike="noStrike" kern="1200" baseline="0" dirty="0" smtClean="0">
                <a:solidFill>
                  <a:schemeClr val="tx1"/>
                </a:solidFill>
                <a:latin typeface="+mn-lt"/>
                <a:ea typeface="+mn-ea"/>
                <a:cs typeface="+mn-cs"/>
              </a:rPr>
              <a:t> = prêles et fg = fougères à graines. ADAPTÉE DE NIKLAS ET COLL. (1985).</a:t>
            </a:r>
          </a:p>
          <a:p>
            <a:r>
              <a:rPr lang="en-US" sz="1200" kern="1200" dirty="0" smtClean="0">
                <a:solidFill>
                  <a:schemeClr val="tx1"/>
                </a:solidFill>
                <a:latin typeface="+mn-lt"/>
                <a:ea typeface="+mn-ea"/>
                <a:cs typeface="+mn-cs"/>
              </a:rPr>
              <a:t>_______________________________</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Scène représentant une forêt du Carbonifère tardif. Les arbres dominants sont des lycopodes, avec de nombreux spécimens de </a:t>
            </a:r>
            <a:r>
              <a:rPr lang="fr-FR" sz="1200" b="0" i="1" u="none" strike="noStrike" kern="1200" baseline="0" dirty="0" smtClean="0">
                <a:solidFill>
                  <a:schemeClr val="tx1"/>
                </a:solidFill>
                <a:latin typeface="+mn-lt"/>
                <a:ea typeface="+mn-ea"/>
                <a:cs typeface="+mn-cs"/>
              </a:rPr>
              <a:t>Lepidodendron</a:t>
            </a:r>
            <a:r>
              <a:rPr lang="fr-FR" sz="1200" b="0" i="0" u="none" strike="noStrike" kern="1200" baseline="0" dirty="0" smtClean="0">
                <a:solidFill>
                  <a:schemeClr val="tx1"/>
                </a:solidFill>
                <a:latin typeface="+mn-lt"/>
                <a:ea typeface="+mn-ea"/>
                <a:cs typeface="+mn-cs"/>
              </a:rPr>
              <a:t> (au centre) et de </a:t>
            </a:r>
            <a:r>
              <a:rPr lang="fr-FR" sz="1200" b="0" i="1" u="none" strike="noStrike" kern="1200" baseline="0" dirty="0" err="1" smtClean="0">
                <a:solidFill>
                  <a:schemeClr val="tx1"/>
                </a:solidFill>
                <a:latin typeface="+mn-lt"/>
                <a:ea typeface="+mn-ea"/>
                <a:cs typeface="+mn-cs"/>
              </a:rPr>
              <a:t>Sigillaria</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(plus loin à droite). </a:t>
            </a:r>
            <a:r>
              <a:rPr lang="fr-FR" sz="1200" b="0" i="0" u="none" strike="noStrike" kern="1200" baseline="0" dirty="0" smtClean="0">
                <a:solidFill>
                  <a:schemeClr val="tx1"/>
                </a:solidFill>
                <a:latin typeface="+mn-lt"/>
                <a:ea typeface="+mn-ea"/>
                <a:cs typeface="+mn-cs"/>
              </a:rPr>
              <a:t>Le bosquet à gauche représente  </a:t>
            </a:r>
            <a:r>
              <a:rPr lang="fr-FR" sz="1200" b="0" i="0" u="none" strike="noStrike" kern="1200" baseline="0" dirty="0" smtClean="0">
                <a:solidFill>
                  <a:schemeClr val="tx1"/>
                </a:solidFill>
                <a:latin typeface="+mn-lt"/>
                <a:ea typeface="+mn-ea"/>
                <a:cs typeface="+mn-cs"/>
              </a:rPr>
              <a:t>des spécimens de </a:t>
            </a:r>
            <a:r>
              <a:rPr lang="fr-FR" sz="1200" b="0" i="1" u="none" strike="noStrike" kern="1200" baseline="0" dirty="0" err="1" smtClean="0">
                <a:solidFill>
                  <a:schemeClr val="tx1"/>
                </a:solidFill>
                <a:latin typeface="+mn-lt"/>
                <a:ea typeface="+mn-ea"/>
                <a:cs typeface="+mn-cs"/>
              </a:rPr>
              <a:t>Cordaites</a:t>
            </a:r>
            <a:r>
              <a:rPr lang="fr-FR" sz="1200" b="0" i="0" u="none" strike="noStrike" kern="1200" baseline="0" dirty="0" smtClean="0">
                <a:solidFill>
                  <a:schemeClr val="tx1"/>
                </a:solidFill>
                <a:latin typeface="+mn-lt"/>
                <a:ea typeface="+mn-ea"/>
                <a:cs typeface="+mn-cs"/>
              </a:rPr>
              <a:t>, une gymnosperme </a:t>
            </a:r>
            <a:r>
              <a:rPr lang="fr-FR" sz="1200" b="0" i="0" u="none" strike="noStrike" kern="1200" baseline="0" dirty="0" smtClean="0">
                <a:solidFill>
                  <a:schemeClr val="tx1"/>
                </a:solidFill>
                <a:latin typeface="+mn-lt"/>
                <a:ea typeface="+mn-ea"/>
                <a:cs typeface="+mn-cs"/>
              </a:rPr>
              <a:t>précoce. </a:t>
            </a:r>
            <a:r>
              <a:rPr lang="fr-FR" sz="1200" b="0" i="0" u="none" strike="noStrike" kern="1200" baseline="0" dirty="0" smtClean="0">
                <a:solidFill>
                  <a:schemeClr val="tx1"/>
                </a:solidFill>
                <a:latin typeface="+mn-lt"/>
                <a:ea typeface="+mn-ea"/>
                <a:cs typeface="+mn-cs"/>
              </a:rPr>
              <a:t>OEUVRE : JUDI PENNANEN, FOURNIE PAR LE MUSÉE DU NOUVEAU-BRUNSWICK.</a:t>
            </a:r>
          </a:p>
          <a:p>
            <a:r>
              <a:rPr lang="en-US" sz="1200" kern="1200" dirty="0" smtClean="0">
                <a:solidFill>
                  <a:schemeClr val="tx1"/>
                </a:solidFill>
                <a:latin typeface="+mn-lt"/>
                <a:ea typeface="+mn-ea"/>
                <a:cs typeface="+mn-cs"/>
              </a:rPr>
              <a:t>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Feuilles verticillées, connues sous le nom d’</a:t>
            </a:r>
            <a:r>
              <a:rPr lang="fr-FR" sz="1200" b="0" i="1" u="none" strike="noStrike" kern="1200" baseline="0" dirty="0" err="1" smtClean="0">
                <a:solidFill>
                  <a:schemeClr val="tx1"/>
                </a:solidFill>
                <a:latin typeface="+mn-lt"/>
                <a:ea typeface="+mn-ea"/>
                <a:cs typeface="+mn-cs"/>
              </a:rPr>
              <a:t>Asterophyllites</a:t>
            </a:r>
            <a:r>
              <a:rPr lang="fr-FR" sz="1200" b="0" i="0" u="none" strike="noStrike" kern="1200" baseline="0" dirty="0" smtClean="0">
                <a:solidFill>
                  <a:schemeClr val="tx1"/>
                </a:solidFill>
                <a:latin typeface="+mn-lt"/>
                <a:ea typeface="+mn-ea"/>
                <a:cs typeface="+mn-cs"/>
              </a:rPr>
              <a:t>, représentant le feuillage de la prêle fossile </a:t>
            </a:r>
            <a:r>
              <a:rPr lang="fr-FR" sz="1200" b="0" i="1" u="none" strike="noStrike" kern="1200" baseline="0" dirty="0" smtClean="0">
                <a:solidFill>
                  <a:schemeClr val="tx1"/>
                </a:solidFill>
                <a:latin typeface="+mn-lt"/>
                <a:ea typeface="+mn-ea"/>
                <a:cs typeface="+mn-cs"/>
              </a:rPr>
              <a:t>Calamites</a:t>
            </a:r>
            <a:r>
              <a:rPr lang="fr-FR" sz="1200" b="0" i="0" u="none" strike="noStrike" kern="1200" baseline="0" dirty="0" smtClean="0">
                <a:solidFill>
                  <a:schemeClr val="tx1"/>
                </a:solidFill>
                <a:latin typeface="+mn-lt"/>
                <a:ea typeface="+mn-ea"/>
                <a:cs typeface="+mn-cs"/>
              </a:rPr>
              <a:t>. Ce spécimen provenant de </a:t>
            </a:r>
            <a:r>
              <a:rPr lang="fr-FR" sz="1200" b="0" i="0" u="none" strike="noStrike" kern="1200" baseline="0" dirty="0" err="1" smtClean="0">
                <a:solidFill>
                  <a:schemeClr val="tx1"/>
                </a:solidFill>
                <a:latin typeface="+mn-lt"/>
                <a:ea typeface="+mn-ea"/>
                <a:cs typeface="+mn-cs"/>
              </a:rPr>
              <a:t>Minto</a:t>
            </a:r>
            <a:r>
              <a:rPr lang="fr-FR" sz="1200" b="0" i="0" u="none" strike="noStrike" kern="1200" baseline="0" dirty="0" smtClean="0">
                <a:solidFill>
                  <a:schemeClr val="tx1"/>
                </a:solidFill>
                <a:latin typeface="+mn-lt"/>
                <a:ea typeface="+mn-ea"/>
                <a:cs typeface="+mn-cs"/>
              </a:rPr>
              <a:t>, Nouveau-Brunswick, montre plusieurs branches avec des feuilles. PHOTO : HEINZ WIELE, FOURNIE PAR LA SOCIÉTÉ GÉOSCIENTIFIQUE DE L’ATLANTIQUE; SPÉCIMEN FOURNI PAR LE MUSÉE 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Croquis de la prêle géante </a:t>
            </a:r>
            <a:r>
              <a:rPr lang="fr-FR" sz="1200" b="0" i="1" u="none" strike="noStrike" kern="1200" baseline="0" dirty="0" smtClean="0">
                <a:solidFill>
                  <a:schemeClr val="tx1"/>
                </a:solidFill>
                <a:latin typeface="+mn-lt"/>
                <a:ea typeface="+mn-ea"/>
                <a:cs typeface="+mn-cs"/>
              </a:rPr>
              <a:t>Calamites</a:t>
            </a:r>
            <a:r>
              <a:rPr lang="fr-FR" sz="1200" b="0" i="0" u="none" strike="noStrike" kern="1200" baseline="0" dirty="0" smtClean="0">
                <a:solidFill>
                  <a:schemeClr val="tx1"/>
                </a:solidFill>
                <a:latin typeface="+mn-lt"/>
                <a:ea typeface="+mn-ea"/>
                <a:cs typeface="+mn-cs"/>
              </a:rPr>
              <a:t>. CHRISTOPHER HOYT ET LE MUSÉE </a:t>
            </a:r>
            <a:r>
              <a:rPr lang="en-CA" sz="1200" b="0" i="0" u="none" strike="noStrike" kern="1200" baseline="0" dirty="0" smtClean="0">
                <a:solidFill>
                  <a:schemeClr val="tx1"/>
                </a:solidFill>
                <a:latin typeface="+mn-lt"/>
                <a:ea typeface="+mn-ea"/>
                <a:cs typeface="+mn-cs"/>
              </a:rPr>
              <a:t>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1" u="none" strike="noStrike" kern="1200" baseline="0" dirty="0" err="1" smtClean="0">
                <a:solidFill>
                  <a:schemeClr val="tx1"/>
                </a:solidFill>
                <a:latin typeface="+mn-lt"/>
                <a:ea typeface="+mn-ea"/>
                <a:cs typeface="+mn-cs"/>
              </a:rPr>
              <a:t>Archaeopteris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figure parmi les premières plantes connues pour avoir eu du bois; ce dernier a évolué pour donner les arbres et les premières forêts. </a:t>
            </a:r>
            <a:r>
              <a:rPr lang="fr-FR" sz="1200" b="0" i="1" u="none" strike="noStrike" kern="1200" baseline="0" dirty="0" err="1" smtClean="0">
                <a:solidFill>
                  <a:schemeClr val="tx1"/>
                </a:solidFill>
                <a:latin typeface="+mn-lt"/>
                <a:ea typeface="+mn-ea"/>
                <a:cs typeface="+mn-cs"/>
              </a:rPr>
              <a:t>Archaeopteris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a été trouvé dans des strates du Dévonien tardif, par exemple à </a:t>
            </a:r>
            <a:r>
              <a:rPr lang="fr-FR" sz="1200" b="0" i="0" u="none" strike="noStrike" kern="1200" baseline="0" dirty="0" err="1" smtClean="0">
                <a:solidFill>
                  <a:schemeClr val="tx1"/>
                </a:solidFill>
                <a:latin typeface="+mn-lt"/>
                <a:ea typeface="+mn-ea"/>
                <a:cs typeface="+mn-cs"/>
              </a:rPr>
              <a:t>Miguasha</a:t>
            </a:r>
            <a:r>
              <a:rPr lang="fr-FR" sz="1200" b="0" i="0" u="none" strike="noStrike" kern="1200" baseline="0" dirty="0" smtClean="0">
                <a:solidFill>
                  <a:schemeClr val="tx1"/>
                </a:solidFill>
                <a:latin typeface="+mn-lt"/>
                <a:ea typeface="+mn-ea"/>
                <a:cs typeface="+mn-cs"/>
              </a:rPr>
              <a:t>, Québec, et dans l’Arctique canadien. STEPHEN GREB.</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05/02/2015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latin typeface="Arial"/>
                <a:cs typeface="Arial"/>
              </a:rPr>
              <a:t>ENCADRÉ 7</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842" y="0"/>
            <a:ext cx="6586315" cy="6858000"/>
          </a:xfrm>
          <a:prstGeom prst="rect">
            <a:avLst/>
          </a:prstGeom>
          <a:noFill/>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0"/>
            <a:ext cx="5384102" cy="6858000"/>
          </a:xfrm>
          <a:prstGeom prst="rect">
            <a:avLst/>
          </a:prstGeom>
          <a:ln>
            <a:solidFill>
              <a:srgbClr val="000000"/>
            </a:solidFill>
          </a:ln>
        </p:spPr>
      </p:pic>
    </p:spTree>
    <p:extLst>
      <p:ext uri="{BB962C8B-B14F-4D97-AF65-F5344CB8AC3E}">
        <p14:creationId xmlns:p14="http://schemas.microsoft.com/office/powerpoint/2010/main" val="272340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31887" cy="6858000"/>
          </a:xfrm>
          <a:prstGeom prst="rect">
            <a:avLst/>
          </a:prstGeom>
          <a:ln>
            <a:solidFill>
              <a:srgbClr val="000000"/>
            </a:solidFill>
          </a:ln>
        </p:spPr>
      </p:pic>
    </p:spTree>
    <p:extLst>
      <p:ext uri="{BB962C8B-B14F-4D97-AF65-F5344CB8AC3E}">
        <p14:creationId xmlns:p14="http://schemas.microsoft.com/office/powerpoint/2010/main" val="56931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4405"/>
            <a:ext cx="9144000" cy="4949190"/>
          </a:xfrm>
          <a:prstGeom prst="rect">
            <a:avLst/>
          </a:prstGeom>
        </p:spPr>
      </p:pic>
    </p:spTree>
    <p:extLst>
      <p:ext uri="{BB962C8B-B14F-4D97-AF65-F5344CB8AC3E}">
        <p14:creationId xmlns:p14="http://schemas.microsoft.com/office/powerpoint/2010/main" val="364525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8" y="0"/>
            <a:ext cx="9083444" cy="6858000"/>
          </a:xfrm>
          <a:prstGeom prst="rect">
            <a:avLst/>
          </a:prstGeom>
        </p:spPr>
      </p:pic>
    </p:spTree>
    <p:extLst>
      <p:ext uri="{BB962C8B-B14F-4D97-AF65-F5344CB8AC3E}">
        <p14:creationId xmlns:p14="http://schemas.microsoft.com/office/powerpoint/2010/main" val="204413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0"/>
            <a:ext cx="7171765" cy="6858000"/>
          </a:xfrm>
          <a:prstGeom prst="rect">
            <a:avLst/>
          </a:prstGeom>
        </p:spPr>
      </p:pic>
    </p:spTree>
    <p:extLst>
      <p:ext uri="{BB962C8B-B14F-4D97-AF65-F5344CB8AC3E}">
        <p14:creationId xmlns:p14="http://schemas.microsoft.com/office/powerpoint/2010/main" val="166682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
            <a:ext cx="9144000" cy="681228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6227469" cy="685800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0"/>
            <a:ext cx="7860172"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0800"/>
            <a:ext cx="9144000" cy="4194810"/>
          </a:xfrm>
          <a:prstGeom prst="rect">
            <a:avLst/>
          </a:prstGeom>
        </p:spPr>
      </p:pic>
    </p:spTree>
    <p:extLst>
      <p:ext uri="{BB962C8B-B14F-4D97-AF65-F5344CB8AC3E}">
        <p14:creationId xmlns:p14="http://schemas.microsoft.com/office/powerpoint/2010/main" val="320576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0"/>
            <a:ext cx="6927273"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0"/>
            <a:ext cx="5744921" cy="6858000"/>
          </a:xfrm>
          <a:prstGeom prst="rect">
            <a:avLst/>
          </a:prstGeom>
          <a:ln>
            <a:solidFill>
              <a:srgbClr val="000000"/>
            </a:solidFill>
          </a:ln>
        </p:spPr>
      </p:pic>
    </p:spTree>
    <p:extLst>
      <p:ext uri="{BB962C8B-B14F-4D97-AF65-F5344CB8AC3E}">
        <p14:creationId xmlns:p14="http://schemas.microsoft.com/office/powerpoint/2010/main" val="148190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00" y="0"/>
            <a:ext cx="4194495"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725</Words>
  <Application>Microsoft Office PowerPoint</Application>
  <PresentationFormat>Affichage à l'écran (4:3)</PresentationFormat>
  <Paragraphs>75</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ENCADRÉ 7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40</cp:revision>
  <dcterms:created xsi:type="dcterms:W3CDTF">2014-10-27T15:29:10Z</dcterms:created>
  <dcterms:modified xsi:type="dcterms:W3CDTF">2015-02-05T13:39:38Z</dcterms:modified>
</cp:coreProperties>
</file>