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58" r:id="rId4"/>
    <p:sldId id="259" r:id="rId5"/>
    <p:sldId id="260" r:id="rId6"/>
    <p:sldId id="261" r:id="rId7"/>
    <p:sldId id="262" r:id="rId8"/>
    <p:sldId id="263" r:id="rId9"/>
    <p:sldId id="264"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11/02/2015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Plage constituée de blocs granitiques au parc national du Canada </a:t>
            </a:r>
            <a:r>
              <a:rPr lang="fr-FR" sz="1200" b="0" i="0" u="none" strike="noStrike" kern="1200" baseline="0" dirty="0" err="1" smtClean="0">
                <a:solidFill>
                  <a:schemeClr val="tx1"/>
                </a:solidFill>
                <a:latin typeface="+mn-lt"/>
                <a:ea typeface="+mn-ea"/>
                <a:cs typeface="+mn-cs"/>
              </a:rPr>
              <a:t>Kejimkujik</a:t>
            </a:r>
            <a:r>
              <a:rPr lang="fr-FR" sz="1200" b="0" i="0" u="none" strike="noStrike" kern="1200" baseline="0" dirty="0" smtClean="0">
                <a:solidFill>
                  <a:schemeClr val="tx1"/>
                </a:solidFill>
                <a:latin typeface="+mn-lt"/>
                <a:ea typeface="+mn-ea"/>
                <a:cs typeface="+mn-cs"/>
              </a:rPr>
              <a:t> Bord de mer, Nouvelle-Écosse. Les galets proviennent de granites dévoniens locaux.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À l’arrière-plan du village de </a:t>
            </a:r>
            <a:r>
              <a:rPr lang="fr-FR" sz="1200" b="0" i="0" u="none" strike="noStrike" kern="1200" baseline="0" dirty="0" err="1" smtClean="0">
                <a:solidFill>
                  <a:schemeClr val="tx1"/>
                </a:solidFill>
                <a:latin typeface="+mn-lt"/>
                <a:ea typeface="+mn-ea"/>
                <a:cs typeface="+mn-cs"/>
              </a:rPr>
              <a:t>Trout</a:t>
            </a:r>
            <a:r>
              <a:rPr lang="fr-FR" sz="1200" b="0" i="0" u="none" strike="noStrike" kern="1200" baseline="0" dirty="0" smtClean="0">
                <a:solidFill>
                  <a:schemeClr val="tx1"/>
                </a:solidFill>
                <a:latin typeface="+mn-lt"/>
                <a:ea typeface="+mn-ea"/>
                <a:cs typeface="+mn-cs"/>
              </a:rPr>
              <a:t> River, Terre-Neuve, les plages</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surélevées</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(terrasse plane </a:t>
            </a:r>
            <a:r>
              <a:rPr lang="fr-FR" sz="1200" b="0" kern="1200" dirty="0" smtClean="0">
                <a:solidFill>
                  <a:schemeClr val="tx1"/>
                </a:solidFill>
                <a:effectLst/>
                <a:latin typeface="+mn-lt"/>
                <a:ea typeface="+mn-ea"/>
                <a:cs typeface="+mn-cs"/>
              </a:rPr>
              <a:t>terrasse plane faisant corniche </a:t>
            </a:r>
            <a:r>
              <a:rPr lang="fr-FR" sz="1200" b="0" i="0" u="none" strike="noStrike" kern="1200" baseline="0" dirty="0" smtClean="0">
                <a:solidFill>
                  <a:schemeClr val="tx1"/>
                </a:solidFill>
                <a:latin typeface="+mn-lt"/>
                <a:ea typeface="+mn-ea"/>
                <a:cs typeface="+mn-cs"/>
              </a:rPr>
              <a:t>au </a:t>
            </a:r>
            <a:r>
              <a:rPr lang="fr-FR" sz="1200" b="0" i="0" u="none" strike="noStrike" kern="1200" baseline="0" dirty="0" smtClean="0">
                <a:solidFill>
                  <a:schemeClr val="tx1"/>
                </a:solidFill>
                <a:latin typeface="+mn-lt"/>
                <a:ea typeface="+mn-ea"/>
                <a:cs typeface="+mn-cs"/>
              </a:rPr>
              <a:t>pied des collines) montrent que dans le passé les niveaux marins étaient plus élevés. PHOTO : MICHAEL BURZYNSKI.</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Crêtes de plage surélevées, parc national du Canada </a:t>
            </a:r>
            <a:r>
              <a:rPr lang="fr-FR" sz="1200" b="0" i="0" u="none" strike="noStrike" kern="1200" baseline="0" dirty="0" err="1" smtClean="0">
                <a:solidFill>
                  <a:schemeClr val="tx1"/>
                </a:solidFill>
                <a:latin typeface="+mn-lt"/>
                <a:ea typeface="+mn-ea"/>
                <a:cs typeface="+mn-cs"/>
              </a:rPr>
              <a:t>Wapusk</a:t>
            </a:r>
            <a:r>
              <a:rPr lang="fr-FR" sz="1200" b="0" i="0" u="none" strike="noStrike" kern="1200" baseline="0" dirty="0" smtClean="0">
                <a:solidFill>
                  <a:schemeClr val="tx1"/>
                </a:solidFill>
                <a:latin typeface="+mn-lt"/>
                <a:ea typeface="+mn-ea"/>
                <a:cs typeface="+mn-cs"/>
              </a:rPr>
              <a:t>, Manitoba. PHOTO : N. ROSING, TOUS DROITS RÉSERVÉS PARCS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Cette tour d’observation de la Seconde Guerre mondiale (aujourd’hui démolie) près d’</a:t>
            </a:r>
            <a:r>
              <a:rPr lang="fr-FR" sz="1200" b="0" i="0" u="none" strike="noStrike" kern="1200" baseline="0" dirty="0" err="1" smtClean="0">
                <a:solidFill>
                  <a:schemeClr val="tx1"/>
                </a:solidFill>
                <a:latin typeface="+mn-lt"/>
                <a:ea typeface="+mn-ea"/>
                <a:cs typeface="+mn-cs"/>
              </a:rPr>
              <a:t>Economy</a:t>
            </a:r>
            <a:r>
              <a:rPr lang="fr-FR" sz="1200" b="0" i="0" u="none" strike="noStrike" kern="1200" baseline="0" dirty="0" smtClean="0">
                <a:solidFill>
                  <a:schemeClr val="tx1"/>
                </a:solidFill>
                <a:latin typeface="+mn-lt"/>
                <a:ea typeface="+mn-ea"/>
                <a:cs typeface="+mn-cs"/>
              </a:rPr>
              <a:t>, Nouvelle-Écosse, a été sapée par les marées et les vagues de la baie de Fundy. PHOTO : BOB TAYLOR.</a:t>
            </a:r>
          </a:p>
          <a:p>
            <a:r>
              <a:rPr lang="en-US" sz="1200" kern="1200" dirty="0" smtClean="0">
                <a:solidFill>
                  <a:schemeClr val="tx1"/>
                </a:solidFill>
                <a:latin typeface="+mn-lt"/>
                <a:ea typeface="+mn-ea"/>
                <a:cs typeface="+mn-cs"/>
              </a:rPr>
              <a:t>_______________________________</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Des empilements de glace de mer sont créés en hiver lorsque les courants poussent vers la terre la mince glace de mer, comme ici à Saint-Siméon, Gaspésie, Québec. PHOTO : CHRISTIAN FRASER.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Ces formes répétitives constituées de petites anses et de protubérances ou « cornes » sont appelées croissants de plage. Elles sont courantes et résultent de l’interaction entre le déferlement des vagues et les matériaux de la plage. Cet exemple est aux îles de la Madeleine, Québec. PHOTO : PHILIP GILES.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Vagues déferlant sur la plage d’</a:t>
            </a:r>
            <a:r>
              <a:rPr lang="fr-FR" sz="1200" b="0" i="0" u="none" strike="noStrike" kern="1200" baseline="0" dirty="0" err="1" smtClean="0">
                <a:solidFill>
                  <a:schemeClr val="tx1"/>
                </a:solidFill>
                <a:latin typeface="+mn-lt"/>
                <a:ea typeface="+mn-ea"/>
                <a:cs typeface="+mn-cs"/>
              </a:rPr>
              <a:t>Ingonish</a:t>
            </a:r>
            <a:r>
              <a:rPr lang="fr-FR" sz="1200" b="0" i="0" u="none" strike="noStrike" kern="1200" baseline="0" dirty="0" smtClean="0">
                <a:solidFill>
                  <a:schemeClr val="tx1"/>
                </a:solidFill>
                <a:latin typeface="+mn-lt"/>
                <a:ea typeface="+mn-ea"/>
                <a:cs typeface="+mn-cs"/>
              </a:rPr>
              <a:t>, parc national du Canada des Hautes-Terres-du-Cap-Breton, Nouvelle-Écosse. PHOTO : A. CORNELLIER, TOUS DROITS RÉSERVÉS PARCS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plage </a:t>
            </a:r>
            <a:r>
              <a:rPr lang="fr-FR" sz="1200" b="0" i="0" u="none" strike="noStrike" kern="1200" baseline="0" dirty="0" err="1" smtClean="0">
                <a:solidFill>
                  <a:schemeClr val="tx1"/>
                </a:solidFill>
                <a:latin typeface="+mn-lt"/>
                <a:ea typeface="+mn-ea"/>
                <a:cs typeface="+mn-cs"/>
              </a:rPr>
              <a:t>Melmerby</a:t>
            </a:r>
            <a:r>
              <a:rPr lang="fr-FR" sz="1200" b="0" i="0" u="none" strike="noStrike" kern="1200" baseline="0" dirty="0" smtClean="0">
                <a:solidFill>
                  <a:schemeClr val="tx1"/>
                </a:solidFill>
                <a:latin typeface="+mn-lt"/>
                <a:ea typeface="+mn-ea"/>
                <a:cs typeface="+mn-cs"/>
              </a:rPr>
              <a:t>, Nouvelle-Écosse, est un exemple de plage barrière d’embouchure formée par une flèche qui s’est allongée pour rejoindre le côté opposé de la baie en formant une lagune du côté terrestre. PHOTO :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Une île barrière, telle que celle du passage Conway, Île-du-Prince-Édouard, est semblable à une barrière d’embouchure excepté qu’elle est séparée de la terre ferme par des chenaux de marée. PHOTO :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11/02/2015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11/02/2015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11/02/2015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11/02/2015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16</a:t>
            </a:r>
            <a:br>
              <a:rPr lang="en-CA" dirty="0" smtClean="0">
                <a:latin typeface="Arial"/>
                <a:cs typeface="Arial"/>
              </a:rPr>
            </a:br>
            <a:r>
              <a:rPr lang="en-US" dirty="0" err="1" smtClean="0"/>
              <a:t>Partie</a:t>
            </a:r>
            <a:r>
              <a:rPr lang="en-US" dirty="0" smtClean="0"/>
              <a:t> 2 de </a:t>
            </a:r>
            <a:r>
              <a:rPr lang="en-US" dirty="0"/>
              <a:t>3</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a:t>
            </a:r>
            <a:r>
              <a:rPr lang="fr-FR" dirty="0" smtClean="0"/>
              <a:t>chacune</a:t>
            </a:r>
            <a:r>
              <a:rPr lang="fr-FR" dirty="0"/>
              <a:t>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35955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426976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0"/>
            <a:ext cx="900886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0"/>
            <a:ext cx="4933813"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0"/>
            <a:ext cx="4649492"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44000" cy="678942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0"/>
            <a:ext cx="842765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414</Words>
  <Application>Microsoft Office PowerPoint</Application>
  <PresentationFormat>Affichage à l'écran (4:3)</PresentationFormat>
  <Paragraphs>48</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CHAPITRE 16 Partie 2 de 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33</cp:revision>
  <dcterms:created xsi:type="dcterms:W3CDTF">2014-10-27T15:29:10Z</dcterms:created>
  <dcterms:modified xsi:type="dcterms:W3CDTF">2015-02-11T21:08:22Z</dcterms:modified>
</cp:coreProperties>
</file>