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2" autoAdjust="0"/>
    <p:restoredTop sz="70189" autoAdjust="0"/>
  </p:normalViewPr>
  <p:slideViewPr>
    <p:cSldViewPr>
      <p:cViewPr varScale="1">
        <p:scale>
          <a:sx n="131" d="100"/>
          <a:sy n="131" d="100"/>
        </p:scale>
        <p:origin x="-512" y="-1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79040B-9543-4439-B77A-FF3E52FC81D8}" type="datetimeFigureOut">
              <a:rPr lang="en-CA" smtClean="0"/>
              <a:pPr/>
              <a:t>2014-12-09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C18948-3E6B-4298-AAC5-31F63D2B737F}" type="slidenum">
              <a:rPr lang="en-CA" smtClean="0"/>
              <a:pPr/>
              <a:t>‹#›</a:t>
            </a:fld>
            <a:endParaRPr lang="en-CA"/>
          </a:p>
        </p:txBody>
      </p:sp>
    </p:spTree>
    <p:extLst>
      <p:ext uri="{BB962C8B-B14F-4D97-AF65-F5344CB8AC3E}">
        <p14:creationId xmlns:p14="http://schemas.microsoft.com/office/powerpoint/2010/main" val="181326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C18948-3E6B-4298-AAC5-31F63D2B737F}" type="slidenum">
              <a:rPr lang="en-CA" smtClean="0"/>
              <a:pPr/>
              <a:t>1</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Fieldstone barn at Indian Head, Saskatchewan, recently refurbished. The stones used in its construction are a variety of rock types from the Canadian Shield, transported to the Indian Head area by ice during the last glaciation.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10</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 University of Saskatchewan Observatory (1929) in Saskatoon is constructed from Ordovician </a:t>
            </a:r>
            <a:r>
              <a:rPr lang="en-CA" sz="1200" b="0" i="0" u="none" strike="noStrike" kern="1200" baseline="0" dirty="0" err="1" smtClean="0">
                <a:solidFill>
                  <a:schemeClr val="tx1"/>
                </a:solidFill>
                <a:latin typeface="+mn-lt"/>
                <a:ea typeface="+mn-ea"/>
                <a:cs typeface="+mn-cs"/>
              </a:rPr>
              <a:t>dolostone</a:t>
            </a:r>
            <a:r>
              <a:rPr lang="en-CA" sz="1200" b="0" i="0" u="none" strike="noStrike" kern="1200" baseline="0" dirty="0" smtClean="0">
                <a:solidFill>
                  <a:schemeClr val="tx1"/>
                </a:solidFill>
                <a:latin typeface="+mn-lt"/>
                <a:ea typeface="+mn-ea"/>
                <a:cs typeface="+mn-cs"/>
              </a:rPr>
              <a:t>, locally called </a:t>
            </a:r>
            <a:r>
              <a:rPr lang="en-CA" sz="1200" b="0" i="0" u="none" strike="noStrike" kern="1200" baseline="0" dirty="0" err="1" smtClean="0">
                <a:solidFill>
                  <a:schemeClr val="tx1"/>
                </a:solidFill>
                <a:latin typeface="+mn-lt"/>
                <a:ea typeface="+mn-ea"/>
                <a:cs typeface="+mn-cs"/>
              </a:rPr>
              <a:t>greystone</a:t>
            </a:r>
            <a:r>
              <a:rPr lang="en-CA" sz="1200" b="0" i="0" u="none" strike="noStrike" kern="1200" baseline="0" dirty="0" smtClean="0">
                <a:solidFill>
                  <a:schemeClr val="tx1"/>
                </a:solidFill>
                <a:latin typeface="+mn-lt"/>
                <a:ea typeface="+mn-ea"/>
                <a:cs typeface="+mn-cs"/>
              </a:rPr>
              <a:t>. Despite its uniformity, much of Saskatoon’s </a:t>
            </a:r>
            <a:r>
              <a:rPr lang="en-CA" sz="1200" b="0" i="0" u="none" strike="noStrike" kern="1200" baseline="0" dirty="0" err="1" smtClean="0">
                <a:solidFill>
                  <a:schemeClr val="tx1"/>
                </a:solidFill>
                <a:latin typeface="+mn-lt"/>
                <a:ea typeface="+mn-ea"/>
                <a:cs typeface="+mn-cs"/>
              </a:rPr>
              <a:t>greystone</a:t>
            </a:r>
            <a:r>
              <a:rPr lang="en-CA" sz="1200" b="0" i="0" u="none" strike="noStrike" kern="1200" baseline="0" dirty="0" smtClean="0">
                <a:solidFill>
                  <a:schemeClr val="tx1"/>
                </a:solidFill>
                <a:latin typeface="+mn-lt"/>
                <a:ea typeface="+mn-ea"/>
                <a:cs typeface="+mn-cs"/>
              </a:rPr>
              <a:t> is actually a fieldstone, as explained on page 284.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11</a:t>
            </a:fld>
            <a:endParaRPr lang="en-CA"/>
          </a:p>
        </p:txBody>
      </p:sp>
    </p:spTree>
    <p:extLst>
      <p:ext uri="{BB962C8B-B14F-4D97-AF65-F5344CB8AC3E}">
        <p14:creationId xmlns:p14="http://schemas.microsoft.com/office/powerpoint/2010/main" val="2107358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Weathered sandstone gravestone, </a:t>
            </a:r>
            <a:r>
              <a:rPr lang="en-CA" sz="1200" b="0" i="0" u="none" strike="noStrike" kern="1200" baseline="0" dirty="0" err="1" smtClean="0">
                <a:solidFill>
                  <a:schemeClr val="tx1"/>
                </a:solidFill>
                <a:latin typeface="+mn-lt"/>
                <a:ea typeface="+mn-ea"/>
                <a:cs typeface="+mn-cs"/>
              </a:rPr>
              <a:t>Clementsport</a:t>
            </a:r>
            <a:r>
              <a:rPr lang="en-CA" sz="1200" b="0" i="0" u="none" strike="noStrike" kern="1200" baseline="0" dirty="0" smtClean="0">
                <a:solidFill>
                  <a:schemeClr val="tx1"/>
                </a:solidFill>
                <a:latin typeface="+mn-lt"/>
                <a:ea typeface="+mn-ea"/>
                <a:cs typeface="+mn-cs"/>
              </a:rPr>
              <a:t>, Nova Scotia.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12</a:t>
            </a:fld>
            <a:endParaRPr lang="en-CA"/>
          </a:p>
        </p:txBody>
      </p:sp>
    </p:spTree>
    <p:extLst>
      <p:ext uri="{BB962C8B-B14F-4D97-AF65-F5344CB8AC3E}">
        <p14:creationId xmlns:p14="http://schemas.microsoft.com/office/powerpoint/2010/main" val="881275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A gravestone for victims of the sinking of the </a:t>
            </a:r>
            <a:r>
              <a:rPr lang="en-CA" sz="1200" b="0" i="1" u="none" strike="noStrike" kern="1200" baseline="0" dirty="0" smtClean="0">
                <a:solidFill>
                  <a:schemeClr val="tx1"/>
                </a:solidFill>
                <a:latin typeface="+mn-lt"/>
                <a:ea typeface="+mn-ea"/>
                <a:cs typeface="+mn-cs"/>
              </a:rPr>
              <a:t>Titanic</a:t>
            </a:r>
            <a:r>
              <a:rPr lang="en-CA" sz="1200" b="0" i="0" u="none" strike="noStrike" kern="1200" baseline="0" dirty="0" smtClean="0">
                <a:solidFill>
                  <a:schemeClr val="tx1"/>
                </a:solidFill>
                <a:latin typeface="+mn-lt"/>
                <a:ea typeface="+mn-ea"/>
                <a:cs typeface="+mn-cs"/>
              </a:rPr>
              <a:t>, Fairview Lawn Cemetery, Halifax, Nova Scotia. Although set up over a hundred years ago, this poignant marker of a family tragedy, made of hard gabbro, still looks fresh.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13</a:t>
            </a:fld>
            <a:endParaRPr lang="en-CA"/>
          </a:p>
        </p:txBody>
      </p:sp>
    </p:spTree>
    <p:extLst>
      <p:ext uri="{BB962C8B-B14F-4D97-AF65-F5344CB8AC3E}">
        <p14:creationId xmlns:p14="http://schemas.microsoft.com/office/powerpoint/2010/main" val="426143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Carved heads peek out from ornate fringes on the lower part of the </a:t>
            </a:r>
            <a:r>
              <a:rPr lang="en-CA" sz="1200" b="0" i="0" u="none" strike="noStrike" kern="1200" baseline="0" dirty="0" err="1" smtClean="0">
                <a:solidFill>
                  <a:schemeClr val="tx1"/>
                </a:solidFill>
                <a:latin typeface="+mn-lt"/>
                <a:ea typeface="+mn-ea"/>
                <a:cs typeface="+mn-cs"/>
              </a:rPr>
              <a:t>Greenshields</a:t>
            </a:r>
            <a:r>
              <a:rPr lang="en-CA" sz="1200" b="0" i="0" u="none" strike="noStrike" kern="1200" baseline="0" dirty="0" smtClean="0">
                <a:solidFill>
                  <a:schemeClr val="tx1"/>
                </a:solidFill>
                <a:latin typeface="+mn-lt"/>
                <a:ea typeface="+mn-ea"/>
                <a:cs typeface="+mn-cs"/>
              </a:rPr>
              <a:t> Building on Water Street in Vancouver, British Columbia. The stone for the carvings and surrounds is Gulf Islands or related sandstone, though the location of the quarry is unknown. LINDA CAMPBELL.</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14</a:t>
            </a:fld>
            <a:endParaRPr lang="en-CA"/>
          </a:p>
        </p:txBody>
      </p:sp>
    </p:spTree>
    <p:extLst>
      <p:ext uri="{BB962C8B-B14F-4D97-AF65-F5344CB8AC3E}">
        <p14:creationId xmlns:p14="http://schemas.microsoft.com/office/powerpoint/2010/main" val="4259380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Paleocene </a:t>
            </a:r>
            <a:r>
              <a:rPr lang="en-CA" sz="1200" b="0" i="0" u="none" strike="noStrike" kern="1200" baseline="0" dirty="0" err="1" smtClean="0">
                <a:solidFill>
                  <a:schemeClr val="tx1"/>
                </a:solidFill>
                <a:latin typeface="+mn-lt"/>
                <a:ea typeface="+mn-ea"/>
                <a:cs typeface="+mn-cs"/>
              </a:rPr>
              <a:t>Paskapoo</a:t>
            </a:r>
            <a:r>
              <a:rPr lang="en-CA" sz="1200" b="0" i="0" u="none" strike="noStrike" kern="1200" baseline="0" dirty="0" smtClean="0">
                <a:solidFill>
                  <a:schemeClr val="tx1"/>
                </a:solidFill>
                <a:latin typeface="+mn-lt"/>
                <a:ea typeface="+mn-ea"/>
                <a:cs typeface="+mn-cs"/>
              </a:rPr>
              <a:t> Sandstone was used for trim and columns, together with brick, in the construction of </a:t>
            </a:r>
            <a:r>
              <a:rPr lang="en-CA" sz="1200" b="0" i="0" u="none" strike="noStrike" kern="1200" baseline="0" dirty="0" err="1" smtClean="0">
                <a:solidFill>
                  <a:schemeClr val="tx1"/>
                </a:solidFill>
                <a:latin typeface="+mn-lt"/>
                <a:ea typeface="+mn-ea"/>
                <a:cs typeface="+mn-cs"/>
              </a:rPr>
              <a:t>Southminster</a:t>
            </a:r>
            <a:r>
              <a:rPr lang="en-CA" sz="1200" b="0" i="0" u="none" strike="noStrike" kern="1200" baseline="0" dirty="0" smtClean="0">
                <a:solidFill>
                  <a:schemeClr val="tx1"/>
                </a:solidFill>
                <a:latin typeface="+mn-lt"/>
                <a:ea typeface="+mn-ea"/>
                <a:cs typeface="+mn-cs"/>
              </a:rPr>
              <a:t> United Church (1913) in Lethbridge, Alberta. DIXON EDWARDS.</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15</a:t>
            </a:fld>
            <a:endParaRPr lang="en-CA"/>
          </a:p>
        </p:txBody>
      </p:sp>
    </p:spTree>
    <p:extLst>
      <p:ext uri="{BB962C8B-B14F-4D97-AF65-F5344CB8AC3E}">
        <p14:creationId xmlns:p14="http://schemas.microsoft.com/office/powerpoint/2010/main" val="622739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 </a:t>
            </a:r>
            <a:r>
              <a:rPr lang="en-CA" sz="1200" b="0" i="0" u="none" strike="noStrike" kern="1200" baseline="0" dirty="0" err="1" smtClean="0">
                <a:solidFill>
                  <a:schemeClr val="tx1"/>
                </a:solidFill>
                <a:latin typeface="+mn-lt"/>
                <a:ea typeface="+mn-ea"/>
                <a:cs typeface="+mn-cs"/>
              </a:rPr>
              <a:t>Kamenka</a:t>
            </a:r>
            <a:r>
              <a:rPr lang="en-CA" sz="1200" b="0" i="0" u="none" strike="noStrike" kern="1200" baseline="0" dirty="0" smtClean="0">
                <a:solidFill>
                  <a:schemeClr val="tx1"/>
                </a:solidFill>
                <a:latin typeface="+mn-lt"/>
                <a:ea typeface="+mn-ea"/>
                <a:cs typeface="+mn-cs"/>
              </a:rPr>
              <a:t> stone quarry in the Bow Valley, just outside Banff National Park of Canada, Alberta, produces hand-split </a:t>
            </a:r>
            <a:r>
              <a:rPr lang="en-CA" sz="1200" b="0" i="0" u="none" strike="noStrike" kern="1200" baseline="0" dirty="0" err="1" smtClean="0">
                <a:solidFill>
                  <a:schemeClr val="tx1"/>
                </a:solidFill>
                <a:latin typeface="+mn-lt"/>
                <a:ea typeface="+mn-ea"/>
                <a:cs typeface="+mn-cs"/>
              </a:rPr>
              <a:t>Rundlestone</a:t>
            </a:r>
            <a:r>
              <a:rPr lang="en-CA" sz="1200" b="0" i="0" u="none" strike="noStrike" kern="1200" baseline="0" dirty="0" smtClean="0">
                <a:solidFill>
                  <a:schemeClr val="tx1"/>
                </a:solidFill>
                <a:latin typeface="+mn-lt"/>
                <a:ea typeface="+mn-ea"/>
                <a:cs typeface="+mn-cs"/>
              </a:rPr>
              <a:t>, a Triassic clastic deposit used regionally as a building stone. DIXON EDWARDS.</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16</a:t>
            </a:fld>
            <a:endParaRPr lang="en-CA"/>
          </a:p>
        </p:txBody>
      </p:sp>
    </p:spTree>
    <p:extLst>
      <p:ext uri="{BB962C8B-B14F-4D97-AF65-F5344CB8AC3E}">
        <p14:creationId xmlns:p14="http://schemas.microsoft.com/office/powerpoint/2010/main" val="28155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 Chateau Laurier Hotel (1908–1912, 1927–1929) in Ottawa, Ontario, is faced mainly with early Carboniferous Indiana Limestone from the United States.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2</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View along Prince William Street, Saint John, New Brunswick, about 1900. The first structure on the left is the old Bank of New Brunswick, constructed of a white sandstone of unknown, but possibly Nova </a:t>
            </a:r>
            <a:r>
              <a:rPr lang="en-CA" sz="1200" b="0" i="0" u="none" strike="noStrike" kern="1200" baseline="0" dirty="0" err="1" smtClean="0">
                <a:solidFill>
                  <a:schemeClr val="tx1"/>
                </a:solidFill>
                <a:latin typeface="+mn-lt"/>
                <a:ea typeface="+mn-ea"/>
                <a:cs typeface="+mn-cs"/>
              </a:rPr>
              <a:t>Scotian</a:t>
            </a:r>
            <a:r>
              <a:rPr lang="en-CA" sz="1200" b="0" i="0" u="none" strike="noStrike" kern="1200" baseline="0" dirty="0" smtClean="0">
                <a:solidFill>
                  <a:schemeClr val="tx1"/>
                </a:solidFill>
                <a:latin typeface="+mn-lt"/>
                <a:ea typeface="+mn-ea"/>
                <a:cs typeface="+mn-cs"/>
              </a:rPr>
              <a:t>, origin. The white stone is more fitting to a classical style than darker New Brunswick sources offered. Next to the Bank is the old Post Office Building, its street front exhibiting darker sandstone from the Dorchester area of New Brunswick. Farther down the street, the buildings are predominantly of brick with sandstone trim. COURTESY OF THE NEW BRUNSWICK MUSEUM</a:t>
            </a:r>
            <a:r>
              <a:rPr lang="en-CA" sz="1200" kern="1200" dirty="0" smtClean="0">
                <a:solidFill>
                  <a:schemeClr val="tx1"/>
                </a:solidFill>
                <a:latin typeface="+mn-lt"/>
                <a:ea typeface="+mn-ea"/>
                <a:cs typeface="+mn-cs"/>
              </a:rPr>
              <a:t>, ACCESSION NO. X12421(2)</a:t>
            </a:r>
            <a:endParaRPr lang="en-CA" sz="1200" b="0" i="0" u="none" strike="noStrike"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3</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 Saint John County Courthouse (1826–1829) on Sydney Street, Saint John, New Brunswick, predates the province’s domestic dimension stone industry. The back wall, shown here, is a mixture of cheaper stones from a variety of sources, some local and some possibly retrieved from ballast. The nicely finished sandstone blocks to the right. Representing the edge of the side wall, are of unknown origin, but may have arrived in New Brunswick as ballast from England. RANDALL MILLER.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4</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Detail of the </a:t>
            </a:r>
            <a:r>
              <a:rPr lang="en-CA" sz="1200" b="0" i="0" u="none" strike="noStrike" kern="1200" baseline="0" dirty="0" err="1" smtClean="0">
                <a:solidFill>
                  <a:schemeClr val="tx1"/>
                </a:solidFill>
                <a:latin typeface="+mn-lt"/>
                <a:ea typeface="+mn-ea"/>
                <a:cs typeface="+mn-cs"/>
              </a:rPr>
              <a:t>Pugsley</a:t>
            </a:r>
            <a:r>
              <a:rPr lang="en-CA" sz="1200" b="0" i="0" u="none" strike="noStrike" kern="1200" baseline="0" dirty="0" smtClean="0">
                <a:solidFill>
                  <a:schemeClr val="tx1"/>
                </a:solidFill>
                <a:latin typeface="+mn-lt"/>
                <a:ea typeface="+mn-ea"/>
                <a:cs typeface="+mn-cs"/>
              </a:rPr>
              <a:t> Building (1879) at the corner of Prince William and Princess streets in Saint John, New Brunswick. Red and grey sandstone blocks used in its construction are possibly of late Carboniferous age and from </a:t>
            </a:r>
            <a:r>
              <a:rPr lang="en-CA" sz="1200" b="0" i="0" u="none" strike="noStrike" kern="1200" baseline="0" dirty="0" err="1" smtClean="0">
                <a:solidFill>
                  <a:schemeClr val="tx1"/>
                </a:solidFill>
                <a:latin typeface="+mn-lt"/>
                <a:ea typeface="+mn-ea"/>
                <a:cs typeface="+mn-cs"/>
              </a:rPr>
              <a:t>Marys</a:t>
            </a:r>
            <a:r>
              <a:rPr lang="en-CA" sz="1200" b="0" i="0" u="none" strike="noStrike" kern="1200" baseline="0" dirty="0" smtClean="0">
                <a:solidFill>
                  <a:schemeClr val="tx1"/>
                </a:solidFill>
                <a:latin typeface="+mn-lt"/>
                <a:ea typeface="+mn-ea"/>
                <a:cs typeface="+mn-cs"/>
              </a:rPr>
              <a:t> Point, New Brunswick. RANDALL MILLER.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5</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Carving in yellow sandstone by James </a:t>
            </a:r>
            <a:r>
              <a:rPr lang="en-CA" sz="1200" b="0" i="0" u="none" strike="noStrike" kern="1200" baseline="0" dirty="0" err="1" smtClean="0">
                <a:solidFill>
                  <a:schemeClr val="tx1"/>
                </a:solidFill>
                <a:latin typeface="+mn-lt"/>
                <a:ea typeface="+mn-ea"/>
                <a:cs typeface="+mn-cs"/>
              </a:rPr>
              <a:t>McAvity</a:t>
            </a:r>
            <a:r>
              <a:rPr lang="en-CA" sz="1200" b="0" i="0" u="none" strike="noStrike" kern="1200" baseline="0" dirty="0" smtClean="0">
                <a:solidFill>
                  <a:schemeClr val="tx1"/>
                </a:solidFill>
                <a:latin typeface="+mn-lt"/>
                <a:ea typeface="+mn-ea"/>
                <a:cs typeface="+mn-cs"/>
              </a:rPr>
              <a:t> of a head spitting coins. This “grotesque” appears on the Palatine Building (1877–1878) on Prince William Street, Saint John, New Brunswick. RANDALL MILLER.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6</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The City Market (1876) in Saint John, New Brunswick, is the oldest continuously operating farmers’ market in Canada. It has decorative sandstone trim, but is largely made of locally manufactured brick. RANDALL MILLER.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7</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Granite columns surround a doorway of the Palatine Building (1877–1878), Saint John, New Brunswick. Features carved in granite are still shiny and fresh, in contrast to sandstone carvings, which are losing their detail. The grey and red pillars shown here are of Silurian-Devonian age and were quarried near St. George, New Brunswick. RANDALL MILLER.</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8</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mn-lt"/>
                <a:ea typeface="+mn-ea"/>
                <a:cs typeface="+mn-cs"/>
              </a:rPr>
              <a:t>More substantial building materials such as stone are rare in the Prairies, so many of the original farmsteads were made of wattle and daub, basically sticks and soil. This farmstead, photographed in 1979, was near Mendham, Saskatchewan. ROB FENSOME.</a:t>
            </a:r>
          </a:p>
          <a:p>
            <a:r>
              <a:rPr lang="en-US" sz="1200" kern="1200" dirty="0" smtClean="0">
                <a:solidFill>
                  <a:schemeClr val="tx1"/>
                </a:solidFill>
                <a:latin typeface="+mn-lt"/>
                <a:ea typeface="+mn-ea"/>
                <a:cs typeface="+mn-cs"/>
              </a:rPr>
              <a:t>_______________________________</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pPr/>
              <a:t>9</a:t>
            </a:fld>
            <a:endParaRPr lang="en-CA"/>
          </a:p>
        </p:txBody>
      </p:sp>
    </p:spTree>
    <p:extLst>
      <p:ext uri="{BB962C8B-B14F-4D97-AF65-F5344CB8AC3E}">
        <p14:creationId xmlns:p14="http://schemas.microsoft.com/office/powerpoint/2010/main" val="284315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370788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115659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301095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39701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16523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05540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941571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321442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124088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1455794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7907-A436-4D49-98AA-569225EB4082}" type="datetimeFigureOut">
              <a:rPr lang="en-CA" smtClean="0"/>
              <a:pPr/>
              <a:t>2014-12-09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pPr/>
              <a:t>‹#›</a:t>
            </a:fld>
            <a:endParaRPr lang="en-CA"/>
          </a:p>
        </p:txBody>
      </p:sp>
    </p:spTree>
    <p:extLst>
      <p:ext uri="{BB962C8B-B14F-4D97-AF65-F5344CB8AC3E}">
        <p14:creationId xmlns:p14="http://schemas.microsoft.com/office/powerpoint/2010/main" val="20114656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17907-A436-4D49-98AA-569225EB4082}" type="datetimeFigureOut">
              <a:rPr lang="en-CA" smtClean="0"/>
              <a:pPr/>
              <a:t>2014-12-09</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B9776-79E3-4C9A-8D5F-FE5E5FE7406D}" type="slidenum">
              <a:rPr lang="en-CA" smtClean="0"/>
              <a:pPr/>
              <a:t>‹#›</a:t>
            </a:fld>
            <a:endParaRPr lang="en-CA"/>
          </a:p>
        </p:txBody>
      </p:sp>
    </p:spTree>
    <p:extLst>
      <p:ext uri="{BB962C8B-B14F-4D97-AF65-F5344CB8AC3E}">
        <p14:creationId xmlns:p14="http://schemas.microsoft.com/office/powerpoint/2010/main" val="242317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476672"/>
            <a:ext cx="9144000" cy="1512168"/>
          </a:xfrm>
        </p:spPr>
        <p:txBody>
          <a:bodyPr>
            <a:normAutofit fontScale="90000"/>
          </a:bodyPr>
          <a:lstStyle/>
          <a:p>
            <a:r>
              <a:rPr lang="en-US" dirty="0" smtClean="0">
                <a:latin typeface="Arial"/>
                <a:cs typeface="Arial"/>
              </a:rPr>
              <a:t>C</a:t>
            </a:r>
            <a:r>
              <a:rPr lang="en-CA" dirty="0" smtClean="0">
                <a:latin typeface="Arial"/>
                <a:cs typeface="Arial"/>
              </a:rPr>
              <a:t>HAPTER 14</a:t>
            </a:r>
            <a:br>
              <a:rPr lang="en-CA" dirty="0" smtClean="0">
                <a:latin typeface="Arial"/>
                <a:cs typeface="Arial"/>
              </a:rPr>
            </a:br>
            <a:r>
              <a:rPr lang="en-US" dirty="0"/>
              <a:t>Part 1 of 3</a:t>
            </a:r>
            <a:br>
              <a:rPr lang="en-US" dirty="0"/>
            </a:br>
            <a:endParaRPr lang="en-CA" dirty="0">
              <a:latin typeface="Arial"/>
              <a:cs typeface="Arial"/>
            </a:endParaRPr>
          </a:p>
        </p:txBody>
      </p:sp>
      <p:sp>
        <p:nvSpPr>
          <p:cNvPr id="2" name="TextBox 1"/>
          <p:cNvSpPr txBox="1"/>
          <p:nvPr/>
        </p:nvSpPr>
        <p:spPr>
          <a:xfrm>
            <a:off x="179512" y="2348880"/>
            <a:ext cx="8784975" cy="1661993"/>
          </a:xfrm>
          <a:prstGeom prst="rect">
            <a:avLst/>
          </a:prstGeom>
          <a:noFill/>
        </p:spPr>
        <p:txBody>
          <a:bodyPr wrap="square" rtlCol="0">
            <a:spAutoFit/>
          </a:bodyPr>
          <a:lstStyle/>
          <a:p>
            <a:r>
              <a:rPr lang="en-US" dirty="0"/>
              <a:t>All photographic and graphic images (henceforth referred to as images) posted on this site are copyright of the persons and/or institutions indicated in the caption directly associated with each image.  The copyright holders have agreed that you may use their images for educational, non-commercial purposes only and provided that they are credited in each instance of use.  For all other uses you must contact the copyright holder.</a:t>
            </a:r>
          </a:p>
          <a:p>
            <a:endParaRPr lang="en-US" baseline="30000" dirty="0"/>
          </a:p>
        </p:txBody>
      </p:sp>
    </p:spTree>
    <p:extLst>
      <p:ext uri="{BB962C8B-B14F-4D97-AF65-F5344CB8AC3E}">
        <p14:creationId xmlns:p14="http://schemas.microsoft.com/office/powerpoint/2010/main" val="237842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035"/>
            <a:ext cx="9144000" cy="6297930"/>
          </a:xfrm>
          <a:prstGeom prst="rect">
            <a:avLst/>
          </a:prstGeom>
        </p:spPr>
      </p:pic>
    </p:spTree>
    <p:extLst>
      <p:ext uri="{BB962C8B-B14F-4D97-AF65-F5344CB8AC3E}">
        <p14:creationId xmlns:p14="http://schemas.microsoft.com/office/powerpoint/2010/main" val="272340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5" y="0"/>
            <a:ext cx="9068430" cy="6858000"/>
          </a:xfrm>
          <a:prstGeom prst="rect">
            <a:avLst/>
          </a:prstGeom>
        </p:spPr>
      </p:pic>
    </p:spTree>
    <p:extLst>
      <p:ext uri="{BB962C8B-B14F-4D97-AF65-F5344CB8AC3E}">
        <p14:creationId xmlns:p14="http://schemas.microsoft.com/office/powerpoint/2010/main" val="231385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300" y="0"/>
            <a:ext cx="4833833" cy="6858000"/>
          </a:xfrm>
          <a:prstGeom prst="rect">
            <a:avLst/>
          </a:prstGeom>
        </p:spPr>
      </p:pic>
    </p:spTree>
    <p:extLst>
      <p:ext uri="{BB962C8B-B14F-4D97-AF65-F5344CB8AC3E}">
        <p14:creationId xmlns:p14="http://schemas.microsoft.com/office/powerpoint/2010/main" val="205852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00" y="0"/>
            <a:ext cx="5373555" cy="6858000"/>
          </a:xfrm>
          <a:prstGeom prst="rect">
            <a:avLst/>
          </a:prstGeom>
        </p:spPr>
      </p:pic>
    </p:spTree>
    <p:extLst>
      <p:ext uri="{BB962C8B-B14F-4D97-AF65-F5344CB8AC3E}">
        <p14:creationId xmlns:p14="http://schemas.microsoft.com/office/powerpoint/2010/main" val="1723282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00" y="0"/>
            <a:ext cx="4354286" cy="6858000"/>
          </a:xfrm>
          <a:prstGeom prst="rect">
            <a:avLst/>
          </a:prstGeom>
        </p:spPr>
      </p:pic>
    </p:spTree>
    <p:extLst>
      <p:ext uri="{BB962C8B-B14F-4D97-AF65-F5344CB8AC3E}">
        <p14:creationId xmlns:p14="http://schemas.microsoft.com/office/powerpoint/2010/main" val="3084462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400" y="0"/>
            <a:ext cx="5536226" cy="6858000"/>
          </a:xfrm>
          <a:prstGeom prst="rect">
            <a:avLst/>
          </a:prstGeom>
        </p:spPr>
      </p:pic>
    </p:spTree>
    <p:extLst>
      <p:ext uri="{BB962C8B-B14F-4D97-AF65-F5344CB8AC3E}">
        <p14:creationId xmlns:p14="http://schemas.microsoft.com/office/powerpoint/2010/main" val="104986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57" y="0"/>
            <a:ext cx="8164286" cy="6858000"/>
          </a:xfrm>
          <a:prstGeom prst="rect">
            <a:avLst/>
          </a:prstGeom>
        </p:spPr>
      </p:pic>
    </p:spTree>
    <p:extLst>
      <p:ext uri="{BB962C8B-B14F-4D97-AF65-F5344CB8AC3E}">
        <p14:creationId xmlns:p14="http://schemas.microsoft.com/office/powerpoint/2010/main" val="354315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8" y="0"/>
            <a:ext cx="9083444" cy="6858000"/>
          </a:xfrm>
          <a:prstGeom prst="rect">
            <a:avLst/>
          </a:prstGeom>
        </p:spPr>
      </p:pic>
    </p:spTree>
    <p:extLst>
      <p:ext uri="{BB962C8B-B14F-4D97-AF65-F5344CB8AC3E}">
        <p14:creationId xmlns:p14="http://schemas.microsoft.com/office/powerpoint/2010/main" val="300248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400"/>
            <a:ext cx="9144000" cy="6286500"/>
          </a:xfrm>
          <a:prstGeom prst="rect">
            <a:avLst/>
          </a:prstGeom>
        </p:spPr>
      </p:pic>
    </p:spTree>
    <p:extLst>
      <p:ext uri="{BB962C8B-B14F-4D97-AF65-F5344CB8AC3E}">
        <p14:creationId xmlns:p14="http://schemas.microsoft.com/office/powerpoint/2010/main" val="1613235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00" y="0"/>
            <a:ext cx="4534215" cy="6858000"/>
          </a:xfrm>
          <a:prstGeom prst="rect">
            <a:avLst/>
          </a:prstGeom>
        </p:spPr>
      </p:pic>
    </p:spTree>
    <p:extLst>
      <p:ext uri="{BB962C8B-B14F-4D97-AF65-F5344CB8AC3E}">
        <p14:creationId xmlns:p14="http://schemas.microsoft.com/office/powerpoint/2010/main" val="2225581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7" y="0"/>
            <a:ext cx="9053465" cy="6858000"/>
          </a:xfrm>
          <a:prstGeom prst="rect">
            <a:avLst/>
          </a:prstGeom>
        </p:spPr>
      </p:pic>
    </p:spTree>
    <p:extLst>
      <p:ext uri="{BB962C8B-B14F-4D97-AF65-F5344CB8AC3E}">
        <p14:creationId xmlns:p14="http://schemas.microsoft.com/office/powerpoint/2010/main" val="307173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0"/>
            <a:ext cx="6270171" cy="6858000"/>
          </a:xfrm>
          <a:prstGeom prst="rect">
            <a:avLst/>
          </a:prstGeom>
        </p:spPr>
      </p:pic>
    </p:spTree>
    <p:extLst>
      <p:ext uri="{BB962C8B-B14F-4D97-AF65-F5344CB8AC3E}">
        <p14:creationId xmlns:p14="http://schemas.microsoft.com/office/powerpoint/2010/main" val="2133183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5" y="0"/>
            <a:ext cx="9068430" cy="6858000"/>
          </a:xfrm>
          <a:prstGeom prst="rect">
            <a:avLst/>
          </a:prstGeom>
        </p:spPr>
      </p:pic>
    </p:spTree>
    <p:extLst>
      <p:ext uri="{BB962C8B-B14F-4D97-AF65-F5344CB8AC3E}">
        <p14:creationId xmlns:p14="http://schemas.microsoft.com/office/powerpoint/2010/main" val="148190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00" y="0"/>
            <a:ext cx="5491892" cy="6858000"/>
          </a:xfrm>
          <a:prstGeom prst="rect">
            <a:avLst/>
          </a:prstGeom>
        </p:spPr>
      </p:pic>
    </p:spTree>
    <p:extLst>
      <p:ext uri="{BB962C8B-B14F-4D97-AF65-F5344CB8AC3E}">
        <p14:creationId xmlns:p14="http://schemas.microsoft.com/office/powerpoint/2010/main" val="3639547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36" y="0"/>
            <a:ext cx="8863328" cy="6858000"/>
          </a:xfrm>
          <a:prstGeom prst="rect">
            <a:avLst/>
          </a:prstGeom>
        </p:spPr>
      </p:pic>
    </p:spTree>
    <p:extLst>
      <p:ext uri="{BB962C8B-B14F-4D97-AF65-F5344CB8AC3E}">
        <p14:creationId xmlns:p14="http://schemas.microsoft.com/office/powerpoint/2010/main" val="956701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1353</Words>
  <Application>Microsoft Macintosh PowerPoint</Application>
  <PresentationFormat>On-screen Show (4:3)</PresentationFormat>
  <Paragraphs>78</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CHAPTER 14 Part 1 of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 / RNCan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or illustration</dc:title>
  <dc:creator>Jennifer Bates</dc:creator>
  <cp:lastModifiedBy>Joe Blow</cp:lastModifiedBy>
  <cp:revision>31</cp:revision>
  <dcterms:created xsi:type="dcterms:W3CDTF">2014-10-27T15:29:10Z</dcterms:created>
  <dcterms:modified xsi:type="dcterms:W3CDTF">2014-12-10T00:43:47Z</dcterms:modified>
</cp:coreProperties>
</file>