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23" d="100"/>
          <a:sy n="123" d="100"/>
        </p:scale>
        <p:origin x="-33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15-05-26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characteristic feature of a formerly glaciated rocky landscape is a </a:t>
            </a:r>
            <a:r>
              <a:rPr lang="en-CA" sz="1200" b="0" i="0" u="none" strike="noStrike" kern="1200" baseline="0" dirty="0" err="1" smtClean="0">
                <a:solidFill>
                  <a:schemeClr val="tx1"/>
                </a:solidFill>
                <a:latin typeface="+mn-lt"/>
                <a:ea typeface="+mn-ea"/>
                <a:cs typeface="+mn-cs"/>
              </a:rPr>
              <a:t>roche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moutonnee</a:t>
            </a:r>
            <a:r>
              <a:rPr lang="en-CA" sz="1200" b="0" i="0" u="none" strike="noStrike" kern="1200" baseline="0" dirty="0" smtClean="0">
                <a:solidFill>
                  <a:schemeClr val="tx1"/>
                </a:solidFill>
                <a:latin typeface="+mn-lt"/>
                <a:ea typeface="+mn-ea"/>
                <a:cs typeface="+mn-cs"/>
              </a:rPr>
              <a:t>, a glacially smoothed rocky prominence with a gentler slope on the up-ice side and a steeper slope on the down-ice side. This example, at Prospect, Nova Scotia, occurs in Devonian granite of the South Mountain Batholith.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glacial origin of the valley containing Ten Mile Pond in </a:t>
            </a:r>
            <a:r>
              <a:rPr lang="en-CA" sz="1200" b="0" i="0" u="none" strike="noStrike" kern="1200" baseline="0" dirty="0" err="1" smtClean="0">
                <a:solidFill>
                  <a:schemeClr val="tx1"/>
                </a:solidFill>
                <a:latin typeface="+mn-lt"/>
                <a:ea typeface="+mn-ea"/>
                <a:cs typeface="+mn-cs"/>
              </a:rPr>
              <a:t>Gros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Morne</a:t>
            </a:r>
            <a:r>
              <a:rPr lang="en-CA" sz="1200" b="0" i="0" u="none" strike="noStrike" kern="1200" baseline="0" dirty="0" smtClean="0">
                <a:solidFill>
                  <a:schemeClr val="tx1"/>
                </a:solidFill>
                <a:latin typeface="+mn-lt"/>
                <a:ea typeface="+mn-ea"/>
                <a:cs typeface="+mn-cs"/>
              </a:rPr>
              <a:t> National Park of Canada, Newfoundland, is evident from its U-shaped cross-section. MICHAEL BURZYNSKI.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34935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Mount Assiniboine, on the Alberta-British Columbia border, is a Matterhorn-like peak eroded on all sides by glaciers. </a:t>
            </a:r>
            <a:r>
              <a:rPr lang="de-DE" sz="1200" b="0" i="0" u="none" strike="noStrike" kern="1200" baseline="0" dirty="0" smtClean="0">
                <a:solidFill>
                  <a:schemeClr val="tx1"/>
                </a:solidFill>
                <a:latin typeface="+mn-lt"/>
                <a:ea typeface="+mn-ea"/>
                <a:cs typeface="+mn-cs"/>
              </a:rPr>
              <a:t>JOHN SCURLOCK.</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34935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sediment-laden glacier resting on early Permian sandstone, northwestern Ellesmere Island, Nunavut. BENOIT BEAUCHAMP.</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769774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Features produced by glacial deposition or glacier-related water-lain deposits.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shows a landscape still partly glaciated;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shows the same landscape after </a:t>
            </a:r>
            <a:r>
              <a:rPr lang="en-CA" sz="1200" b="0" i="0" u="none" strike="noStrike" kern="1200" baseline="0" dirty="0" err="1" smtClean="0">
                <a:solidFill>
                  <a:schemeClr val="tx1"/>
                </a:solidFill>
                <a:latin typeface="+mn-lt"/>
                <a:ea typeface="+mn-ea"/>
                <a:cs typeface="+mn-cs"/>
              </a:rPr>
              <a:t>deglaciation</a:t>
            </a:r>
            <a:r>
              <a:rPr lang="en-CA"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114953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Till deposited during the last glaciation in the </a:t>
            </a:r>
            <a:r>
              <a:rPr lang="en-CA" sz="1200" b="0" i="0" u="none" strike="noStrike" kern="1200" baseline="0" dirty="0" err="1" smtClean="0">
                <a:solidFill>
                  <a:schemeClr val="tx1"/>
                </a:solidFill>
                <a:latin typeface="+mn-lt"/>
                <a:ea typeface="+mn-ea"/>
                <a:cs typeface="+mn-cs"/>
              </a:rPr>
              <a:t>Chibougamau</a:t>
            </a:r>
            <a:r>
              <a:rPr lang="en-CA" sz="1200" b="0" i="0" u="none" strike="noStrike" kern="1200" baseline="0" dirty="0" smtClean="0">
                <a:solidFill>
                  <a:schemeClr val="tx1"/>
                </a:solidFill>
                <a:latin typeface="+mn-lt"/>
                <a:ea typeface="+mn-ea"/>
                <a:cs typeface="+mn-cs"/>
              </a:rPr>
              <a:t> area of Quebec. The orientation of elongated boulders and pebbles provides evidence of the flow direction of the last ice to cover the area; in this case it was to the southwest. GILBERT PRICHONNET.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193137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Axel Heiberg Island, Nunavut, an icy scene reminiscent of what much larger areas of Canada would have looked like during the last glaciation. KELLY BENTHAM, FROM THE LORITA (LOMONOSOV RIDGE TEST OF APPURTENANCE) FIELD PROJECT, GEOLOGICAL SURVEY OF CANADA UNCLOS PROGRAM.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Geological time scale, showing the interval covered in this chapter. Numbers indicate millions of years ago. P = Paleogene (Paleocene to Oligocene), N = Neogene (Miocene and Pliocene), and Q = Quaternary.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Arthur Coleman—mountaineer, artist, and geologist—in his later years. COURTESY OF VICTORIA UNIVERSITY LIBRARY (TORONTO).</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Remains of giant beaver have been found in Quaternary sediments at various locations across Canada, including the Toronto area. For scale, the inset shows an imagined confrontation between a giant beaver, which could be up to 2.5 metres long, and a black bear. </a:t>
            </a:r>
            <a:r>
              <a:rPr lang="en-CA" sz="1200" b="0" i="1" u="none" strike="noStrike" kern="1200" baseline="0" dirty="0" smtClean="0">
                <a:solidFill>
                  <a:schemeClr val="tx1"/>
                </a:solidFill>
                <a:latin typeface="+mn-lt"/>
                <a:ea typeface="+mn-ea"/>
                <a:cs typeface="+mn-cs"/>
              </a:rPr>
              <a:t>GIANT BEAVER</a:t>
            </a:r>
            <a:r>
              <a:rPr lang="en-CA" sz="1200" b="0" i="0" u="none" strike="noStrike" kern="1200" baseline="0" dirty="0" smtClean="0">
                <a:solidFill>
                  <a:schemeClr val="tx1"/>
                </a:solidFill>
                <a:latin typeface="+mn-lt"/>
                <a:ea typeface="+mn-ea"/>
                <a:cs typeface="+mn-cs"/>
              </a:rPr>
              <a:t>, COPYRIGHT GOVERNMENT OF </a:t>
            </a:r>
            <a:r>
              <a:rPr lang="de-DE" sz="1200" b="0" i="0" u="none" strike="noStrike" kern="1200" baseline="0" dirty="0" smtClean="0">
                <a:solidFill>
                  <a:schemeClr val="tx1"/>
                </a:solidFill>
                <a:latin typeface="+mn-lt"/>
                <a:ea typeface="+mn-ea"/>
                <a:cs typeface="+mn-cs"/>
              </a:rPr>
              <a:t>YUKON / ARTIST GEORGE “RINALDINO” TEICHMANN, 1997.</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Composite column of the succession of sediments at the Don Valley Brick Works and Scarborough Bluffs, near Toronto, Ontario, and their ages. ADAPTED FROM KARROW ET AL.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Pollen assemblages recorded from the Don and Scarborough beds, largely reflecting changing climatic conditions. The coloured graphs represent the proportions of particular trees in the pollen assemblage, the broader the coloured band the greater the proportion. The dominant pollen in the interglacial Don Beds are from deciduous trees (oak to linden on the right side of the figure) that flourished during the last </a:t>
            </a:r>
            <a:r>
              <a:rPr lang="en-CA" sz="1200" b="0" i="0" u="none" strike="noStrike" kern="1200" baseline="0" dirty="0" err="1" smtClean="0">
                <a:solidFill>
                  <a:schemeClr val="tx1"/>
                </a:solidFill>
                <a:latin typeface="+mn-lt"/>
                <a:ea typeface="+mn-ea"/>
                <a:cs typeface="+mn-cs"/>
              </a:rPr>
              <a:t>interglaciation</a:t>
            </a:r>
            <a:r>
              <a:rPr lang="en-CA" sz="1200" b="0" i="0" u="none" strike="noStrike" kern="1200" baseline="0" dirty="0" smtClean="0">
                <a:solidFill>
                  <a:schemeClr val="tx1"/>
                </a:solidFill>
                <a:latin typeface="+mn-lt"/>
                <a:ea typeface="+mn-ea"/>
                <a:cs typeface="+mn-cs"/>
              </a:rPr>
              <a:t>, whereas the relative abundance of conifer pollen (spruce and pine) in the Scarborough Beds reflects a cooler climate as the last glaciation began to gain momentum. ADAPTED FROM TERASMAE (1960).</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Crevasses can have concentric and radial patterns, as on this tumbling glacier on Baffin Island, Nunavut. CRYSTAL HUSCROFT.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Glacial grooves and striations on a rock surface near Clam Harbour Beach, Nova Scotia. The rock surface was scratched and grooved by stones and grit frozen into the bed of the glacier. The grooves show various orientations, evidence for changes in the direction of glacier flow.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15-05-26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15-05-26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15-05-26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15-05-26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15-05-26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15-05-26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15-05-26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15-05-26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15-05-26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smtClean="0">
                <a:latin typeface="Arial"/>
                <a:cs typeface="Arial"/>
              </a:rPr>
              <a:t>HAPTER 11</a:t>
            </a:r>
            <a:r>
              <a:rPr lang="en-CA" dirty="0" smtClean="0">
                <a:latin typeface="Arial"/>
                <a:cs typeface="Arial"/>
              </a:rPr>
              <a:t/>
            </a:r>
            <a:br>
              <a:rPr lang="en-CA" dirty="0" smtClean="0">
                <a:latin typeface="Arial"/>
                <a:cs typeface="Arial"/>
              </a:rPr>
            </a:br>
            <a:r>
              <a:rPr lang="en-US" dirty="0"/>
              <a:t>Part 1 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
            <a:ext cx="9144000" cy="6846570"/>
          </a:xfrm>
          <a:prstGeom prst="rect">
            <a:avLst/>
          </a:prstGeom>
        </p:spPr>
      </p:pic>
    </p:spTree>
    <p:extLst>
      <p:ext uri="{BB962C8B-B14F-4D97-AF65-F5344CB8AC3E}">
        <p14:creationId xmlns:p14="http://schemas.microsoft.com/office/powerpoint/2010/main" val="301333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16100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320"/>
            <a:ext cx="9144000" cy="6309360"/>
          </a:xfrm>
          <a:prstGeom prst="rect">
            <a:avLst/>
          </a:prstGeom>
        </p:spPr>
      </p:pic>
    </p:spTree>
    <p:extLst>
      <p:ext uri="{BB962C8B-B14F-4D97-AF65-F5344CB8AC3E}">
        <p14:creationId xmlns:p14="http://schemas.microsoft.com/office/powerpoint/2010/main" val="375434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639" y="0"/>
            <a:ext cx="4996721" cy="6858000"/>
          </a:xfrm>
          <a:prstGeom prst="rect">
            <a:avLst/>
          </a:prstGeom>
          <a:ln>
            <a:solidFill>
              <a:srgbClr val="000000"/>
            </a:solidFill>
          </a:ln>
        </p:spPr>
      </p:pic>
    </p:spTree>
    <p:extLst>
      <p:ext uri="{BB962C8B-B14F-4D97-AF65-F5344CB8AC3E}">
        <p14:creationId xmlns:p14="http://schemas.microsoft.com/office/powerpoint/2010/main" val="8414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5" y="0"/>
            <a:ext cx="9038550" cy="6858000"/>
          </a:xfrm>
          <a:prstGeom prst="rect">
            <a:avLst/>
          </a:prstGeom>
        </p:spPr>
      </p:pic>
    </p:spTree>
    <p:extLst>
      <p:ext uri="{BB962C8B-B14F-4D97-AF65-F5344CB8AC3E}">
        <p14:creationId xmlns:p14="http://schemas.microsoft.com/office/powerpoint/2010/main" val="6239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0"/>
            <a:ext cx="6192325"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0"/>
            <a:ext cx="5389391"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8906494"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0"/>
            <a:ext cx="7546630"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0"/>
            <a:ext cx="5996066"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1179</Words>
  <Application>Microsoft Macintosh PowerPoint</Application>
  <PresentationFormat>On-screen Show (4:3)</PresentationFormat>
  <Paragraphs>74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11 Part 1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2015-05-26T17:13:15Z</dcterms:modified>
</cp:coreProperties>
</file>