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4" d="100"/>
          <a:sy n="104" d="100"/>
        </p:scale>
        <p:origin x="-112" y="-5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North America and adjacent regions in the Paleocene, 60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60 million years ago, during the Paleocene.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24939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Changing general ocean temperatures through the Cenozoic, showing the trend from a “greenhouse” world 62 million years ago and the Paleocene-Eocene Thermal Maximum 56 million years ago, to the “icehouse” world of today. JONATHAN BUJAK.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61386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Ages of oceanic lithosphere in the northeastern Pacific Ocean and the structures bounding the western margin of the North American Plate. Young oceanic lithosphere, coloured red, reflects the position of spreading ridges.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67601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Evolution of tectonic plates in the northeastern Pacific Ocean during the past 80 million years, based on a modern map. ADAPTED FROM ENGEBRETSON ET AL. (1985).</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52205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Canadian Cordillera and adjacent parts of southeastern Alaska showing the westernmost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the latest additions to the continent. ADAPTED FROM MONGER AND BERG (1987), COURTESY OF THE US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3691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Pebbly mudstone of the Pacific Rim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at </a:t>
            </a:r>
            <a:r>
              <a:rPr lang="en-CA" sz="1200" b="0" i="0" u="none" strike="noStrike" kern="1200" baseline="0" dirty="0" err="1" smtClean="0">
                <a:solidFill>
                  <a:schemeClr val="tx1"/>
                </a:solidFill>
                <a:latin typeface="+mn-lt"/>
                <a:ea typeface="+mn-ea"/>
                <a:cs typeface="+mn-cs"/>
              </a:rPr>
              <a:t>Chesterman</a:t>
            </a:r>
            <a:r>
              <a:rPr lang="en-CA" sz="1200" b="0" i="0" u="none" strike="noStrike" kern="1200" baseline="0" dirty="0" smtClean="0">
                <a:solidFill>
                  <a:schemeClr val="tx1"/>
                </a:solidFill>
                <a:latin typeface="+mn-lt"/>
                <a:ea typeface="+mn-ea"/>
                <a:cs typeface="+mn-cs"/>
              </a:rPr>
              <a:t> Beach, Pacific Rim National Park Reserve of Canada, British Columbia. The Pacific Rim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is composed of generally coarse clastic rocks and igneous rocks of Jurassic to Cretaceous age.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2560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Volcanoes have been active in the western Cordillera throughout the Cenozoic. Eve Cone is a 150-metre-high cinder cone on the northern flank of Mount </a:t>
            </a:r>
            <a:r>
              <a:rPr lang="en-CA" sz="1200" b="0" i="0" u="none" strike="noStrike" kern="1200" baseline="0" dirty="0" err="1" smtClean="0">
                <a:solidFill>
                  <a:schemeClr val="tx1"/>
                </a:solidFill>
                <a:latin typeface="+mn-lt"/>
                <a:ea typeface="+mn-ea"/>
                <a:cs typeface="+mn-cs"/>
              </a:rPr>
              <a:t>Edziza</a:t>
            </a:r>
            <a:r>
              <a:rPr lang="en-CA" sz="1200" b="0" i="0" u="none" strike="noStrike" kern="1200" baseline="0" dirty="0" smtClean="0">
                <a:solidFill>
                  <a:schemeClr val="tx1"/>
                </a:solidFill>
                <a:latin typeface="+mn-lt"/>
                <a:ea typeface="+mn-ea"/>
                <a:cs typeface="+mn-cs"/>
              </a:rPr>
              <a:t>, one of three large shield volcanoes in the Stikine Volcanic Belt of northern British Columbia. Eve Cone was active around the year 700 CE. CAROL EVENCHICK.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Geological time scale, showing the interval covered in this chapter. Numbers indicate millions of years ago. P = Paleogene, N = Neogene,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Eureka on Ellesmere Island, Nunavut, which was one of a network of weather and radar stations set up by Canada and the United States in 1946. KELLY BENTHAM.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Tree stump, probably of the dawn redwood, from the Eocene fossil forest on Axel Heiberg Island, Nunavut.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Dawn redwood cones from the Eocene fossil forest on Axel Heiberg Island, Nunavut. HANS DOMMASCH.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Dawn redwood foliage from the Eocene fossil forest on Axel Heiberg Island, Nunavut.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Walnut seeds from the Eocene fossil forest on Axel Heiberg Island, Nunavut. JIM BASINGER.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Cenozoic rocks at the surface (beneath glacial deposits), onshore and offshore. The lighter shaded areas denote either uncertainty or areas where rocks of the particular age have been confirmed but are intimately associated with rocks of other ages and the scale of the map doesn’t allow us to show them separately. ADAPTED FROM WHEELER ET AL. (1996).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10</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47017"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364872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6062320" cy="6858000"/>
          </a:xfrm>
          <a:prstGeom prst="rect">
            <a:avLst/>
          </a:prstGeom>
          <a:ln>
            <a:solidFill>
              <a:srgbClr val="000000"/>
            </a:solidFill>
          </a:ln>
        </p:spPr>
      </p:pic>
    </p:spTree>
    <p:extLst>
      <p:ext uri="{BB962C8B-B14F-4D97-AF65-F5344CB8AC3E}">
        <p14:creationId xmlns:p14="http://schemas.microsoft.com/office/powerpoint/2010/main" val="254652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473" y="0"/>
            <a:ext cx="5709053" cy="6858000"/>
          </a:xfrm>
          <a:prstGeom prst="rect">
            <a:avLst/>
          </a:prstGeom>
          <a:ln>
            <a:solidFill>
              <a:srgbClr val="000000"/>
            </a:solidFill>
          </a:ln>
        </p:spPr>
      </p:pic>
    </p:spTree>
    <p:extLst>
      <p:ext uri="{BB962C8B-B14F-4D97-AF65-F5344CB8AC3E}">
        <p14:creationId xmlns:p14="http://schemas.microsoft.com/office/powerpoint/2010/main" val="252502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77346" cy="6858000"/>
          </a:xfrm>
          <a:prstGeom prst="rect">
            <a:avLst/>
          </a:prstGeom>
          <a:ln>
            <a:solidFill>
              <a:srgbClr val="000000"/>
            </a:solidFill>
          </a:ln>
        </p:spPr>
      </p:pic>
    </p:spTree>
    <p:extLst>
      <p:ext uri="{BB962C8B-B14F-4D97-AF65-F5344CB8AC3E}">
        <p14:creationId xmlns:p14="http://schemas.microsoft.com/office/powerpoint/2010/main" val="11190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0"/>
            <a:ext cx="4947160" cy="6858000"/>
          </a:xfrm>
          <a:prstGeom prst="rect">
            <a:avLst/>
          </a:prstGeom>
          <a:ln>
            <a:solidFill>
              <a:srgbClr val="000000"/>
            </a:solidFill>
          </a:ln>
        </p:spPr>
      </p:pic>
    </p:spTree>
    <p:extLst>
      <p:ext uri="{BB962C8B-B14F-4D97-AF65-F5344CB8AC3E}">
        <p14:creationId xmlns:p14="http://schemas.microsoft.com/office/powerpoint/2010/main" val="427031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2511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0"/>
            <a:ext cx="890649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227469"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445"/>
            <a:ext cx="9144000" cy="659511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0"/>
            <a:ext cx="4983106"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06" y="0"/>
            <a:ext cx="8056388"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9" y="0"/>
            <a:ext cx="8950082"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0"/>
            <a:ext cx="7474659"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1142</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10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40</cp:revision>
  <dcterms:created xsi:type="dcterms:W3CDTF">2014-10-27T15:29:10Z</dcterms:created>
  <dcterms:modified xsi:type="dcterms:W3CDTF">2014-12-17T08:10:05Z</dcterms:modified>
</cp:coreProperties>
</file>