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06" d="100"/>
          <a:sy n="106" d="100"/>
        </p:scale>
        <p:origin x="-120" y="-4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Late Triassic volcanic breccia containing a basalt pillow in a road cut on the Trans-Canada Highway near the west end of Kamloops Lake, British Columbia. Such rocks are typical remnants of the magmatic arcs of </a:t>
            </a:r>
            <a:r>
              <a:rPr lang="en-CA" sz="1200" b="0" i="0" u="none" strike="noStrike" kern="1200" baseline="0" dirty="0" err="1" smtClean="0">
                <a:solidFill>
                  <a:schemeClr val="tx1"/>
                </a:solidFill>
                <a:latin typeface="+mn-lt"/>
                <a:ea typeface="+mn-ea"/>
                <a:cs typeface="+mn-cs"/>
              </a:rPr>
              <a:t>Quesnellia</a:t>
            </a:r>
            <a:r>
              <a:rPr lang="en-CA" sz="1200" b="0" i="0" u="none" strike="noStrike" kern="1200" baseline="0" dirty="0" smtClean="0">
                <a:solidFill>
                  <a:schemeClr val="tx1"/>
                </a:solidFill>
                <a:latin typeface="+mn-lt"/>
                <a:ea typeface="+mn-ea"/>
                <a:cs typeface="+mn-cs"/>
              </a:rPr>
              <a:t>. The </a:t>
            </a:r>
            <a:r>
              <a:rPr lang="en-CA" sz="1200" b="0" i="0" u="none" strike="noStrike" kern="1200" baseline="0" dirty="0" err="1" smtClean="0">
                <a:solidFill>
                  <a:schemeClr val="tx1"/>
                </a:solidFill>
                <a:latin typeface="+mn-lt"/>
                <a:ea typeface="+mn-ea"/>
                <a:cs typeface="+mn-cs"/>
              </a:rPr>
              <a:t>breccias</a:t>
            </a:r>
            <a:r>
              <a:rPr lang="en-CA" sz="1200" b="0" i="0" u="none" strike="noStrike" kern="1200" baseline="0" dirty="0" smtClean="0">
                <a:solidFill>
                  <a:schemeClr val="tx1"/>
                </a:solidFill>
                <a:latin typeface="+mn-lt"/>
                <a:ea typeface="+mn-ea"/>
                <a:cs typeface="+mn-cs"/>
              </a:rPr>
              <a:t> formed when volcanic material slid down the flank of a submarine volcano. JIM MONGER.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possible disposition of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 on the Cordilleran margin during the Triassic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and early Jurassic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showing how the Cache Creek </a:t>
            </a:r>
            <a:r>
              <a:rPr lang="en-CA" sz="1200" b="0" i="0" u="none" strike="noStrike" kern="1200" baseline="0" dirty="0" err="1" smtClean="0">
                <a:solidFill>
                  <a:schemeClr val="tx1"/>
                </a:solidFill>
                <a:latin typeface="+mn-lt"/>
                <a:ea typeface="+mn-ea"/>
                <a:cs typeface="+mn-cs"/>
              </a:rPr>
              <a:t>Terrane</a:t>
            </a:r>
            <a:r>
              <a:rPr lang="en-CA" sz="1200" b="0" i="0" u="none" strike="noStrike" kern="1200" baseline="0" dirty="0" smtClean="0">
                <a:solidFill>
                  <a:schemeClr val="tx1"/>
                </a:solidFill>
                <a:latin typeface="+mn-lt"/>
                <a:ea typeface="+mn-ea"/>
                <a:cs typeface="+mn-cs"/>
              </a:rPr>
              <a:t> might have ended up sandwiched between </a:t>
            </a:r>
            <a:r>
              <a:rPr lang="en-CA" sz="1200" b="0" i="0" u="none" strike="noStrike" kern="1200" baseline="0" dirty="0" err="1" smtClean="0">
                <a:solidFill>
                  <a:schemeClr val="tx1"/>
                </a:solidFill>
                <a:latin typeface="+mn-lt"/>
                <a:ea typeface="+mn-ea"/>
                <a:cs typeface="+mn-cs"/>
              </a:rPr>
              <a:t>Quesnellia</a:t>
            </a:r>
            <a:r>
              <a:rPr lang="en-CA" sz="1200" b="0" i="0" u="none" strike="noStrike" kern="1200" baseline="0" dirty="0" smtClean="0">
                <a:solidFill>
                  <a:schemeClr val="tx1"/>
                </a:solidFill>
                <a:latin typeface="+mn-lt"/>
                <a:ea typeface="+mn-ea"/>
                <a:cs typeface="+mn-cs"/>
              </a:rPr>
              <a:t> and </a:t>
            </a:r>
            <a:r>
              <a:rPr lang="en-CA" sz="1200" b="0" i="0" u="none" strike="noStrike" kern="1200" baseline="0" dirty="0" err="1" smtClean="0">
                <a:solidFill>
                  <a:schemeClr val="tx1"/>
                </a:solidFill>
                <a:latin typeface="+mn-lt"/>
                <a:ea typeface="+mn-ea"/>
                <a:cs typeface="+mn-cs"/>
              </a:rPr>
              <a:t>Stikinia</a:t>
            </a:r>
            <a:r>
              <a:rPr lang="en-CA" sz="1200" b="0" i="0" u="none" strike="noStrike" kern="1200" baseline="0" dirty="0" smtClean="0">
                <a:solidFill>
                  <a:schemeClr val="tx1"/>
                </a:solidFill>
                <a:latin typeface="+mn-lt"/>
                <a:ea typeface="+mn-ea"/>
                <a:cs typeface="+mn-cs"/>
              </a:rPr>
              <a:t>. The Chugach </a:t>
            </a:r>
            <a:r>
              <a:rPr lang="en-CA" sz="1200" b="0" i="0" u="none" strike="noStrike" kern="1200" baseline="0" dirty="0" err="1" smtClean="0">
                <a:solidFill>
                  <a:schemeClr val="tx1"/>
                </a:solidFill>
                <a:latin typeface="+mn-lt"/>
                <a:ea typeface="+mn-ea"/>
                <a:cs typeface="+mn-cs"/>
              </a:rPr>
              <a:t>Terrane</a:t>
            </a:r>
            <a:r>
              <a:rPr lang="en-CA" sz="1200" b="0" i="0" u="none" strike="noStrike" kern="1200" baseline="0" dirty="0" smtClean="0">
                <a:solidFill>
                  <a:schemeClr val="tx1"/>
                </a:solidFill>
                <a:latin typeface="+mn-lt"/>
                <a:ea typeface="+mn-ea"/>
                <a:cs typeface="+mn-cs"/>
              </a:rPr>
              <a:t> is an </a:t>
            </a:r>
            <a:r>
              <a:rPr lang="en-CA" sz="1200" b="0" i="0" u="none" strike="noStrike" kern="1200" baseline="0" dirty="0" err="1" smtClean="0">
                <a:solidFill>
                  <a:schemeClr val="tx1"/>
                </a:solidFill>
                <a:latin typeface="+mn-lt"/>
                <a:ea typeface="+mn-ea"/>
                <a:cs typeface="+mn-cs"/>
              </a:rPr>
              <a:t>accretionary</a:t>
            </a:r>
            <a:r>
              <a:rPr lang="en-CA" sz="1200" b="0" i="0" u="none" strike="noStrike" kern="1200" baseline="0" dirty="0" smtClean="0">
                <a:solidFill>
                  <a:schemeClr val="tx1"/>
                </a:solidFill>
                <a:latin typeface="+mn-lt"/>
                <a:ea typeface="+mn-ea"/>
                <a:cs typeface="+mn-cs"/>
              </a:rPr>
              <a:t> wedge that accrued as oceanic crust of Panthalassa </a:t>
            </a:r>
            <a:r>
              <a:rPr lang="en-CA" sz="1200" b="0" i="0" u="none" strike="noStrike" kern="1200" baseline="0" dirty="0" err="1" smtClean="0">
                <a:solidFill>
                  <a:schemeClr val="tx1"/>
                </a:solidFill>
                <a:latin typeface="+mn-lt"/>
                <a:ea typeface="+mn-ea"/>
                <a:cs typeface="+mn-cs"/>
              </a:rPr>
              <a:t>subducted</a:t>
            </a:r>
            <a:r>
              <a:rPr lang="en-CA" sz="1200" b="0" i="0" u="none" strike="noStrike" kern="1200" baseline="0" dirty="0" smtClean="0">
                <a:solidFill>
                  <a:schemeClr val="tx1"/>
                </a:solidFill>
                <a:latin typeface="+mn-lt"/>
                <a:ea typeface="+mn-ea"/>
                <a:cs typeface="+mn-cs"/>
              </a:rPr>
              <a:t> beneath </a:t>
            </a:r>
            <a:r>
              <a:rPr lang="en-CA" sz="1200" b="0" i="0" u="none" strike="noStrike" kern="1200" baseline="0" dirty="0" err="1" smtClean="0">
                <a:solidFill>
                  <a:schemeClr val="tx1"/>
                </a:solidFill>
                <a:latin typeface="+mn-lt"/>
                <a:ea typeface="+mn-ea"/>
                <a:cs typeface="+mn-cs"/>
              </a:rPr>
              <a:t>Wrangellia</a:t>
            </a:r>
            <a:r>
              <a:rPr lang="en-CA" sz="1200" b="0" i="0" u="none" strike="noStrike" kern="1200" baseline="0" dirty="0" smtClean="0">
                <a:solidFill>
                  <a:schemeClr val="tx1"/>
                </a:solidFill>
                <a:latin typeface="+mn-lt"/>
                <a:ea typeface="+mn-ea"/>
                <a:cs typeface="+mn-cs"/>
              </a:rPr>
              <a:t>. The white lines represent sea level.</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44212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At Five Islands Provincial Park, Nova Scotia, the cliffs to the right expose red lake and sand-flat deposits, white fluvial deposits and, at the top, North Mountain Basalt, all of late Triassic age. At left the basalt is now at beach level due to faulting. ANDREW MACRAE.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96764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Late Triassic scene in the Fundy Basin, about 220 million years ago. A family of the mammal-like reptile </a:t>
            </a:r>
            <a:r>
              <a:rPr lang="en-CA" sz="1200" b="0" i="1" u="none" strike="noStrike" kern="1200" baseline="0" dirty="0" err="1" smtClean="0">
                <a:solidFill>
                  <a:schemeClr val="tx1"/>
                </a:solidFill>
                <a:latin typeface="+mn-lt"/>
                <a:ea typeface="+mn-ea"/>
                <a:cs typeface="+mn-cs"/>
              </a:rPr>
              <a:t>Hypsognathus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browse among the ferns, hidden from the predatory crocodile-like amphibian </a:t>
            </a:r>
            <a:r>
              <a:rPr lang="en-CA" sz="1200" b="0" i="1" u="none" strike="noStrike" kern="1200" baseline="0" dirty="0" err="1" smtClean="0">
                <a:solidFill>
                  <a:schemeClr val="tx1"/>
                </a:solidFill>
                <a:latin typeface="+mn-lt"/>
                <a:ea typeface="+mn-ea"/>
                <a:cs typeface="+mn-cs"/>
              </a:rPr>
              <a:t>Metoposaurus</a:t>
            </a:r>
            <a:r>
              <a:rPr lang="en-CA" sz="1200" b="0" i="0" u="none" strike="noStrike" kern="1200" baseline="0" dirty="0" smtClean="0">
                <a:solidFill>
                  <a:schemeClr val="tx1"/>
                </a:solidFill>
                <a:latin typeface="+mn-lt"/>
                <a:ea typeface="+mn-ea"/>
                <a:cs typeface="+mn-cs"/>
              </a:rPr>
              <a:t>. In the background, a dinosaur like </a:t>
            </a:r>
            <a:r>
              <a:rPr lang="en-CA" sz="1200" b="0" i="0" u="none" strike="noStrike" kern="1200" baseline="0" dirty="0" err="1" smtClean="0">
                <a:solidFill>
                  <a:schemeClr val="tx1"/>
                </a:solidFill>
                <a:latin typeface="+mn-lt"/>
                <a:ea typeface="+mn-ea"/>
                <a:cs typeface="+mn-cs"/>
              </a:rPr>
              <a:t>rauisuchid</a:t>
            </a:r>
            <a:r>
              <a:rPr lang="en-CA" sz="1200" b="0" i="0" u="none" strike="noStrike" kern="1200" baseline="0" dirty="0" smtClean="0">
                <a:solidFill>
                  <a:schemeClr val="tx1"/>
                </a:solidFill>
                <a:latin typeface="+mn-lt"/>
                <a:ea typeface="+mn-ea"/>
                <a:cs typeface="+mn-cs"/>
              </a:rPr>
              <a:t> drinks from a channel in the braided-stream network. The animals in this scene are based on fossil finds around the Bay of Fundy in Nova Scotia. The plants, dominated by ferns, the horsetail </a:t>
            </a:r>
            <a:r>
              <a:rPr lang="en-CA" sz="1200" b="0" i="1" u="none" strike="noStrike" kern="1200" baseline="0" dirty="0" err="1" smtClean="0">
                <a:solidFill>
                  <a:schemeClr val="tx1"/>
                </a:solidFill>
                <a:latin typeface="+mn-lt"/>
                <a:ea typeface="+mn-ea"/>
                <a:cs typeface="+mn-cs"/>
              </a:rPr>
              <a:t>Neocalamites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(to the left of the </a:t>
            </a:r>
            <a:r>
              <a:rPr lang="en-CA" sz="1200" b="0" i="1" u="none" strike="noStrike" kern="1200" baseline="0" dirty="0" err="1" smtClean="0">
                <a:solidFill>
                  <a:schemeClr val="tx1"/>
                </a:solidFill>
                <a:latin typeface="+mn-lt"/>
                <a:ea typeface="+mn-ea"/>
                <a:cs typeface="+mn-cs"/>
              </a:rPr>
              <a:t>Metoposaurus</a:t>
            </a:r>
            <a:r>
              <a:rPr lang="en-CA" sz="1200" b="0" i="0" u="none" strike="noStrike" kern="1200" baseline="0" dirty="0" smtClean="0">
                <a:solidFill>
                  <a:schemeClr val="tx1"/>
                </a:solidFill>
                <a:latin typeface="+mn-lt"/>
                <a:ea typeface="+mn-ea"/>
                <a:cs typeface="+mn-cs"/>
              </a:rPr>
              <a:t>), and gymnosperm </a:t>
            </a:r>
            <a:r>
              <a:rPr lang="en-CA" sz="1200" b="0" i="0" u="none" strike="noStrike" kern="1200" baseline="0" dirty="0" err="1" smtClean="0">
                <a:solidFill>
                  <a:schemeClr val="tx1"/>
                </a:solidFill>
                <a:latin typeface="+mn-lt"/>
                <a:ea typeface="+mn-ea"/>
                <a:cs typeface="+mn-cs"/>
              </a:rPr>
              <a:t>araucarian</a:t>
            </a:r>
            <a:r>
              <a:rPr lang="en-CA" sz="1200" b="0" i="0" u="none" strike="noStrike" kern="1200" baseline="0" dirty="0" smtClean="0">
                <a:solidFill>
                  <a:schemeClr val="tx1"/>
                </a:solidFill>
                <a:latin typeface="+mn-lt"/>
                <a:ea typeface="+mn-ea"/>
                <a:cs typeface="+mn-cs"/>
              </a:rPr>
              <a:t> trees (such as the large tree shading the </a:t>
            </a:r>
            <a:r>
              <a:rPr lang="en-CA" sz="1200" b="0" i="1" u="none" strike="noStrike" kern="1200" baseline="0" dirty="0" err="1" smtClean="0">
                <a:solidFill>
                  <a:schemeClr val="tx1"/>
                </a:solidFill>
                <a:latin typeface="+mn-lt"/>
                <a:ea typeface="+mn-ea"/>
                <a:cs typeface="+mn-cs"/>
              </a:rPr>
              <a:t>Hypsognathus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family), are drawn from the general flora known from the time. PAINTING BY JUDI PENNANEN, COURTESY OF THE ATLANTIC GEOSCIENCE SOCIETY.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023720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Wasson Bluff, near </a:t>
            </a:r>
            <a:r>
              <a:rPr lang="en-CA" sz="1200" b="0" i="0" u="none" strike="noStrike" kern="1200" baseline="0" dirty="0" err="1" smtClean="0">
                <a:solidFill>
                  <a:schemeClr val="tx1"/>
                </a:solidFill>
                <a:latin typeface="+mn-lt"/>
                <a:ea typeface="+mn-ea"/>
                <a:cs typeface="+mn-cs"/>
              </a:rPr>
              <a:t>Parrsboro</a:t>
            </a:r>
            <a:r>
              <a:rPr lang="en-CA" sz="1200" b="0" i="0" u="none" strike="noStrike" kern="1200" baseline="0" dirty="0" smtClean="0">
                <a:solidFill>
                  <a:schemeClr val="tx1"/>
                </a:solidFill>
                <a:latin typeface="+mn-lt"/>
                <a:ea typeface="+mn-ea"/>
                <a:cs typeface="+mn-cs"/>
              </a:rPr>
              <a:t>, Nova Scotia. The rocks are: dark grey-brown, latest Triassic North Mountain Basalt at the right; light lacustrine limestone, lower middle; red </a:t>
            </a:r>
            <a:r>
              <a:rPr lang="en-CA" sz="1200" b="0" i="0" u="none" strike="noStrike" kern="1200" baseline="0" dirty="0" err="1" smtClean="0">
                <a:solidFill>
                  <a:schemeClr val="tx1"/>
                </a:solidFill>
                <a:latin typeface="+mn-lt"/>
                <a:ea typeface="+mn-ea"/>
                <a:cs typeface="+mn-cs"/>
              </a:rPr>
              <a:t>eolian</a:t>
            </a:r>
            <a:r>
              <a:rPr lang="en-CA" sz="1200" b="0" i="0" u="none" strike="noStrike" kern="1200" baseline="0" dirty="0" smtClean="0">
                <a:solidFill>
                  <a:schemeClr val="tx1"/>
                </a:solidFill>
                <a:latin typeface="+mn-lt"/>
                <a:ea typeface="+mn-ea"/>
                <a:cs typeface="+mn-cs"/>
              </a:rPr>
              <a:t> sandstone, left; and brown </a:t>
            </a:r>
            <a:r>
              <a:rPr lang="en-CA" sz="1200" b="0" i="0" u="none" strike="noStrike" kern="1200" baseline="0" dirty="0" err="1" smtClean="0">
                <a:solidFill>
                  <a:schemeClr val="tx1"/>
                </a:solidFill>
                <a:latin typeface="+mn-lt"/>
                <a:ea typeface="+mn-ea"/>
                <a:cs typeface="+mn-cs"/>
              </a:rPr>
              <a:t>paleotalus</a:t>
            </a:r>
            <a:r>
              <a:rPr lang="en-CA" sz="1200" b="0" i="0" u="none" strike="noStrike" kern="1200" baseline="0" dirty="0" smtClean="0">
                <a:solidFill>
                  <a:schemeClr val="tx1"/>
                </a:solidFill>
                <a:latin typeface="+mn-lt"/>
                <a:ea typeface="+mn-ea"/>
                <a:cs typeface="+mn-cs"/>
              </a:rPr>
              <a:t> (“fossil” scree) composed of basalt boulders, upper centre. All the sedimentary rocks are probably of earliest Jurassic age.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2831491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Side view of the skull of the tuatara-like reptile </a:t>
            </a:r>
            <a:r>
              <a:rPr lang="en-CA" sz="1200" b="0" i="1" u="none" strike="noStrike" kern="1200" baseline="0" dirty="0" err="1" smtClean="0">
                <a:solidFill>
                  <a:schemeClr val="tx1"/>
                </a:solidFill>
                <a:latin typeface="+mn-lt"/>
                <a:ea typeface="+mn-ea"/>
                <a:cs typeface="+mn-cs"/>
              </a:rPr>
              <a:t>Clevosaurus</a:t>
            </a:r>
            <a:r>
              <a:rPr lang="en-CA" sz="1200" b="0" i="0" u="none" strike="noStrike" kern="1200" baseline="0" dirty="0" smtClean="0">
                <a:solidFill>
                  <a:schemeClr val="tx1"/>
                </a:solidFill>
                <a:latin typeface="+mn-lt"/>
                <a:ea typeface="+mn-ea"/>
                <a:cs typeface="+mn-cs"/>
              </a:rPr>
              <a:t>, from early Jurassic deposits at Wasson Bluff, near </a:t>
            </a:r>
            <a:r>
              <a:rPr lang="en-CA" sz="1200" b="0" i="0" u="none" strike="noStrike" kern="1200" baseline="0" dirty="0" err="1" smtClean="0">
                <a:solidFill>
                  <a:schemeClr val="tx1"/>
                </a:solidFill>
                <a:latin typeface="+mn-lt"/>
                <a:ea typeface="+mn-ea"/>
                <a:cs typeface="+mn-cs"/>
              </a:rPr>
              <a:t>Parrsboro</a:t>
            </a:r>
            <a:r>
              <a:rPr lang="en-CA" sz="1200" b="0" i="0" u="none" strike="noStrike" kern="1200" baseline="0" dirty="0" smtClean="0">
                <a:solidFill>
                  <a:schemeClr val="tx1"/>
                </a:solidFill>
                <a:latin typeface="+mn-lt"/>
                <a:ea typeface="+mn-ea"/>
                <a:cs typeface="+mn-cs"/>
              </a:rPr>
              <a:t>, Nova Scotia. HEINZ WIELE, COURTESY OF THE ATLANTIC GEOSCIENCE SOCIETY; SPECIMEN COURTESY OF THE FUNDY GEOLOGICAL MUSEUM.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3482170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lava tube and dyke in volcanic rocks that are equivalent to the latest Triassic North Mountain Basalt, Seven Days Work Cliff, Grand </a:t>
            </a:r>
            <a:r>
              <a:rPr lang="en-CA" sz="1200" b="0" i="0" u="none" strike="noStrike" kern="1200" baseline="0" dirty="0" err="1" smtClean="0">
                <a:solidFill>
                  <a:schemeClr val="tx1"/>
                </a:solidFill>
                <a:latin typeface="+mn-lt"/>
                <a:ea typeface="+mn-ea"/>
                <a:cs typeface="+mn-cs"/>
              </a:rPr>
              <a:t>Manan</a:t>
            </a:r>
            <a:r>
              <a:rPr lang="en-CA" sz="1200" b="0" i="0" u="none" strike="noStrike" kern="1200" baseline="0" dirty="0" smtClean="0">
                <a:solidFill>
                  <a:schemeClr val="tx1"/>
                </a:solidFill>
                <a:latin typeface="+mn-lt"/>
                <a:ea typeface="+mn-ea"/>
                <a:cs typeface="+mn-cs"/>
              </a:rPr>
              <a:t> Island, New Brunswick. GREGORY MCHONE.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221237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Although the prominent, resistant rocks of the Rockies are of Paleozoic age, it was Mesozoic tectonic forces that created the distinctive thrust faults and folds that are largely responsible for the modern grandeur of these mountains. This aerial view is of the “Big Bowl” on Mount Inflexible, </a:t>
            </a:r>
            <a:r>
              <a:rPr lang="en-CA" sz="1200" b="0" i="0" u="none" strike="noStrike" kern="1200" baseline="0" dirty="0" err="1" smtClean="0">
                <a:solidFill>
                  <a:schemeClr val="tx1"/>
                </a:solidFill>
                <a:latin typeface="+mn-lt"/>
                <a:ea typeface="+mn-ea"/>
                <a:cs typeface="+mn-cs"/>
              </a:rPr>
              <a:t>Kananaskis</a:t>
            </a:r>
            <a:r>
              <a:rPr lang="en-CA" sz="1200" b="0" i="0" u="none" strike="noStrike" kern="1200" baseline="0" dirty="0" smtClean="0">
                <a:solidFill>
                  <a:schemeClr val="tx1"/>
                </a:solidFill>
                <a:latin typeface="+mn-lt"/>
                <a:ea typeface="+mn-ea"/>
                <a:cs typeface="+mn-cs"/>
              </a:rPr>
              <a:t> Country, Alberta. MARILYN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Geologic time scale, showing the interval covered in this chapter. Numbers indicate millions of years ago. P = Paleogene (Paleocene to Oligocene), N = Neogene (Miocene and Pliocene), and Q = Quaternary.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George Mercer Dawson (third from the left) during his International Boundary Commission days. REPRODUCED WITH THE PERMISSION OF NATURAL RESOURCES CANADA 2013, COURTESY OF THE GEOLOGICAL SURVEY OF CANADA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General extent of Triassic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Jurassic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and Cretaceous (</a:t>
            </a:r>
            <a:r>
              <a:rPr lang="en-CA" sz="1200" b="0" i="1" u="none" strike="noStrike" kern="1200" baseline="0" dirty="0" smtClean="0">
                <a:solidFill>
                  <a:schemeClr val="tx1"/>
                </a:solidFill>
                <a:latin typeface="+mn-lt"/>
                <a:ea typeface="+mn-ea"/>
                <a:cs typeface="+mn-cs"/>
              </a:rPr>
              <a:t>C</a:t>
            </a:r>
            <a:r>
              <a:rPr lang="en-CA" sz="1200" b="0" i="0" u="none" strike="noStrike" kern="1200" baseline="0" dirty="0" smtClean="0">
                <a:solidFill>
                  <a:schemeClr val="tx1"/>
                </a:solidFill>
                <a:latin typeface="+mn-lt"/>
                <a:ea typeface="+mn-ea"/>
                <a:cs typeface="+mn-cs"/>
              </a:rPr>
              <a:t>) rocks at the surface (beneath glacial deposits), onshore and offshore. The lighter shaded areas denote either uncertainty or areas where rocks of the particular age have been confirmed but are intimately associated with rocks of other ages and the scale of the map doesn’t allow us to show them separately. ADAPTED FROM WHEELER ET AL. (1996).</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what was to become North America and adjacent regions in the Triassic, 245 million years ago. Land is shown in brown, with shading showing topography.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Aspects of modern geography are shown for 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245 million years ago, during the Triassic. Colours as for previous figure.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Triassic clastic rocks in the </a:t>
            </a:r>
            <a:r>
              <a:rPr lang="en-CA" sz="1200" b="0" i="0" u="none" strike="noStrike" kern="1200" baseline="0" dirty="0" err="1" smtClean="0">
                <a:solidFill>
                  <a:schemeClr val="tx1"/>
                </a:solidFill>
                <a:latin typeface="+mn-lt"/>
                <a:ea typeface="+mn-ea"/>
                <a:cs typeface="+mn-cs"/>
              </a:rPr>
              <a:t>Kamenka</a:t>
            </a:r>
            <a:r>
              <a:rPr lang="en-CA" sz="1200" b="0" i="0" u="none" strike="noStrike" kern="1200" baseline="0" dirty="0" smtClean="0">
                <a:solidFill>
                  <a:schemeClr val="tx1"/>
                </a:solidFill>
                <a:latin typeface="+mn-lt"/>
                <a:ea typeface="+mn-ea"/>
                <a:cs typeface="+mn-cs"/>
              </a:rPr>
              <a:t> stone quarry in the Bow Valley, just outside Banff National Park of Canada, Alberta. This quarry produces the commercial stone known as </a:t>
            </a:r>
            <a:r>
              <a:rPr lang="en-CA" sz="1200" b="0" i="0" u="none" strike="noStrike" kern="1200" baseline="0" dirty="0" err="1" smtClean="0">
                <a:solidFill>
                  <a:schemeClr val="tx1"/>
                </a:solidFill>
                <a:latin typeface="+mn-lt"/>
                <a:ea typeface="+mn-ea"/>
                <a:cs typeface="+mn-cs"/>
              </a:rPr>
              <a:t>Rundlestone</a:t>
            </a:r>
            <a:r>
              <a:rPr lang="en-CA" sz="1200" b="0" i="0" u="none" strike="noStrike" kern="1200" baseline="0" dirty="0" smtClean="0">
                <a:solidFill>
                  <a:schemeClr val="tx1"/>
                </a:solidFill>
                <a:latin typeface="+mn-lt"/>
                <a:ea typeface="+mn-ea"/>
                <a:cs typeface="+mn-cs"/>
              </a:rPr>
              <a:t> (Chapter 14). DIXON EDWARDS.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“Flower Pot”, at the northwest corner of Graham Island, </a:t>
            </a:r>
            <a:r>
              <a:rPr lang="en-CA" sz="1200" b="0" i="0" u="none" strike="noStrike" kern="1200" baseline="0" dirty="0" err="1" smtClean="0">
                <a:solidFill>
                  <a:schemeClr val="tx1"/>
                </a:solidFill>
                <a:latin typeface="+mn-lt"/>
                <a:ea typeface="+mn-ea"/>
                <a:cs typeface="+mn-cs"/>
              </a:rPr>
              <a:t>Haida</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Gwaii</a:t>
            </a:r>
            <a:r>
              <a:rPr lang="en-CA" sz="1200" b="0" i="0" u="none" strike="noStrike" kern="1200" baseline="0" dirty="0" smtClean="0">
                <a:solidFill>
                  <a:schemeClr val="tx1"/>
                </a:solidFill>
                <a:latin typeface="+mn-lt"/>
                <a:ea typeface="+mn-ea"/>
                <a:cs typeface="+mn-cs"/>
              </a:rPr>
              <a:t>, is composed of </a:t>
            </a:r>
            <a:r>
              <a:rPr lang="en-CA" sz="1200" b="0" i="0" u="none" strike="noStrike" kern="1200" baseline="0" dirty="0" err="1" smtClean="0">
                <a:solidFill>
                  <a:schemeClr val="tx1"/>
                </a:solidFill>
                <a:latin typeface="+mn-lt"/>
                <a:ea typeface="+mn-ea"/>
                <a:cs typeface="+mn-cs"/>
              </a:rPr>
              <a:t>Wrangellian</a:t>
            </a:r>
            <a:r>
              <a:rPr lang="en-CA" sz="1200" b="0" i="0" u="none" strike="noStrike" kern="1200" baseline="0" dirty="0" smtClean="0">
                <a:solidFill>
                  <a:schemeClr val="tx1"/>
                </a:solidFill>
                <a:latin typeface="+mn-lt"/>
                <a:ea typeface="+mn-ea"/>
                <a:cs typeface="+mn-cs"/>
              </a:rPr>
              <a:t> Triassic-Jurassic volcanic rocks. CATHERINE HICKSON.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9</a:t>
            </a:r>
            <a:br>
              <a:rPr lang="en-CA" dirty="0" smtClean="0">
                <a:latin typeface="Arial"/>
                <a:cs typeface="Arial"/>
              </a:rPr>
            </a:br>
            <a:r>
              <a:rPr lang="en-US" dirty="0"/>
              <a:t>Part 1 </a:t>
            </a:r>
            <a:r>
              <a:rPr lang="en-US"/>
              <a:t>of </a:t>
            </a:r>
            <a:r>
              <a:rPr lang="en-US" smtClean="0"/>
              <a:t>4</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900" y="0"/>
            <a:ext cx="5132273" cy="6858000"/>
          </a:xfrm>
          <a:prstGeom prst="rect">
            <a:avLst/>
          </a:prstGeom>
          <a:ln>
            <a:solidFill>
              <a:srgbClr val="000000"/>
            </a:solidFill>
          </a:ln>
        </p:spPr>
      </p:pic>
    </p:spTree>
    <p:extLst>
      <p:ext uri="{BB962C8B-B14F-4D97-AF65-F5344CB8AC3E}">
        <p14:creationId xmlns:p14="http://schemas.microsoft.com/office/powerpoint/2010/main" val="378849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1560"/>
            <a:ext cx="9144000" cy="4754880"/>
          </a:xfrm>
          <a:prstGeom prst="rect">
            <a:avLst/>
          </a:prstGeom>
        </p:spPr>
      </p:pic>
    </p:spTree>
    <p:extLst>
      <p:ext uri="{BB962C8B-B14F-4D97-AF65-F5344CB8AC3E}">
        <p14:creationId xmlns:p14="http://schemas.microsoft.com/office/powerpoint/2010/main" val="86272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0"/>
            <a:ext cx="8350685" cy="6858000"/>
          </a:xfrm>
          <a:prstGeom prst="rect">
            <a:avLst/>
          </a:prstGeom>
        </p:spPr>
      </p:pic>
    </p:spTree>
    <p:extLst>
      <p:ext uri="{BB962C8B-B14F-4D97-AF65-F5344CB8AC3E}">
        <p14:creationId xmlns:p14="http://schemas.microsoft.com/office/powerpoint/2010/main" val="201562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95459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100"/>
            <a:ext cx="9144000" cy="6526530"/>
          </a:xfrm>
          <a:prstGeom prst="rect">
            <a:avLst/>
          </a:prstGeom>
        </p:spPr>
      </p:pic>
    </p:spTree>
    <p:extLst>
      <p:ext uri="{BB962C8B-B14F-4D97-AF65-F5344CB8AC3E}">
        <p14:creationId xmlns:p14="http://schemas.microsoft.com/office/powerpoint/2010/main" val="82286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86652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8979378"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0"/>
            <a:ext cx="6350000"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0"/>
            <a:ext cx="7705618"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7106736" cy="6858000"/>
          </a:xfrm>
          <a:prstGeom prst="rect">
            <a:avLst/>
          </a:prstGeom>
          <a:ln>
            <a:solidFill>
              <a:srgbClr val="000000"/>
            </a:solidFill>
          </a:ln>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0"/>
            <a:ext cx="6531429"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0"/>
            <a:ext cx="5024176"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1429</Words>
  <Application>Microsoft Macintosh PowerPoint</Application>
  <PresentationFormat>On-screen Show (4:3)</PresentationFormat>
  <Paragraphs>78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CHAPTER 9 Part 1 of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39</cp:revision>
  <dcterms:created xsi:type="dcterms:W3CDTF">2014-10-27T15:29:10Z</dcterms:created>
  <dcterms:modified xsi:type="dcterms:W3CDTF">2014-12-17T07:09:12Z</dcterms:modified>
</cp:coreProperties>
</file>