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13" d="100"/>
          <a:sy n="113" d="100"/>
        </p:scale>
        <p:origin x="-29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These Cretaceous rocks on </a:t>
            </a:r>
            <a:r>
              <a:rPr lang="en-CA" sz="1200" b="0" i="0" u="none" strike="noStrike" kern="1200" baseline="0" dirty="0" err="1" smtClean="0">
                <a:solidFill>
                  <a:schemeClr val="tx1"/>
                </a:solidFill>
                <a:latin typeface="+mn-lt"/>
                <a:ea typeface="+mn-ea"/>
                <a:cs typeface="+mn-cs"/>
              </a:rPr>
              <a:t>Ellef</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Ringnes</a:t>
            </a:r>
            <a:r>
              <a:rPr lang="en-CA" sz="1200" b="0" i="0" u="none" strike="noStrike" kern="1200" baseline="0" dirty="0" smtClean="0">
                <a:solidFill>
                  <a:schemeClr val="tx1"/>
                </a:solidFill>
                <a:latin typeface="+mn-lt"/>
                <a:ea typeface="+mn-ea"/>
                <a:cs typeface="+mn-cs"/>
              </a:rPr>
              <a:t> Island, Nunavut, are so colourful and distinctive that it is easy to imagine how a geological map can be created from them. </a:t>
            </a:r>
            <a:r>
              <a:rPr lang="fr-FR" sz="1200" b="0" i="0" u="none" strike="noStrike" kern="1200" baseline="0" dirty="0" smtClean="0">
                <a:solidFill>
                  <a:schemeClr val="tx1"/>
                </a:solidFill>
                <a:latin typeface="+mn-lt"/>
                <a:ea typeface="+mn-ea"/>
                <a:cs typeface="+mn-cs"/>
              </a:rPr>
              <a:t>CAROL EVENCHICK.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Geological map of part of the Rocky Mountains, a thrust-and-fold belt in the Cordillera. Apart from the modern sediment deposited by the Bow River, the map shows the distribution of bedrock. It also shows symbols that represent faults, anticlines, and synclines. From such information, geologists can predict the structure beneath the surface as shown in the cross-section A–B below the map (the line of section is indicated on the map). To prove these predictions and provide additional information, core holes or remote sensing analyses are needed. </a:t>
            </a:r>
            <a:r>
              <a:rPr lang="en-CA" sz="1600" b="0" i="0" u="none" strike="noStrike" kern="1200" baseline="0" dirty="0" smtClean="0">
                <a:solidFill>
                  <a:schemeClr val="tx1"/>
                </a:solidFill>
                <a:latin typeface="+mn-lt"/>
                <a:ea typeface="+mn-ea"/>
                <a:cs typeface="+mn-cs"/>
              </a:rPr>
              <a:t>ADAPTED FROM A MAP COMPILED BY MARK COOPER, USED WITH PERMISSION OF THE CANADIAN SOCIETY OF PETROLEUM GEOLOGISTS.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Boulder hopping, one of the skills developed by field geologists, in this case over the Current River in northern Ontario, near where </a:t>
            </a:r>
            <a:r>
              <a:rPr lang="en-CA" sz="1200" b="0" i="0" u="none" strike="noStrike" kern="1200" baseline="0" dirty="0" err="1" smtClean="0">
                <a:solidFill>
                  <a:schemeClr val="tx1"/>
                </a:solidFill>
                <a:latin typeface="+mn-lt"/>
                <a:ea typeface="+mn-ea"/>
                <a:cs typeface="+mn-cs"/>
              </a:rPr>
              <a:t>Steepledge</a:t>
            </a:r>
            <a:r>
              <a:rPr lang="en-CA" sz="1200" b="0" i="0" u="none" strike="noStrike" kern="1200" baseline="0" dirty="0" smtClean="0">
                <a:solidFill>
                  <a:schemeClr val="tx1"/>
                </a:solidFill>
                <a:latin typeface="+mn-lt"/>
                <a:ea typeface="+mn-ea"/>
                <a:cs typeface="+mn-cs"/>
              </a:rPr>
              <a:t> Lake empties into Ray Lake </a:t>
            </a:r>
            <a:r>
              <a:rPr lang="en-CA" sz="1200" b="0" i="0" u="none" strike="noStrike" kern="1200" baseline="0" dirty="0" err="1" smtClean="0">
                <a:solidFill>
                  <a:schemeClr val="tx1"/>
                </a:solidFill>
                <a:latin typeface="+mn-lt"/>
                <a:ea typeface="+mn-ea"/>
                <a:cs typeface="+mn-cs"/>
              </a:rPr>
              <a:t>en</a:t>
            </a:r>
            <a:r>
              <a:rPr lang="en-CA" sz="1200" b="0" i="0" u="none" strike="noStrike" kern="1200" baseline="0" dirty="0" smtClean="0">
                <a:solidFill>
                  <a:schemeClr val="tx1"/>
                </a:solidFill>
                <a:latin typeface="+mn-lt"/>
                <a:ea typeface="+mn-ea"/>
                <a:cs typeface="+mn-cs"/>
              </a:rPr>
              <a:t>-route to Lake Superior. GRAHAM WILSON.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equipment used for shooting deep seismic lines for the LITHOPROBE Trans-Canada Transect included big trucks affectionately known as “dancing elephants”. These trucks generate seismic energy that penetrates deep into the crust. PHIL HAMMER, LITHOPROBE.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Seismic analyses involve the generation of seismic waves, in this case setting off vibrations at sea, which are reflected or refracted back to the surface. The returning waves are recorded by a hydrophone streamer (or geophones on land). Digital processing of the seismic records produces seismic sections as shown in the figure on the next page.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Three-dimensional seismic surveys and sophisticated computer processing can reveal ancient surfaces such as this one, about one kilometre beneath sea level near Sable Island, off Nova Scotia. It shows the top of the late Cretaceous chalk, revealed in digitally enhanced colours: shallower areas are shown in red and yellow, deeper areas in green and blue. The unevenness of the surface is in part due to faulting (shown by the cliff-like features) and gentle folding. The area represented is 12 </a:t>
            </a:r>
            <a:r>
              <a:rPr lang="pl-PL" sz="1200" b="0" i="0" u="none" strike="noStrike" kern="1200" baseline="0" dirty="0" smtClean="0">
                <a:solidFill>
                  <a:schemeClr val="tx1"/>
                </a:solidFill>
                <a:latin typeface="+mn-lt"/>
                <a:ea typeface="+mn-ea"/>
                <a:cs typeface="+mn-cs"/>
              </a:rPr>
              <a:t>kilometres long by 7.5 kilometres</a:t>
            </a:r>
            <a:r>
              <a:rPr lang="en-CA" sz="1200" b="0" i="0" u="none" strike="noStrike" kern="1200" baseline="0" dirty="0" smtClean="0">
                <a:solidFill>
                  <a:schemeClr val="tx1"/>
                </a:solidFill>
                <a:latin typeface="+mn-lt"/>
                <a:ea typeface="+mn-ea"/>
                <a:cs typeface="+mn-cs"/>
              </a:rPr>
              <a:t> wide. ANDREW MACRAE.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Ground-penetrating radar survey, </a:t>
            </a:r>
            <a:r>
              <a:rPr lang="en-CA" sz="1200" b="0" i="0" u="none" strike="noStrike" kern="1200" baseline="0" dirty="0" err="1" smtClean="0">
                <a:solidFill>
                  <a:schemeClr val="tx1"/>
                </a:solidFill>
                <a:latin typeface="+mn-lt"/>
                <a:ea typeface="+mn-ea"/>
                <a:cs typeface="+mn-cs"/>
              </a:rPr>
              <a:t>Kluane</a:t>
            </a:r>
            <a:r>
              <a:rPr lang="en-CA" sz="1200" b="0" i="0" u="none" strike="noStrike" kern="1200" baseline="0" dirty="0" smtClean="0">
                <a:solidFill>
                  <a:schemeClr val="tx1"/>
                </a:solidFill>
                <a:latin typeface="+mn-lt"/>
                <a:ea typeface="+mn-ea"/>
                <a:cs typeface="+mn-cs"/>
              </a:rPr>
              <a:t> Lake, Yukon.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Multibeam</a:t>
            </a:r>
            <a:r>
              <a:rPr lang="en-CA" sz="1200" b="0" i="0" u="none" strike="noStrike" kern="1200" baseline="0" dirty="0" smtClean="0">
                <a:solidFill>
                  <a:schemeClr val="tx1"/>
                </a:solidFill>
                <a:latin typeface="+mn-lt"/>
                <a:ea typeface="+mn-ea"/>
                <a:cs typeface="+mn-cs"/>
              </a:rPr>
              <a:t> image of the Bedford Basin at the head of Halifax Harbour, Nova Scotia. Water depths range from shallow (red and orange) to deep (blue). Maximum depth is 61 metres. Such images show many features of the seabed, including former now-submerged shorelines, bedrock outcrops, deep-water methane gas escape trenches, and anchor marks. COURTESY OF GORDON FADER AND THE CANADIAN HYDROGRAPHIC SERVICE.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CA" dirty="0" smtClean="0">
                <a:cs typeface="Arial"/>
              </a:rPr>
              <a:t>BOX </a:t>
            </a:r>
            <a:r>
              <a:rPr lang="en-US" dirty="0" smtClean="0"/>
              <a:t>3</a:t>
            </a:r>
            <a:r>
              <a:rPr lang="en-US" dirty="0"/>
              <a:t/>
            </a:r>
            <a:br>
              <a:rPr lang="en-US" dirty="0"/>
            </a:br>
            <a:endParaRPr lang="en-CA" dirty="0">
              <a:cs typeface="Arial"/>
            </a:endParaRPr>
          </a:p>
        </p:txBody>
      </p:sp>
      <p:sp>
        <p:nvSpPr>
          <p:cNvPr id="2" name="TextBox 1"/>
          <p:cNvSpPr txBox="1"/>
          <p:nvPr/>
        </p:nvSpPr>
        <p:spPr>
          <a:xfrm>
            <a:off x="179512" y="2348880"/>
            <a:ext cx="8784975" cy="1754326"/>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0"/>
            <a:ext cx="5861538"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2955"/>
            <a:ext cx="9144000" cy="529209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900"/>
            <a:ext cx="9144000" cy="642366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300870"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838</Words>
  <Application>Microsoft Macintosh PowerPoint</Application>
  <PresentationFormat>On-screen Show (4:3)</PresentationFormat>
  <Paragraphs>42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BOX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2014-12-16T22:34:33Z</dcterms:modified>
</cp:coreProperties>
</file>