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0319D9D7-3F69-404C-B3E3-183120A971AD}"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9C9859E-867C-E940-A186-0669C968EF44}" type="slidenum">
              <a:rPr lang="en-CA"/>
              <a:pPr>
                <a:defRPr/>
              </a:pPr>
              <a:t>‹#›</a:t>
            </a:fld>
            <a:endParaRPr lang="en-CA"/>
          </a:p>
        </p:txBody>
      </p:sp>
    </p:spTree>
    <p:extLst>
      <p:ext uri="{BB962C8B-B14F-4D97-AF65-F5344CB8AC3E}">
        <p14:creationId xmlns:p14="http://schemas.microsoft.com/office/powerpoint/2010/main" val="9720184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2AD28ABB-9055-9C4C-AE97-0D8DC9F8D537}"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Sphalérite rubanée formant un minerai de zinc de haute teneur dans un dépôt ordovicien moyen de TMV à l’ancienne mine de Nanisivik, île de Baffin, Nunavut. PHOTO : GRAHAM WILSON; SPÉCIMEN FOURNI PAR ROSS SHERLOCK.</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BFF86A9-6F08-6F41-A37C-951B4076362C}"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Minerai de plomb-zinc provenant du gisement de type Mississipi Valley (TMV) de Pine Point encaissé dans le récif de carbonate dévonien de Presqu’ile, Territoires du Nord-Ouest. Ce gisement est composé de sphalérite brun crème dans une matrice de dolomite de couleur crème. PHOTO: WAYNE GOODFELLOW.</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47043AC-D3A9-5C4E-9969-C930A6E878E3}"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porphyres et autres gisements associés sont généralement liés à de l’activité magmatique intermédiaire à felsique. Ce schéma montre comment différents types de corps minéralisés sont reliés à ces contextes volcaniques et intrusifs.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6EDBF914-7480-9748-9FB1-5FE0C0C1F48F}"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roches dans un gisement de porphyre peuvent être variées. Cette première de trois photos, provenant du gisement de Mount Pleasant, Nouveau-Brunswick, montre des veines d’arsénopyrite et de cassitérite, source d’étain, recoupant un granite dévonien. PHOTO : DAVID SINCLAIR.</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644B60D-9897-2B41-B03D-06F45D318580}"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Dans cet exemple de Mount Pleasant, Nouveau-Brunswick, des veines d’arsénopyrite et de cassitérite recoupent une roche hôte granitique fracturée et altérée (silicifiée). Les veines ont été exploitées pour l’étain. </a:t>
            </a:r>
            <a:r>
              <a:rPr lang="en-CA">
                <a:latin typeface="Calibri" charset="0"/>
              </a:rPr>
              <a:t>PHOTO : DAVID SINCLAIR.</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64559B0-1B3B-4E44-AD2B-DFF1CE9ECF45}"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Cette brèche du gisement de Mount Pleasant, Nouveau-Brunswick, est composée de fragments de roche granitique altérés en silice dans une matrice sombre de sphalérite et de cassitérite qui est une source de zinc et d’étain. PHOTO : DAVID SINCLAIR.</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928EE1E-B57C-9A49-A50E-2F380C2CE2F0}" type="slidenum">
              <a:rPr lang="en-CA"/>
              <a:pPr fontAlgn="base">
                <a:spcBef>
                  <a:spcPct val="0"/>
                </a:spcBef>
                <a:spcAft>
                  <a:spcPct val="0"/>
                </a:spcAft>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gisements de nickel-cuivre-EGP sont généralement associés à l’activité magmatique mafique. Ce schéma montre comment différents types de corps minéralisés sont liés à ces contextes volcaniques et intrusifs.</a:t>
            </a:r>
            <a:endParaRPr lang="en-CA">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870D0AE-7A82-6343-878F-A9D00A30584A}" type="slidenum">
              <a:rPr lang="en-CA"/>
              <a:pPr fontAlgn="base">
                <a:spcBef>
                  <a:spcPct val="0"/>
                </a:spcBef>
                <a:spcAft>
                  <a:spcPct val="0"/>
                </a:spcAft>
              </a:pPr>
              <a:t>16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L’eau qui s’écoule des chutes Kakabeka dans le nord de l’Ontario nous rappelle le rôle vital joué par l’eau – une ressource géologique – dans notre vie de tous les jours. PHOTO : ROB FENSOME.</a:t>
            </a: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6D6FF07-1A86-144F-B22B-4BBB2629A0C5}"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Vue aérienne de Flin Flon, Manitoba, un centre important pour l’exploitation minière des gisements de type SMV encaissés dans des roches de l’</a:t>
            </a:r>
            <a:r>
              <a:rPr lang="fr-FR" altLang="ja-JP">
                <a:latin typeface="Calibri" charset="0"/>
              </a:rPr>
              <a:t>orogène transhudsonien. PHOTO : RON GARNETT / AIRSCAPES.CA.</a:t>
            </a:r>
            <a:endParaRPr lang="en-US" altLang="ja-JP">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77BD760-FC68-094C-9012-80CBE5E2E8A7}"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Mineurs escaladant le col Chilkoot à la frontière de l’Alaska et de la Colombie-Britannique.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F958A32-A55A-8741-9B1D-68CB7A2EA2F5}"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Panache dense, composé d’eau chargée de minéraux (fumeur noir), jaillissant d’une source hydrothermale sur la dorsale Juan de Fuca au large de la côte de la Colombie-Britannique. Lorsque le fluide hydrothermal entre en contact avec l’eau de mer près du point de congélation, cela provoque la précipitation des minéraux qui forment des cheminées. Ces évents hydrothermaux sont l’hôte d’une faune inhabituelle, incluant les vers en tube au premier plan. PHOTO : VERENA TUNNICLIFFE.</a:t>
            </a: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04DFCAF-6075-6545-9DDA-765212FFD0B2}"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contextes tectoniques de certains grands types de gisements généralement associés à des frontières de plaques divergentes (</a:t>
            </a:r>
            <a:r>
              <a:rPr lang="fr-FR" i="1">
                <a:latin typeface="Calibri" charset="0"/>
              </a:rPr>
              <a:t>A</a:t>
            </a:r>
            <a:r>
              <a:rPr lang="fr-FR">
                <a:latin typeface="Calibri" charset="0"/>
              </a:rPr>
              <a:t>) et convergentes (</a:t>
            </a:r>
            <a:r>
              <a:rPr lang="fr-FR" i="1">
                <a:latin typeface="Calibri" charset="0"/>
              </a:rPr>
              <a:t>B</a:t>
            </a:r>
            <a:r>
              <a:rPr lang="fr-FR">
                <a:latin typeface="Calibri" charset="0"/>
              </a:rPr>
              <a:t>). Les gisements de type SMV (sulfures massifs volcanogènes) et SEDEX (gîtes sédimentaires exhalatifs) sont souvent associés à des contextes de dorsales océaniques et de bassins d’arrière-arc. Les gisements de porphyre et de skarn, incluant de nombreux gisements d’or, sont associés à des contextes de plaques convergentes. Les gisements de type Mississippi Valley (TMV) sont associés à des roches carbonatées et se forment sur des marges passives et dans d’autres contextes favorables à la déposition de carbonates. Les kimberlites et les diamants qu’elles contiennent sont associés à une croûte continentale stable et ancienne loin des limites de plaques tectoniques.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55D0638-8A7E-9B4B-BC4B-6F12EAA1B466}"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gisements de type SMV sont formés à partir de fluides hydrothermaux évacués de cheminées de fumeurs noirs communément associées aux dorsales océaniques. Pour que les gisements soient préservés, les eaux du fond marin doivent être anoxiques.</a:t>
            </a: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021220F-AAFA-6C49-AF8B-E886A8C29628}"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Gisement de type SMV riche en chalcopyrite à une profondeur de 2 400 m à la mine Kidd Creek, Timmins, Ontario. Le minerai est encaissé dans des roches archéennes ayant environ 2 700 millions d’années. PHOTO : JACOB HANLEY.</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2106E3F-3580-5342-9673-B2B0BBCD8810}"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Minerai lité plissé provenant d’un dépôt mésoprotérozoïque de type SEDEX à la mine Sullivan, Kimberley, Colombie-Britannique. Le minerai consiste en lamines localement déformées de sphalérite brun crème, et de galène grise, intercalées dans des argilites gris verdâtre altérées. PHOTO : JOHN LYDON.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E8C64BD-6D07-6147-BF2B-0D17CC2B0D00}"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149BF99F-7E73-8549-9015-58656377DA8E}"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0A468ED-44CB-2B43-996C-479B9F56AFF5}" type="slidenum">
              <a:rPr lang="en-CA"/>
              <a:pPr>
                <a:defRPr/>
              </a:pPr>
              <a:t>‹#›</a:t>
            </a:fld>
            <a:endParaRPr lang="en-CA"/>
          </a:p>
        </p:txBody>
      </p:sp>
    </p:spTree>
    <p:extLst>
      <p:ext uri="{BB962C8B-B14F-4D97-AF65-F5344CB8AC3E}">
        <p14:creationId xmlns:p14="http://schemas.microsoft.com/office/powerpoint/2010/main" val="13108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9367A44-BFC2-E446-A36F-C982649CD38F}"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C2D7A18-DA0B-A94B-94D2-FB0B6C551289}" type="slidenum">
              <a:rPr lang="en-CA"/>
              <a:pPr>
                <a:defRPr/>
              </a:pPr>
              <a:t>‹#›</a:t>
            </a:fld>
            <a:endParaRPr lang="en-CA"/>
          </a:p>
        </p:txBody>
      </p:sp>
    </p:spTree>
    <p:extLst>
      <p:ext uri="{BB962C8B-B14F-4D97-AF65-F5344CB8AC3E}">
        <p14:creationId xmlns:p14="http://schemas.microsoft.com/office/powerpoint/2010/main" val="218765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E3CCF75-8645-9A4E-AD6D-F8A71567E4E3}"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A24903E-AA9E-9245-B464-E5584E009C99}" type="slidenum">
              <a:rPr lang="en-CA"/>
              <a:pPr>
                <a:defRPr/>
              </a:pPr>
              <a:t>‹#›</a:t>
            </a:fld>
            <a:endParaRPr lang="en-CA"/>
          </a:p>
        </p:txBody>
      </p:sp>
    </p:spTree>
    <p:extLst>
      <p:ext uri="{BB962C8B-B14F-4D97-AF65-F5344CB8AC3E}">
        <p14:creationId xmlns:p14="http://schemas.microsoft.com/office/powerpoint/2010/main" val="426817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500B364-9AE0-984D-8E97-952918361594}"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E4EAB05-81B7-0C4F-B51F-0BDB04F8D458}" type="slidenum">
              <a:rPr lang="en-CA"/>
              <a:pPr>
                <a:defRPr/>
              </a:pPr>
              <a:t>‹#›</a:t>
            </a:fld>
            <a:endParaRPr lang="en-CA"/>
          </a:p>
        </p:txBody>
      </p:sp>
    </p:spTree>
    <p:extLst>
      <p:ext uri="{BB962C8B-B14F-4D97-AF65-F5344CB8AC3E}">
        <p14:creationId xmlns:p14="http://schemas.microsoft.com/office/powerpoint/2010/main" val="374933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ED10E0-95B4-1E4C-96B7-426FD19C8BFA}"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DB69063-931D-CE45-80F0-B39C570D7C4C}" type="slidenum">
              <a:rPr lang="en-CA"/>
              <a:pPr>
                <a:defRPr/>
              </a:pPr>
              <a:t>‹#›</a:t>
            </a:fld>
            <a:endParaRPr lang="en-CA"/>
          </a:p>
        </p:txBody>
      </p:sp>
    </p:spTree>
    <p:extLst>
      <p:ext uri="{BB962C8B-B14F-4D97-AF65-F5344CB8AC3E}">
        <p14:creationId xmlns:p14="http://schemas.microsoft.com/office/powerpoint/2010/main" val="63249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408231A4-74AE-5647-9368-86E891D8462C}"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35408FF-56C8-2343-A75C-BBE76545898A}" type="slidenum">
              <a:rPr lang="en-CA"/>
              <a:pPr>
                <a:defRPr/>
              </a:pPr>
              <a:t>‹#›</a:t>
            </a:fld>
            <a:endParaRPr lang="en-CA"/>
          </a:p>
        </p:txBody>
      </p:sp>
    </p:spTree>
    <p:extLst>
      <p:ext uri="{BB962C8B-B14F-4D97-AF65-F5344CB8AC3E}">
        <p14:creationId xmlns:p14="http://schemas.microsoft.com/office/powerpoint/2010/main" val="125821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3D774A28-21C3-134E-B534-1BD4F0C05194}"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34650CC2-712C-994D-91EA-9443C20FEADB}" type="slidenum">
              <a:rPr lang="en-CA"/>
              <a:pPr>
                <a:defRPr/>
              </a:pPr>
              <a:t>‹#›</a:t>
            </a:fld>
            <a:endParaRPr lang="en-CA"/>
          </a:p>
        </p:txBody>
      </p:sp>
    </p:spTree>
    <p:extLst>
      <p:ext uri="{BB962C8B-B14F-4D97-AF65-F5344CB8AC3E}">
        <p14:creationId xmlns:p14="http://schemas.microsoft.com/office/powerpoint/2010/main" val="241302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B1F4390D-E583-9749-B143-10996E4D8FD2}"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A126FED5-F852-DD4C-B933-1BC06D93D6E8}" type="slidenum">
              <a:rPr lang="en-CA"/>
              <a:pPr>
                <a:defRPr/>
              </a:pPr>
              <a:t>‹#›</a:t>
            </a:fld>
            <a:endParaRPr lang="en-CA"/>
          </a:p>
        </p:txBody>
      </p:sp>
    </p:spTree>
    <p:extLst>
      <p:ext uri="{BB962C8B-B14F-4D97-AF65-F5344CB8AC3E}">
        <p14:creationId xmlns:p14="http://schemas.microsoft.com/office/powerpoint/2010/main" val="347471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EAE81-35C7-0147-9D67-947EC25BBDBC}"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866D9550-0B4D-4E47-9E0D-74FA3072B320}" type="slidenum">
              <a:rPr lang="en-CA"/>
              <a:pPr>
                <a:defRPr/>
              </a:pPr>
              <a:t>‹#›</a:t>
            </a:fld>
            <a:endParaRPr lang="en-CA"/>
          </a:p>
        </p:txBody>
      </p:sp>
    </p:spTree>
    <p:extLst>
      <p:ext uri="{BB962C8B-B14F-4D97-AF65-F5344CB8AC3E}">
        <p14:creationId xmlns:p14="http://schemas.microsoft.com/office/powerpoint/2010/main" val="411134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AF4488-9443-9349-AFF0-6F9A47CE13A1}"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FC0ACEE-3FF0-454C-B751-3A47900AC091}" type="slidenum">
              <a:rPr lang="en-CA"/>
              <a:pPr>
                <a:defRPr/>
              </a:pPr>
              <a:t>‹#›</a:t>
            </a:fld>
            <a:endParaRPr lang="en-CA"/>
          </a:p>
        </p:txBody>
      </p:sp>
    </p:spTree>
    <p:extLst>
      <p:ext uri="{BB962C8B-B14F-4D97-AF65-F5344CB8AC3E}">
        <p14:creationId xmlns:p14="http://schemas.microsoft.com/office/powerpoint/2010/main" val="341189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3BC3F3-44EE-BD48-8A90-BDD75DE2245E}"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ECB740A-53A1-2E46-8BDD-B2D178EDA4CC}" type="slidenum">
              <a:rPr lang="en-CA"/>
              <a:pPr>
                <a:defRPr/>
              </a:pPr>
              <a:t>‹#›</a:t>
            </a:fld>
            <a:endParaRPr lang="en-CA"/>
          </a:p>
        </p:txBody>
      </p:sp>
    </p:spTree>
    <p:extLst>
      <p:ext uri="{BB962C8B-B14F-4D97-AF65-F5344CB8AC3E}">
        <p14:creationId xmlns:p14="http://schemas.microsoft.com/office/powerpoint/2010/main" val="9147603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2F25C3EF-07CD-DD48-A401-2CED3218A525}"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9BCD19B-541E-4244-9738-FCED4432F37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12</a:t>
            </a:r>
            <a:br>
              <a:rPr lang="en-CA" dirty="0" smtClean="0">
                <a:latin typeface="Arial"/>
                <a:ea typeface="+mj-ea"/>
                <a:cs typeface="Arial"/>
              </a:rPr>
            </a:br>
            <a:r>
              <a:rPr lang="en-US" dirty="0" err="1" smtClean="0">
                <a:ea typeface="+mj-ea"/>
                <a:cs typeface="+mj-cs"/>
              </a:rPr>
              <a:t>Partie</a:t>
            </a:r>
            <a:r>
              <a:rPr lang="en-US" dirty="0" smtClean="0">
                <a:ea typeface="+mj-ea"/>
                <a:cs typeface="+mj-cs"/>
              </a:rPr>
              <a:t> </a:t>
            </a:r>
            <a:r>
              <a:rPr lang="en-US" dirty="0">
                <a:ea typeface="+mj-ea"/>
                <a:cs typeface="+mj-cs"/>
              </a:rPr>
              <a:t>1 </a:t>
            </a:r>
            <a:r>
              <a:rPr lang="en-US" dirty="0" smtClean="0">
                <a:ea typeface="+mj-ea"/>
                <a:cs typeface="+mj-cs"/>
              </a:rPr>
              <a:t>de </a:t>
            </a:r>
            <a:r>
              <a:rPr lang="en-US" dirty="0">
                <a:ea typeface="+mj-ea"/>
                <a:cs typeface="+mj-cs"/>
              </a:rPr>
              <a:t>3</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0650"/>
            <a:ext cx="91440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083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11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0"/>
            <a:ext cx="5715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15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0"/>
            <a:ext cx="5240338"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0"/>
            <a:ext cx="5284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09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3" y="0"/>
            <a:ext cx="782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5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700" y="0"/>
            <a:ext cx="833755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6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0"/>
            <a:ext cx="53467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924</Words>
  <Application>Microsoft Macintosh PowerPoint</Application>
  <PresentationFormat>On-screen Show (4:3)</PresentationFormat>
  <Paragraphs>78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ヒラギノ角ゴ Pro W3</vt:lpstr>
      <vt:lpstr>Arial</vt:lpstr>
      <vt:lpstr>Arial Narrow</vt:lpstr>
      <vt:lpstr>Office Theme</vt:lpstr>
      <vt:lpstr>CHAPITRE 12 Partie 1 de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38</cp:revision>
  <dcterms:created xsi:type="dcterms:W3CDTF">2014-10-27T15:29:10Z</dcterms:created>
  <dcterms:modified xsi:type="dcterms:W3CDTF">2015-05-12T20:06:59Z</dcterms:modified>
</cp:coreProperties>
</file>