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58" r:id="rId4"/>
    <p:sldId id="270" r:id="rId5"/>
    <p:sldId id="266" r:id="rId6"/>
    <p:sldId id="271" r:id="rId7"/>
    <p:sldId id="272" r:id="rId8"/>
    <p:sldId id="273" r:id="rId9"/>
    <p:sldId id="268" r:id="rId10"/>
    <p:sldId id="274" r:id="rId11"/>
    <p:sldId id="263" r:id="rId12"/>
    <p:sldId id="275"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p:scale>
          <a:sx n="100" d="100"/>
          <a:sy n="100" d="100"/>
        </p:scale>
        <p:origin x="-1860" y="7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01/02/2015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structures presque verticales dans cette falaise sont des dykes nourriciers solidifiés qui amenaient le magma aux dorsales d’expansion océaniques. De tels dykes sont préservés dans des complexes ophiolitiques. Cet exemple se trouve au parc national du Canada du Gros-Morne, Terre-Neuve. PHOTO : JEAN BÉDARD.</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Coulée de lave basaltique sur les flancs du volcan </a:t>
            </a:r>
            <a:r>
              <a:rPr lang="fr-FR" sz="1200" b="0" i="0" u="none" strike="noStrike" kern="1200" baseline="0" dirty="0" err="1" smtClean="0">
                <a:solidFill>
                  <a:schemeClr val="tx1"/>
                </a:solidFill>
                <a:latin typeface="+mn-lt"/>
                <a:ea typeface="+mn-ea"/>
                <a:cs typeface="+mn-cs"/>
              </a:rPr>
              <a:t>Kilauea</a:t>
            </a:r>
            <a:r>
              <a:rPr lang="fr-FR" sz="1200" b="0" i="0" u="none" strike="noStrike" kern="1200" baseline="0" dirty="0" smtClean="0">
                <a:solidFill>
                  <a:schemeClr val="tx1"/>
                </a:solidFill>
                <a:latin typeface="+mn-lt"/>
                <a:ea typeface="+mn-ea"/>
                <a:cs typeface="+mn-cs"/>
              </a:rPr>
              <a:t>, Hawaï. C’est probablement le point chaud le plus célèbre de la planète. Cette photo a été prise à environ 4 m de la lave. PHOTO : LAZLO PODOR.</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Relations entre la formation des bassins sédimentaires et la tectonique des plaques. L’étirement d’une plaque tectonique continentale donne naissance à un bassin de rift (A), et après dérive, à la formation d’un bassin de type marge passive (B). Les bassins de type </a:t>
            </a:r>
            <a:r>
              <a:rPr lang="fr-FR" sz="1200" b="0" i="1" u="none" strike="noStrike" kern="1200" baseline="0" dirty="0" smtClean="0">
                <a:solidFill>
                  <a:schemeClr val="tx1"/>
                </a:solidFill>
                <a:latin typeface="+mn-lt"/>
                <a:ea typeface="+mn-ea"/>
                <a:cs typeface="+mn-cs"/>
              </a:rPr>
              <a:t>pull-</a:t>
            </a:r>
            <a:r>
              <a:rPr lang="fr-FR" sz="1200" b="0" i="1" u="none" strike="noStrike" kern="1200" baseline="0" dirty="0" err="1" smtClean="0">
                <a:solidFill>
                  <a:schemeClr val="tx1"/>
                </a:solidFill>
                <a:latin typeface="+mn-lt"/>
                <a:ea typeface="+mn-ea"/>
                <a:cs typeface="+mn-cs"/>
              </a:rPr>
              <a:t>apart</a:t>
            </a:r>
            <a:r>
              <a:rPr lang="fr-FR" sz="1200" b="0" i="0" u="none" strike="noStrike" kern="1200" baseline="0" dirty="0" smtClean="0">
                <a:solidFill>
                  <a:schemeClr val="tx1"/>
                </a:solidFill>
                <a:latin typeface="+mn-lt"/>
                <a:ea typeface="+mn-ea"/>
                <a:cs typeface="+mn-cs"/>
              </a:rPr>
              <a:t>, généralement de petites tailles, se forment dans des environnements de tectonique </a:t>
            </a:r>
            <a:r>
              <a:rPr lang="fr-FR" sz="1200" b="0" i="0" u="none" strike="noStrike" kern="1200" baseline="0" dirty="0" err="1" smtClean="0">
                <a:solidFill>
                  <a:schemeClr val="tx1"/>
                </a:solidFill>
                <a:latin typeface="+mn-lt"/>
                <a:ea typeface="+mn-ea"/>
                <a:cs typeface="+mn-cs"/>
              </a:rPr>
              <a:t>décrochante</a:t>
            </a:r>
            <a:r>
              <a:rPr lang="fr-FR" sz="1200" b="0" i="0" u="none" strike="noStrike" kern="1200" baseline="0" dirty="0" smtClean="0">
                <a:solidFill>
                  <a:schemeClr val="tx1"/>
                </a:solidFill>
                <a:latin typeface="+mn-lt"/>
                <a:ea typeface="+mn-ea"/>
                <a:cs typeface="+mn-cs"/>
              </a:rPr>
              <a:t> (C). Les environnements tectoniques de marges convergentes engendrent différents types de bassins, comme les bassins d’avant-arc formés entre la fosse et l’arc magmatique (D-E), les bassins d’arrière-arc entre l’arc magmatique et le continent (D), et les bassins d’avant-pays, dépressions causées par l’excès de poids sur la lithosphère lorsque la croûte continentale s’épaissit par le jeu des failles de chevauchement et des plissements (E).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Roches sédimentaires d’origine fluviale (lits rouges) au cap </a:t>
            </a:r>
            <a:r>
              <a:rPr lang="fr-FR" sz="1200" b="0" i="0" u="none" strike="noStrike" kern="1200" baseline="0" dirty="0" err="1" smtClean="0">
                <a:solidFill>
                  <a:schemeClr val="tx1"/>
                </a:solidFill>
                <a:latin typeface="+mn-lt"/>
                <a:ea typeface="+mn-ea"/>
                <a:cs typeface="+mn-cs"/>
              </a:rPr>
              <a:t>Burntcoat</a:t>
            </a:r>
            <a:r>
              <a:rPr lang="fr-FR" sz="1200" b="0" i="0" u="none" strike="noStrike" kern="1200" baseline="0" dirty="0" smtClean="0">
                <a:solidFill>
                  <a:schemeClr val="tx1"/>
                </a:solidFill>
                <a:latin typeface="+mn-lt"/>
                <a:ea typeface="+mn-ea"/>
                <a:cs typeface="+mn-cs"/>
              </a:rPr>
              <a:t>, sur la rive sud du bassin de Minas, Nouvelle-Écosse. Ces roches se sont déposées dans un bassin de rift il y a plus de 200 millions d’années (chapitre 9). PHOTO : ANDREW MACRAE.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Principales étapes de la fragmentation d’un continent et de la formation d’un nouvel océan. La figure (A) montre la lithosphère continentale reposant sur l’asthénosphère. Les sources de chaleur contenues dans le manteau réchauffent, étirent et affaiblissent la lithosphère continentale occasionnant parfois des bombements (B). La lithosphère continentale peut se fracturer et expulser des roches volcaniques (C). Elle</a:t>
            </a:r>
            <a:r>
              <a:rPr lang="fr-FR" sz="1200" b="1"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 peut se diviser et créer un rift continental comme le Grand Rift de l’Est africain. Les deux bords du rift vont s’éloigner l’un de l’autre et ainsi former deux continents séparés par un petit bassin océanique, comme la baie de Baffin et la mer Rouge (D). Avec le temps, la séparation conduit à un vaste bassin océanique comme celui de l’actuel océan Atlantique (E).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Structure sous une dorsale d’expansion océanique.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Une partie de la dorsale médio-atlantique affleure en Islande, comme ici près de </a:t>
            </a:r>
            <a:r>
              <a:rPr lang="fr-FR" sz="1200" b="0" i="0" u="none" strike="noStrike" kern="1200" baseline="0" dirty="0" err="1" smtClean="0">
                <a:solidFill>
                  <a:schemeClr val="tx1"/>
                </a:solidFill>
                <a:latin typeface="+mn-lt"/>
                <a:ea typeface="+mn-ea"/>
                <a:cs typeface="+mn-cs"/>
              </a:rPr>
              <a:t>Thingvellir</a:t>
            </a:r>
            <a:r>
              <a:rPr lang="fr-FR" sz="1200" b="0" i="0" u="none" strike="noStrike" kern="1200" baseline="0" dirty="0" smtClean="0">
                <a:solidFill>
                  <a:schemeClr val="tx1"/>
                </a:solidFill>
                <a:latin typeface="+mn-lt"/>
                <a:ea typeface="+mn-ea"/>
                <a:cs typeface="+mn-cs"/>
              </a:rPr>
              <a:t> où le rift au centre de la dorsale est bien visible. Il marque la limite entre les plaques nord-américaine et eurasiatique. PHOTO : CHRISTOPHER HARRISON.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âges de formation du plancher océanique, obtenus à partir de données sur le paléomagnétisme et les datations radiométriques (chapitre 3), sont représentés sur la carte par un code de couleur. Les planchers formés entre la période actuelle et il y a 70 millions d’années sont représentés par des teintes allant du rouge au jaune, ceux formés il y a 70 à 180 millions d’années vont de vert pâle à bleu foncé. Les bandes plus larges du Pacifique indiquent que la vitesse de croissance de son plancher est environ trois fois plus rapide que celle de l’Atlantique. L’expansion symétrique dans les océans Atlantique et Indien contraste avec l’asymétrie observée dans l’océan Pacifique; cette asymétrie est due au fait que les Amériques chevauchent une grande partie du plancher de l’est du Pacifique. Le beige clair correspond aux plateaux continentaux, alors que les divers tons de brun sur les continents indiquent les différents pays. CHRISTOPHER SCOTESE.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phare </a:t>
            </a:r>
            <a:r>
              <a:rPr lang="fr-FR" sz="1200" b="0" i="0" u="none" strike="noStrike" kern="1200" baseline="0" dirty="0" err="1" smtClean="0">
                <a:solidFill>
                  <a:schemeClr val="tx1"/>
                </a:solidFill>
                <a:latin typeface="+mn-lt"/>
                <a:ea typeface="+mn-ea"/>
                <a:cs typeface="+mn-cs"/>
              </a:rPr>
              <a:t>Swallowtail</a:t>
            </a:r>
            <a:r>
              <a:rPr lang="fr-FR" sz="1200" b="0" i="0" u="none" strike="noStrike" kern="1200" baseline="0" dirty="0" smtClean="0">
                <a:solidFill>
                  <a:schemeClr val="tx1"/>
                </a:solidFill>
                <a:latin typeface="+mn-lt"/>
                <a:ea typeface="+mn-ea"/>
                <a:cs typeface="+mn-cs"/>
              </a:rPr>
              <a:t>, sur l’île Grand Manan, Nouveau-Brunswick, est construit sur des roches volcaniques. Bien qu’on ne connaisse pas avec certitude l’âge de ces roches, elles ont plus de 400 millions d’années. Elles se sont formées sur un microcontinent, appelé </a:t>
            </a:r>
            <a:r>
              <a:rPr lang="fr-FR" sz="1200" b="0" i="0" u="none" strike="noStrike" kern="1200" baseline="0" dirty="0" err="1" smtClean="0">
                <a:solidFill>
                  <a:schemeClr val="tx1"/>
                </a:solidFill>
                <a:latin typeface="+mn-lt"/>
                <a:ea typeface="+mn-ea"/>
                <a:cs typeface="+mn-cs"/>
              </a:rPr>
              <a:t>Ganderia</a:t>
            </a:r>
            <a:r>
              <a:rPr lang="fr-FR" sz="1200" b="0" i="0" u="none" strike="noStrike" kern="1200" baseline="0" dirty="0" smtClean="0">
                <a:solidFill>
                  <a:schemeClr val="tx1"/>
                </a:solidFill>
                <a:latin typeface="+mn-lt"/>
                <a:ea typeface="+mn-ea"/>
                <a:cs typeface="+mn-cs"/>
              </a:rPr>
              <a:t>, qui est issu de la marge sud du paléo-océan </a:t>
            </a:r>
            <a:r>
              <a:rPr lang="fr-FR" sz="1200" b="0" i="0" u="none" strike="noStrike" kern="1200" baseline="0" dirty="0" err="1" smtClean="0">
                <a:solidFill>
                  <a:schemeClr val="tx1"/>
                </a:solidFill>
                <a:latin typeface="+mn-lt"/>
                <a:ea typeface="+mn-ea"/>
                <a:cs typeface="+mn-cs"/>
              </a:rPr>
              <a:t>Iapetus</a:t>
            </a:r>
            <a:r>
              <a:rPr lang="fr-FR" sz="1200" b="0" i="0" u="none" strike="noStrike" kern="1200" baseline="0" dirty="0" smtClean="0">
                <a:solidFill>
                  <a:schemeClr val="tx1"/>
                </a:solidFill>
                <a:latin typeface="+mn-lt"/>
                <a:ea typeface="+mn-ea"/>
                <a:cs typeface="+mn-cs"/>
              </a:rPr>
              <a:t> et qui a fini par fusionner avec le continent Laurentia situé au nord, lors de la fermeture de l’océan (chapitres 7 et 8). PHOTO : ROB FENSOME.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Différents types de marges convergentes. Lorsque la lithosphère s’enfonce et disparaît dans le manteau par subduction au niveau d’une fosse océanique, des arcs magmatiques sont produits dans la plaque chevauchante; ces arcs comprennent des chaînes de volcans et des corps magmatiques (intrusions). Les volcans se trouvent toujours entre 100 et 150 km à la verticale au-dessus de la plaque en subduction. Les flèches indiquent les mouvements relatifs des plaques. La figure (A) présente une configuration comparable à celle qui prévaut de nos jours dans l’ouest du Pacifique. En (B), la configuration est comparable à celle de la marge est du Pacifique. En (C), la situation est semblable à celle présentée en (B), mais avec l’approche d’un autre continent. La figure (D) montre la poursuite de ce processus – les deux continents sont entrés en collision et l’un des deux est bloqué sous l’autre, un processus qui va mettre fin à la subduction, provoquant d’autres types d’interactions entre les plaques et modifiant leurs limites.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Principaux éléments de l’</a:t>
            </a:r>
            <a:r>
              <a:rPr lang="fr-FR" sz="1200" b="0" i="0" u="none" strike="noStrike" kern="1200" baseline="0" dirty="0" err="1" smtClean="0">
                <a:solidFill>
                  <a:schemeClr val="tx1"/>
                </a:solidFill>
                <a:latin typeface="+mn-lt"/>
                <a:ea typeface="+mn-ea"/>
                <a:cs typeface="+mn-cs"/>
              </a:rPr>
              <a:t>orogène</a:t>
            </a:r>
            <a:r>
              <a:rPr lang="fr-FR" sz="1200" b="0" i="0" u="none" strike="noStrike" kern="1200" baseline="0" dirty="0" smtClean="0">
                <a:solidFill>
                  <a:schemeClr val="tx1"/>
                </a:solidFill>
                <a:latin typeface="+mn-lt"/>
                <a:ea typeface="+mn-ea"/>
                <a:cs typeface="+mn-cs"/>
              </a:rPr>
              <a:t>, toujours en évolution, de la Cordillère canadienne. La carte (A) montre la répartition des prismes d’accrétion, des microcontinents dans lesquels on retrouve les vestiges d’arcs insulaires magmatiques, et des granites. La carte (B) montre la répartition des principaux microcontinents / </a:t>
            </a:r>
            <a:r>
              <a:rPr lang="fr-FR" sz="1200" b="0" i="0" u="none" strike="noStrike" kern="1200" baseline="0" dirty="0" err="1" smtClean="0">
                <a:solidFill>
                  <a:schemeClr val="tx1"/>
                </a:solidFill>
                <a:latin typeface="+mn-lt"/>
                <a:ea typeface="+mn-ea"/>
                <a:cs typeface="+mn-cs"/>
              </a:rPr>
              <a:t>terranes</a:t>
            </a:r>
            <a:r>
              <a:rPr lang="fr-FR" sz="1200" b="0" i="0" u="none" strike="noStrike" kern="1200" baseline="0" dirty="0" smtClean="0">
                <a:solidFill>
                  <a:schemeClr val="tx1"/>
                </a:solidFill>
                <a:latin typeface="+mn-lt"/>
                <a:ea typeface="+mn-ea"/>
                <a:cs typeface="+mn-cs"/>
              </a:rPr>
              <a:t> d’arcs insulaires de la Cordillère qui seront présentés dans les prochains chapitres. ADAPTÉE DE MONGER ET BERG (1987), FOURNIE PAR L’UNITED STATES GEOLOGICAL SURVEY.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Roches </a:t>
            </a:r>
            <a:r>
              <a:rPr lang="fr-FR" sz="1200" b="0" i="0" u="none" strike="noStrike" kern="1200" baseline="0" dirty="0" err="1" smtClean="0">
                <a:solidFill>
                  <a:schemeClr val="tx1"/>
                </a:solidFill>
                <a:latin typeface="+mn-lt"/>
                <a:ea typeface="+mn-ea"/>
                <a:cs typeface="+mn-cs"/>
              </a:rPr>
              <a:t>ultramafiques</a:t>
            </a:r>
            <a:r>
              <a:rPr lang="fr-FR" sz="1200" b="0" i="0" u="none" strike="noStrike" kern="1200" baseline="0" dirty="0" smtClean="0">
                <a:solidFill>
                  <a:schemeClr val="tx1"/>
                </a:solidFill>
                <a:latin typeface="+mn-lt"/>
                <a:ea typeface="+mn-ea"/>
                <a:cs typeface="+mn-cs"/>
              </a:rPr>
              <a:t> du manteau dans le parc national du Canada du Gros-Morne, Terre-Neuve. Ces roches, faisant partie d’un complexe ophiolitique, ont été transportées par chevauchement il y a environ 480 millions d’années (chapitre 7). La couleur brune et l’absence de végétation sont caractéristiques des affleurements de roches </a:t>
            </a:r>
            <a:r>
              <a:rPr lang="fr-FR" sz="1200" b="0" i="0" u="none" strike="noStrike" kern="1200" baseline="0" dirty="0" err="1" smtClean="0">
                <a:solidFill>
                  <a:schemeClr val="tx1"/>
                </a:solidFill>
                <a:latin typeface="+mn-lt"/>
                <a:ea typeface="+mn-ea"/>
                <a:cs typeface="+mn-cs"/>
              </a:rPr>
              <a:t>ultramafiques</a:t>
            </a:r>
            <a:r>
              <a:rPr lang="fr-FR" sz="1200" b="0" i="0" u="none" strike="noStrike" kern="1200" baseline="0" dirty="0" smtClean="0">
                <a:solidFill>
                  <a:schemeClr val="tx1"/>
                </a:solidFill>
                <a:latin typeface="+mn-lt"/>
                <a:ea typeface="+mn-ea"/>
                <a:cs typeface="+mn-cs"/>
              </a:rPr>
              <a:t>. PHOTO : MICHAEL BURZYNSKI.</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01/02/2015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01/02/2015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01/02/2015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01/02/2015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01/02/2015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2</a:t>
            </a:r>
            <a:br>
              <a:rPr lang="en-CA" dirty="0" smtClean="0">
                <a:latin typeface="Arial"/>
                <a:cs typeface="Arial"/>
              </a:rPr>
            </a:br>
            <a:r>
              <a:rPr lang="en-US" dirty="0" err="1" smtClean="0"/>
              <a:t>Partie</a:t>
            </a:r>
            <a:r>
              <a:rPr lang="en-US" dirty="0" smtClean="0"/>
              <a:t> 2 de 2</a:t>
            </a:r>
            <a:r>
              <a:rPr lang="en-US" dirty="0"/>
              <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a:t>
            </a:r>
            <a:r>
              <a:rPr lang="fr-FR" dirty="0" smtClean="0"/>
              <a:t>chacune</a:t>
            </a:r>
            <a:r>
              <a:rPr lang="fr-FR" dirty="0"/>
              <a:t>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100" y="0"/>
            <a:ext cx="4220308" cy="6858000"/>
          </a:xfrm>
          <a:prstGeom prst="rect">
            <a:avLst/>
          </a:prstGeom>
        </p:spPr>
      </p:pic>
    </p:spTree>
    <p:extLst>
      <p:ext uri="{BB962C8B-B14F-4D97-AF65-F5344CB8AC3E}">
        <p14:creationId xmlns:p14="http://schemas.microsoft.com/office/powerpoint/2010/main" val="167773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0"/>
            <a:ext cx="2646174" cy="6858000"/>
          </a:xfrm>
          <a:prstGeom prst="rect">
            <a:avLst/>
          </a:prstGeom>
          <a:ln>
            <a:solidFill>
              <a:srgbClr val="000000"/>
            </a:solidFill>
          </a:ln>
        </p:spPr>
      </p:pic>
    </p:spTree>
    <p:extLst>
      <p:ext uri="{BB962C8B-B14F-4D97-AF65-F5344CB8AC3E}">
        <p14:creationId xmlns:p14="http://schemas.microsoft.com/office/powerpoint/2010/main" val="184796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6900"/>
            <a:ext cx="9144000" cy="310896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00" y="0"/>
            <a:ext cx="3556439" cy="6858000"/>
          </a:xfrm>
          <a:prstGeom prst="rect">
            <a:avLst/>
          </a:prstGeom>
          <a:ln>
            <a:solidFill>
              <a:srgbClr val="000000"/>
            </a:solidFill>
          </a:ln>
        </p:spPr>
      </p:pic>
    </p:spTree>
    <p:extLst>
      <p:ext uri="{BB962C8B-B14F-4D97-AF65-F5344CB8AC3E}">
        <p14:creationId xmlns:p14="http://schemas.microsoft.com/office/powerpoint/2010/main" val="40484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578358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22415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3900"/>
            <a:ext cx="9144000" cy="5394960"/>
          </a:xfrm>
          <a:prstGeom prst="rect">
            <a:avLst/>
          </a:prstGeom>
        </p:spPr>
      </p:pic>
    </p:spTree>
    <p:extLst>
      <p:ext uri="{BB962C8B-B14F-4D97-AF65-F5344CB8AC3E}">
        <p14:creationId xmlns:p14="http://schemas.microsoft.com/office/powerpoint/2010/main" val="130364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29090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0"/>
            <a:ext cx="4143807" cy="6858000"/>
          </a:xfrm>
          <a:prstGeom prst="rect">
            <a:avLst/>
          </a:prstGeom>
          <a:ln>
            <a:solidFill>
              <a:srgbClr val="000000"/>
            </a:solidFill>
          </a:ln>
        </p:spPr>
      </p:pic>
    </p:spTree>
    <p:extLst>
      <p:ext uri="{BB962C8B-B14F-4D97-AF65-F5344CB8AC3E}">
        <p14:creationId xmlns:p14="http://schemas.microsoft.com/office/powerpoint/2010/main" val="168100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0" y="0"/>
            <a:ext cx="5195455" cy="6858000"/>
          </a:xfrm>
          <a:prstGeom prst="rect">
            <a:avLst/>
          </a:prstGeom>
          <a:ln>
            <a:solidFill>
              <a:srgbClr val="000000"/>
            </a:solidFill>
          </a:ln>
        </p:spPr>
      </p:pic>
    </p:spTree>
    <p:extLst>
      <p:ext uri="{BB962C8B-B14F-4D97-AF65-F5344CB8AC3E}">
        <p14:creationId xmlns:p14="http://schemas.microsoft.com/office/powerpoint/2010/main" val="306893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8785" cy="6858000"/>
          </a:xfrm>
          <a:prstGeom prst="rect">
            <a:avLst/>
          </a:prstGeom>
        </p:spPr>
      </p:pic>
    </p:spTree>
    <p:extLst>
      <p:ext uri="{BB962C8B-B14F-4D97-AF65-F5344CB8AC3E}">
        <p14:creationId xmlns:p14="http://schemas.microsoft.com/office/powerpoint/2010/main" val="1194370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1196</Words>
  <Application>Microsoft Office PowerPoint</Application>
  <PresentationFormat>Affichage à l'écran (4:3)</PresentationFormat>
  <Paragraphs>63</Paragraphs>
  <Slides>13</Slides>
  <Notes>13</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Office Theme</vt:lpstr>
      <vt:lpstr>CHAPITRE 2 Partie 2 de 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40</cp:revision>
  <dcterms:created xsi:type="dcterms:W3CDTF">2014-10-27T15:29:10Z</dcterms:created>
  <dcterms:modified xsi:type="dcterms:W3CDTF">2015-02-01T20:13:29Z</dcterms:modified>
</cp:coreProperties>
</file>