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31" d="100"/>
          <a:sy n="131" d="100"/>
        </p:scale>
        <p:origin x="-44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polished specimen of granite from southern New Brunswick is part of a monument to Quebec historian François-Xavier </a:t>
            </a:r>
            <a:r>
              <a:rPr lang="en-US" sz="1200" b="0" i="0" u="none" strike="noStrike" kern="1200" baseline="0" dirty="0" err="1" smtClean="0">
                <a:solidFill>
                  <a:schemeClr val="tx1"/>
                </a:solidFill>
                <a:latin typeface="+mn-lt"/>
                <a:ea typeface="+mn-ea"/>
                <a:cs typeface="+mn-cs"/>
              </a:rPr>
              <a:t>Garneau</a:t>
            </a:r>
            <a:r>
              <a:rPr lang="en-US" sz="1200" b="0" i="0" u="none" strike="noStrike" kern="1200" baseline="0" dirty="0" smtClean="0">
                <a:solidFill>
                  <a:schemeClr val="tx1"/>
                </a:solidFill>
                <a:latin typeface="+mn-lt"/>
                <a:ea typeface="+mn-ea"/>
                <a:cs typeface="+mn-cs"/>
              </a:rPr>
              <a:t> near the House of Assembly in Québec City.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Gabbro, about 420 million years old and probably from New Brunswick, was used for gravestones of Titanic victims in Fairview Lawn Cemetery, Halifax, Nova Scotia. ROB FENSOME.</a:t>
            </a:r>
          </a:p>
          <a:p>
            <a:endParaRPr lang="en-CA"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Remnant of what was originally a block of sedimentary rock enclosed by granite of the South Mountain Batholith, a large intrusion dating from 375 million years ago. Such inclusions of surrounding rock within an igneous intrusion are known as xenoliths, and many are visible in the granite around </a:t>
            </a:r>
            <a:r>
              <a:rPr lang="en-US" sz="1200" b="0" i="0" u="none" strike="noStrike" kern="1200" baseline="0" dirty="0" err="1" smtClean="0">
                <a:solidFill>
                  <a:schemeClr val="tx1"/>
                </a:solidFill>
                <a:latin typeface="+mn-lt"/>
                <a:ea typeface="+mn-ea"/>
                <a:cs typeface="+mn-cs"/>
              </a:rPr>
              <a:t>Peggys</a:t>
            </a:r>
            <a:r>
              <a:rPr lang="en-US" sz="1200" b="0" i="0" u="none" strike="noStrike" kern="1200" baseline="0" dirty="0" smtClean="0">
                <a:solidFill>
                  <a:schemeClr val="tx1"/>
                </a:solidFill>
                <a:latin typeface="+mn-lt"/>
                <a:ea typeface="+mn-ea"/>
                <a:cs typeface="+mn-cs"/>
              </a:rPr>
              <a:t> Cove Lighthouse, Nova Scotia.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590-million-year-old dyke near </a:t>
            </a:r>
            <a:r>
              <a:rPr lang="en-US" sz="1200" b="0" i="0" u="none" strike="noStrike" kern="1200" baseline="0" dirty="0" err="1" smtClean="0">
                <a:solidFill>
                  <a:schemeClr val="tx1"/>
                </a:solidFill>
                <a:latin typeface="+mn-lt"/>
                <a:ea typeface="+mn-ea"/>
                <a:cs typeface="+mn-cs"/>
              </a:rPr>
              <a:t>Powassen</a:t>
            </a:r>
            <a:r>
              <a:rPr lang="en-US" sz="1200" b="0" i="0" u="none" strike="noStrike" kern="1200" baseline="0" dirty="0" smtClean="0">
                <a:solidFill>
                  <a:schemeClr val="tx1"/>
                </a:solidFill>
                <a:latin typeface="+mn-lt"/>
                <a:ea typeface="+mn-ea"/>
                <a:cs typeface="+mn-cs"/>
              </a:rPr>
              <a:t>, Ontario, cuts through older, lighter-coloured rock. WOUTER BLEEKER.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Aerial view of resistant, mafic sills, about 120 million years old, within more easily eroded, dark-grey marine </a:t>
            </a:r>
            <a:r>
              <a:rPr lang="en-US" sz="1200" b="0" i="0" u="none" strike="noStrike" kern="1200" baseline="0" dirty="0" err="1" smtClean="0">
                <a:solidFill>
                  <a:schemeClr val="tx1"/>
                </a:solidFill>
                <a:latin typeface="+mn-lt"/>
                <a:ea typeface="+mn-ea"/>
                <a:cs typeface="+mn-cs"/>
              </a:rPr>
              <a:t>shales</a:t>
            </a:r>
            <a:r>
              <a:rPr lang="en-US" sz="1200" b="0" i="0" u="none" strike="noStrike" kern="1200" baseline="0" dirty="0" smtClean="0">
                <a:solidFill>
                  <a:schemeClr val="tx1"/>
                </a:solidFill>
                <a:latin typeface="+mn-lt"/>
                <a:ea typeface="+mn-ea"/>
                <a:cs typeface="+mn-cs"/>
              </a:rPr>
              <a:t>, over 200 million years old, in the Blue Mountains, northwest Ellesmere </a:t>
            </a:r>
            <a:r>
              <a:rPr lang="ro-RO" sz="1200" b="0" i="0" u="none" strike="noStrike" kern="1200" baseline="0" dirty="0" smtClean="0">
                <a:solidFill>
                  <a:schemeClr val="tx1"/>
                </a:solidFill>
                <a:latin typeface="+mn-lt"/>
                <a:ea typeface="+mn-ea"/>
                <a:cs typeface="+mn-cs"/>
              </a:rPr>
              <a:t>Island, Nunavut. ASHTON EMBRY.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Different igneous rock types have different mineral compositions, different physical properties such as grain size and colour, and different distributions. Explanations for the features represented by the four bars at the base of the diagram are provided in Box 2 and Chapter 2. </a:t>
            </a:r>
            <a:r>
              <a:rPr lang="en-US" sz="1200" b="0" i="0" u="none" strike="noStrike" kern="1200" cap="all" baseline="0" dirty="0" smtClean="0">
                <a:solidFill>
                  <a:schemeClr val="tx1"/>
                </a:solidFill>
                <a:latin typeface="+mn-lt"/>
                <a:ea typeface="+mn-ea"/>
                <a:cs typeface="+mn-cs"/>
              </a:rPr>
              <a:t>Adapted from various sources with input </a:t>
            </a:r>
            <a:r>
              <a:rPr lang="en-US" sz="1200" b="0" i="0" u="none" strike="noStrike" kern="1200" cap="all" baseline="0" dirty="0" err="1" smtClean="0">
                <a:solidFill>
                  <a:schemeClr val="tx1"/>
                </a:solidFill>
                <a:latin typeface="+mn-lt"/>
                <a:ea typeface="+mn-ea"/>
                <a:cs typeface="+mn-cs"/>
              </a:rPr>
              <a:t>fRom</a:t>
            </a:r>
            <a:r>
              <a:rPr lang="en-US" sz="1200" b="0" i="0" u="none" strike="noStrike" kern="1200" cap="all" baseline="0" dirty="0" smtClean="0">
                <a:solidFill>
                  <a:schemeClr val="tx1"/>
                </a:solidFill>
                <a:latin typeface="+mn-lt"/>
                <a:ea typeface="+mn-ea"/>
                <a:cs typeface="+mn-cs"/>
              </a:rPr>
              <a:t> BARRIE CLARKE.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Tree roots disrupt a resistant sandstone ledge, thus contributing to its weathering and erosion, near </a:t>
            </a:r>
            <a:r>
              <a:rPr lang="fr-FR" sz="1200" b="0" i="0" u="none" strike="noStrike" kern="1200" baseline="0" dirty="0" smtClean="0">
                <a:solidFill>
                  <a:schemeClr val="tx1"/>
                </a:solidFill>
                <a:latin typeface="+mn-lt"/>
                <a:ea typeface="+mn-ea"/>
                <a:cs typeface="+mn-cs"/>
              </a:rPr>
              <a:t>Chutes-de-la-Chaudière, Charny, </a:t>
            </a:r>
            <a:r>
              <a:rPr lang="fr-FR" sz="1200" b="0" i="0" u="none" strike="noStrike" kern="1200" baseline="0" dirty="0" err="1" smtClean="0">
                <a:solidFill>
                  <a:schemeClr val="tx1"/>
                </a:solidFill>
                <a:latin typeface="+mn-lt"/>
                <a:ea typeface="+mn-ea"/>
                <a:cs typeface="+mn-cs"/>
              </a:rPr>
              <a:t>Quebec</a:t>
            </a:r>
            <a:r>
              <a:rPr lang="fr-FR" sz="1200" b="0" i="0" u="none" strike="noStrike" kern="1200" baseline="0" dirty="0" smtClean="0">
                <a:solidFill>
                  <a:schemeClr val="tx1"/>
                </a:solidFill>
                <a:latin typeface="+mn-lt"/>
                <a:ea typeface="+mn-ea"/>
                <a:cs typeface="+mn-cs"/>
              </a:rPr>
              <a:t>.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view, from </a:t>
            </a:r>
            <a:r>
              <a:rPr lang="en-US" sz="1200" b="0" i="0" u="none" strike="noStrike" kern="1200" baseline="0" dirty="0" err="1" smtClean="0">
                <a:solidFill>
                  <a:schemeClr val="tx1"/>
                </a:solidFill>
                <a:latin typeface="+mn-lt"/>
                <a:ea typeface="+mn-ea"/>
                <a:cs typeface="+mn-cs"/>
              </a:rPr>
              <a:t>Skihist</a:t>
            </a:r>
            <a:r>
              <a:rPr lang="en-US" sz="1200" b="0" i="0" u="none" strike="noStrike" kern="1200" baseline="0" dirty="0" smtClean="0">
                <a:solidFill>
                  <a:schemeClr val="tx1"/>
                </a:solidFill>
                <a:latin typeface="+mn-lt"/>
                <a:ea typeface="+mn-ea"/>
                <a:cs typeface="+mn-cs"/>
              </a:rPr>
              <a:t> Provincial Park, British Columbia, shows the Thompson River flowing through a precipitous canyon before joining the Fraser River at Lytton. The scene shows how the rock cycle can have an impact on everyday life. </a:t>
            </a:r>
            <a:r>
              <a:rPr lang="en-US" sz="1200" b="0" i="0" u="none" strike="noStrike" kern="1200" baseline="0" smtClean="0">
                <a:solidFill>
                  <a:schemeClr val="tx1"/>
                </a:solidFill>
                <a:latin typeface="+mn-lt"/>
                <a:ea typeface="+mn-ea"/>
                <a:cs typeface="+mn-cs"/>
              </a:rPr>
              <a:t>WALTER </a:t>
            </a:r>
            <a:r>
              <a:rPr lang="en-US" sz="1200" b="0" i="0" u="none" strike="noStrike" kern="1200" baseline="0" dirty="0" smtClean="0">
                <a:solidFill>
                  <a:schemeClr val="tx1"/>
                </a:solidFill>
                <a:latin typeface="+mn-lt"/>
                <a:ea typeface="+mn-ea"/>
                <a:cs typeface="+mn-cs"/>
              </a:rPr>
              <a:t>LANZ</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rock cycle: an eternal process of recycling rocks through erosion, deposition, subsidence, melting, cooling, uplift, and other processes. Igneous rocks started out as molten material that solidified either at the surface as volcanic (extrusive) rocks or below the surface as intrusive rocks in structures such as plutons and dykes. Erosion of igneous and other rocks produces sediments that may become sedimentary rocks. The effects of heat and pressure on all pre-existing rocks may change (metamorphose) them to metamorphic rocks and might eventually melt them to produce molten magma—and the cycle starts again. </a:t>
            </a:r>
            <a:r>
              <a:rPr lang="en-US" sz="1200" b="0" i="0" u="none" strike="noStrike" kern="1200" cap="all" baseline="0" dirty="0" smtClean="0">
                <a:solidFill>
                  <a:schemeClr val="tx1"/>
                </a:solidFill>
                <a:latin typeface="+mn-lt"/>
                <a:ea typeface="+mn-ea"/>
                <a:cs typeface="+mn-cs"/>
              </a:rPr>
              <a:t>From Colman-</a:t>
            </a:r>
            <a:r>
              <a:rPr lang="en-US" sz="1200" b="0" i="0" u="none" strike="noStrike" kern="1200" cap="all" baseline="0" dirty="0" err="1" smtClean="0">
                <a:solidFill>
                  <a:schemeClr val="tx1"/>
                </a:solidFill>
                <a:latin typeface="+mn-lt"/>
                <a:ea typeface="+mn-ea"/>
                <a:cs typeface="+mn-cs"/>
              </a:rPr>
              <a:t>Sadd</a:t>
            </a:r>
            <a:r>
              <a:rPr lang="en-US" sz="1200" b="0" i="0" u="none" strike="noStrike" kern="1200" cap="all" baseline="0" dirty="0" smtClean="0">
                <a:solidFill>
                  <a:schemeClr val="tx1"/>
                </a:solidFill>
                <a:latin typeface="+mn-lt"/>
                <a:ea typeface="+mn-ea"/>
                <a:cs typeface="+mn-cs"/>
              </a:rPr>
              <a:t> and Scott (1994). Used with permission of the authors, THE GEOLOGICAL ASSOCIATION OF CANADA, AND THE Geological Survey of Newfoundland and Labrador.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a:p>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view of the Niagara River’s Horseshoe Falls from the Canadian side. The boulders to the left at the base of the falls testify to the erosive power of the River as it plummets over the precipice. KEITH VAUGHAN.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volcano, partly cut away, to show how magma reaches the surface and how it is then distributed as lava and </a:t>
            </a:r>
            <a:r>
              <a:rPr lang="en-US" sz="1200" b="0" i="0" u="none" strike="noStrike" kern="1200" baseline="0" dirty="0" err="1" smtClean="0">
                <a:solidFill>
                  <a:schemeClr val="tx1"/>
                </a:solidFill>
                <a:latin typeface="+mn-lt"/>
                <a:ea typeface="+mn-ea"/>
                <a:cs typeface="+mn-cs"/>
              </a:rPr>
              <a:t>pyroclastics</a:t>
            </a:r>
            <a:r>
              <a:rPr lang="en-US" sz="1200" b="0" i="0" u="none" strike="noStrike" kern="1200" baseline="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Columnar basalt near Mount Garibaldi, British Columbia. Mount Garibaldi is one of the volcanoes of the Cascade Range, which extends from southwestern British Columbia to northern California. PAUL ADAM.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boulder of 200-million-year-old basalt from Newport Landing, Nova Scotia. When molten, the lava gave off bubbles of gas, leaving vesicles once the rock had solidified, and these were later filled by crystals (white) precipitated from mineral-rich water percolating through the rock. ROB FENSOME.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a:p>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block of rhyolite from </a:t>
            </a:r>
            <a:r>
              <a:rPr lang="en-US" sz="1200" b="0" i="0" u="none" strike="noStrike" kern="1200" baseline="0" dirty="0" err="1" smtClean="0">
                <a:solidFill>
                  <a:schemeClr val="tx1"/>
                </a:solidFill>
                <a:latin typeface="+mn-lt"/>
                <a:ea typeface="+mn-ea"/>
                <a:cs typeface="+mn-cs"/>
              </a:rPr>
              <a:t>Campbellton</a:t>
            </a:r>
            <a:r>
              <a:rPr lang="en-US" sz="1200" b="0" i="0" u="none" strike="noStrike" kern="1200" baseline="0" dirty="0" smtClean="0">
                <a:solidFill>
                  <a:schemeClr val="tx1"/>
                </a:solidFill>
                <a:latin typeface="+mn-lt"/>
                <a:ea typeface="+mn-ea"/>
                <a:cs typeface="+mn-cs"/>
              </a:rPr>
              <a:t>, New Brunswick. As the original lava cooled and set about 410 million years ago, bands of different composition were stretched out into layers, like </a:t>
            </a:r>
            <a:r>
              <a:rPr lang="en-US" sz="1200" b="0" i="0" u="none" strike="noStrike" kern="1200" baseline="0" dirty="0" err="1" smtClean="0">
                <a:solidFill>
                  <a:schemeClr val="tx1"/>
                </a:solidFill>
                <a:latin typeface="+mn-lt"/>
                <a:ea typeface="+mn-ea"/>
                <a:cs typeface="+mn-cs"/>
              </a:rPr>
              <a:t>multicoloured</a:t>
            </a:r>
            <a:r>
              <a:rPr lang="en-US" sz="1200" b="0" i="0" u="none" strike="noStrike" kern="1200" baseline="0" dirty="0" smtClean="0">
                <a:solidFill>
                  <a:schemeClr val="tx1"/>
                </a:solidFill>
                <a:latin typeface="+mn-lt"/>
                <a:ea typeface="+mn-ea"/>
                <a:cs typeface="+mn-cs"/>
              </a:rPr>
              <a:t> toffee. </a:t>
            </a:r>
            <a:r>
              <a:rPr lang="en-US" sz="1200" b="0" i="0" u="none" strike="noStrike" kern="1200" cap="all" baseline="0" dirty="0" smtClean="0">
                <a:solidFill>
                  <a:schemeClr val="tx1"/>
                </a:solidFill>
                <a:latin typeface="+mn-lt"/>
                <a:ea typeface="+mn-ea"/>
                <a:cs typeface="+mn-cs"/>
              </a:rPr>
              <a:t>HEINZ WIELE, courtesy of the Atlantic Geoscience Society.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Pillow lava from near the Lillooet Glacier, southwestern British Columbia. JOHN CLAGUE.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a:t>
            </a:r>
            <a:br>
              <a:rPr lang="en-CA" dirty="0" smtClean="0">
                <a:latin typeface="Arial"/>
                <a:cs typeface="Arial"/>
              </a:rPr>
            </a:br>
            <a:r>
              <a:rPr lang="en-US" dirty="0"/>
              <a:t>Part 1 of 3</a:t>
            </a:r>
            <a:br>
              <a:rPr lang="en-US" dirty="0"/>
            </a:br>
            <a:endParaRPr lang="en-CA" dirty="0">
              <a:latin typeface="Arial"/>
              <a:cs typeface="Arial"/>
            </a:endParaRPr>
          </a:p>
        </p:txBody>
      </p:sp>
      <p:sp>
        <p:nvSpPr>
          <p:cNvPr id="2" name="TextBox 1"/>
          <p:cNvSpPr txBox="1"/>
          <p:nvPr/>
        </p:nvSpPr>
        <p:spPr>
          <a:xfrm>
            <a:off x="179512" y="2348880"/>
            <a:ext cx="8784975" cy="1938992"/>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437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43700"/>
          </a:xfrm>
          <a:prstGeom prst="rect">
            <a:avLst/>
          </a:prstGeom>
        </p:spPr>
      </p:pic>
    </p:spTree>
    <p:extLst>
      <p:ext uri="{BB962C8B-B14F-4D97-AF65-F5344CB8AC3E}">
        <p14:creationId xmlns:p14="http://schemas.microsoft.com/office/powerpoint/2010/main" val="62818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43700"/>
          </a:xfrm>
          <a:prstGeom prst="rect">
            <a:avLst/>
          </a:prstGeom>
        </p:spPr>
      </p:pic>
    </p:spTree>
    <p:extLst>
      <p:ext uri="{BB962C8B-B14F-4D97-AF65-F5344CB8AC3E}">
        <p14:creationId xmlns:p14="http://schemas.microsoft.com/office/powerpoint/2010/main" val="292824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0"/>
            <a:ext cx="4809173" cy="6858000"/>
          </a:xfrm>
          <a:prstGeom prst="rect">
            <a:avLst/>
          </a:prstGeom>
        </p:spPr>
      </p:pic>
    </p:spTree>
    <p:extLst>
      <p:ext uri="{BB962C8B-B14F-4D97-AF65-F5344CB8AC3E}">
        <p14:creationId xmlns:p14="http://schemas.microsoft.com/office/powerpoint/2010/main" val="300807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180837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0"/>
            <a:ext cx="7705618" cy="6858000"/>
          </a:xfrm>
          <a:prstGeom prst="rect">
            <a:avLst/>
          </a:prstGeom>
          <a:ln>
            <a:solidFill>
              <a:srgbClr val="000000"/>
            </a:solidFill>
          </a:ln>
        </p:spPr>
      </p:pic>
    </p:spTree>
    <p:extLst>
      <p:ext uri="{BB962C8B-B14F-4D97-AF65-F5344CB8AC3E}">
        <p14:creationId xmlns:p14="http://schemas.microsoft.com/office/powerpoint/2010/main" val="393044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38348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800"/>
            <a:ext cx="9144000" cy="573786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664083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0"/>
            <a:ext cx="7804267"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200"/>
            <a:ext cx="9144000" cy="492633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0"/>
            <a:ext cx="7115953"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0"/>
            <a:ext cx="7837714"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1293</Words>
  <Application>Microsoft Macintosh PowerPoint</Application>
  <PresentationFormat>On-screen Show (4:3)</PresentationFormat>
  <Paragraphs>93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 Part 1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2014-12-10T02:29:43Z</dcterms:modified>
</cp:coreProperties>
</file>