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Oxidized gold-mine tailings at the historic Second Relief Mine near </a:t>
            </a:r>
            <a:r>
              <a:rPr lang="en-CA" sz="1200" b="0" i="0" u="none" strike="noStrike" kern="1200" baseline="0" dirty="0" err="1" smtClean="0">
                <a:solidFill>
                  <a:schemeClr val="tx1"/>
                </a:solidFill>
                <a:latin typeface="+mn-lt"/>
                <a:ea typeface="+mn-ea"/>
                <a:cs typeface="+mn-cs"/>
              </a:rPr>
              <a:t>Salmo</a:t>
            </a:r>
            <a:r>
              <a:rPr lang="en-CA" sz="1200" b="0" i="0" u="none" strike="noStrike" kern="1200" baseline="0" dirty="0" smtClean="0">
                <a:solidFill>
                  <a:schemeClr val="tx1"/>
                </a:solidFill>
                <a:latin typeface="+mn-lt"/>
                <a:ea typeface="+mn-ea"/>
                <a:cs typeface="+mn-cs"/>
              </a:rPr>
              <a:t>, British Columbia. MIKE PARSONS.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Nuclear-related localities in Canada.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387258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Abandoned buildings, Stirling Mine, Nova Scotia. MIKE PARSONS.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93141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distribution of acid rain in eastern North America and the impact of prevailing winds.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41408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Contrasting subsurface migration of light non-aqueous phase liquids (LNAPLs) and dense non-aqueous phase liquids (DNAPL s). Being dense, the latter move down below the water table and are much more difficult to clean up.</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17213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port of Hamilton on Lake Ontario, in Canada’s industrial heartland. Industry and related activities are an engine behind Canada’s economy and wealth, although they can result in environmental challenges.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Satellite image of Canada’s “Golden Horseshoe” around the western end of Lake Ontario (north is to the top right), from the Niagara River and the American border (bottom left) around to Oshawa (bottom right). About one third of Canada’s people live in this region, which includes Canada’s largest city, Toronto. Such extensive urban development leads to great environmental stress. THE NATIONAL AERONAUTICS AND SPACE ADMINISTRATION (NASA).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Enhanced </a:t>
            </a:r>
            <a:r>
              <a:rPr lang="en-CA" sz="1200" b="0" i="0" u="none" strike="noStrike" kern="1200" baseline="0" dirty="0" err="1" smtClean="0">
                <a:solidFill>
                  <a:schemeClr val="tx1"/>
                </a:solidFill>
                <a:latin typeface="+mn-lt"/>
                <a:ea typeface="+mn-ea"/>
                <a:cs typeface="+mn-cs"/>
              </a:rPr>
              <a:t>stormwater</a:t>
            </a:r>
            <a:r>
              <a:rPr lang="en-CA" sz="1200" b="0" i="0" u="none" strike="noStrike" kern="1200" baseline="0" dirty="0" smtClean="0">
                <a:solidFill>
                  <a:schemeClr val="tx1"/>
                </a:solidFill>
                <a:latin typeface="+mn-lt"/>
                <a:ea typeface="+mn-ea"/>
                <a:cs typeface="+mn-cs"/>
              </a:rPr>
              <a:t> runoff from hardened watersheds in Toronto, Ontario, led to the extensive use of pipes and culverts to reduce erosion. However, these structures create insurmountable obstacles for fish. PROVIDED BY NICK EYLES.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Frenchman’s Bay in east Toronto, Ontario, is a lagoon that has experienced extensive loss of wetland and fish habitat due to </a:t>
            </a:r>
            <a:r>
              <a:rPr lang="en-CA" sz="1200" b="0" i="0" u="none" strike="noStrike" kern="1200" baseline="0" dirty="0" err="1" smtClean="0">
                <a:solidFill>
                  <a:schemeClr val="tx1"/>
                </a:solidFill>
                <a:latin typeface="+mn-lt"/>
                <a:ea typeface="+mn-ea"/>
                <a:cs typeface="+mn-cs"/>
              </a:rPr>
              <a:t>stormwater</a:t>
            </a:r>
            <a:r>
              <a:rPr lang="en-CA" sz="1200" b="0" i="0" u="none" strike="noStrike" kern="1200" baseline="0" dirty="0" smtClean="0">
                <a:solidFill>
                  <a:schemeClr val="tx1"/>
                </a:solidFill>
                <a:latin typeface="+mn-lt"/>
                <a:ea typeface="+mn-ea"/>
                <a:cs typeface="+mn-cs"/>
              </a:rPr>
              <a:t> runoff. The lagoon receives several thousand tonnes of road salt every winter from Highway 401 (foreground) and the surrounding urban catchment. PROVIDED BY NICK EYLES.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Cross-section through a landfill at Aurora, Ontario, within the Oak Ridges Moraine. Historically, landfills such as this one involved the dumping of waste into an open gravel pit, where it was eventually covered and left. Rainwater and snowmelt pick up contaminants as they flow through the waste, creating a plume of contaminated groundwater that continues to seep slowly, sometimes toward wells. Interceptor wells can be drilled to pump up water from the plume, slowing down the advance.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Fieldwork at a monitoring well that tracks contaminants in groundwater. PROVIDED BY NICK EYLES.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Reclaimed land at the Cardinal River Mine, north of </a:t>
            </a:r>
            <a:r>
              <a:rPr lang="en-CA" sz="1200" b="0" i="0" u="none" strike="noStrike" kern="1200" baseline="0" dirty="0" err="1" smtClean="0">
                <a:solidFill>
                  <a:schemeClr val="tx1"/>
                </a:solidFill>
                <a:latin typeface="+mn-lt"/>
                <a:ea typeface="+mn-ea"/>
                <a:cs typeface="+mn-cs"/>
              </a:rPr>
              <a:t>Cadomin</a:t>
            </a:r>
            <a:r>
              <a:rPr lang="en-CA" sz="1200" b="0" i="0" u="none" strike="noStrike" kern="1200" baseline="0" dirty="0" smtClean="0">
                <a:solidFill>
                  <a:schemeClr val="tx1"/>
                </a:solidFill>
                <a:latin typeface="+mn-lt"/>
                <a:ea typeface="+mn-ea"/>
                <a:cs typeface="+mn-cs"/>
              </a:rPr>
              <a:t>, Alberta. Waste rock removed from the area prior to coal mining has been spread in the foreground as a rough surface and then re-seeded. GODFREY NOWLAN.</a:t>
            </a:r>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Britannia Mine, near Squamish in British Columbia, was active from 1902 to 1974, and at one time was the largest copper mine in the British Empire. Some 44 million tonnes of mine tailings were dumped directly into the sea, and the disused mine was a major source of acidic mine drainage containing dissolved metals that flowed into Howe Sound. This source of contamination had a significant impact on the marine biota until a major cleanup was conducted prior to the Vancouver Winter Olympics in 2010.</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US" dirty="0" smtClean="0">
                <a:latin typeface="Arial"/>
                <a:cs typeface="Arial"/>
              </a:rPr>
              <a:t>C</a:t>
            </a:r>
            <a:r>
              <a:rPr lang="en-CA" dirty="0" smtClean="0">
                <a:latin typeface="Arial"/>
                <a:cs typeface="Arial"/>
              </a:rPr>
              <a:t>HAPTER 18</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83" y="0"/>
            <a:ext cx="7444233" cy="6858000"/>
          </a:xfrm>
          <a:prstGeom prst="rect">
            <a:avLst/>
          </a:prstGeom>
        </p:spPr>
      </p:pic>
    </p:spTree>
    <p:extLst>
      <p:ext uri="{BB962C8B-B14F-4D97-AF65-F5344CB8AC3E}">
        <p14:creationId xmlns:p14="http://schemas.microsoft.com/office/powerpoint/2010/main" val="233735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26701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0"/>
            <a:ext cx="5195455" cy="6858000"/>
          </a:xfrm>
          <a:prstGeom prst="rect">
            <a:avLst/>
          </a:prstGeom>
        </p:spPr>
      </p:pic>
    </p:spTree>
    <p:extLst>
      <p:ext uri="{BB962C8B-B14F-4D97-AF65-F5344CB8AC3E}">
        <p14:creationId xmlns:p14="http://schemas.microsoft.com/office/powerpoint/2010/main" val="209606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0"/>
            <a:ext cx="7962845" cy="6858000"/>
          </a:xfrm>
          <a:prstGeom prst="rect">
            <a:avLst/>
          </a:prstGeom>
          <a:ln>
            <a:solidFill>
              <a:srgbClr val="000000"/>
            </a:solidFill>
          </a:ln>
        </p:spPr>
      </p:pic>
    </p:spTree>
    <p:extLst>
      <p:ext uri="{BB962C8B-B14F-4D97-AF65-F5344CB8AC3E}">
        <p14:creationId xmlns:p14="http://schemas.microsoft.com/office/powerpoint/2010/main" val="423653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677799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0"/>
            <a:ext cx="8492879"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0"/>
            <a:ext cx="5384102"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0"/>
            <a:ext cx="8849032"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0300"/>
            <a:ext cx="9144000" cy="458343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0"/>
            <a:ext cx="5190539"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5845"/>
            <a:ext cx="9144000" cy="476631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1081</Words>
  <Application>Microsoft Macintosh PowerPoint</Application>
  <PresentationFormat>On-screen Show (4:3)</PresentationFormat>
  <Paragraphs>68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CHAPTER 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2014-12-10T02:10:41Z</dcterms:modified>
</cp:coreProperties>
</file>