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3" r:id="rId18"/>
    <p:sldId id="302"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97" d="100"/>
          <a:sy n="97" d="100"/>
        </p:scale>
        <p:origin x="-50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Clarke Head, near </a:t>
            </a:r>
            <a:r>
              <a:rPr lang="en-US" sz="1200" b="0" i="0" u="none" strike="noStrike" kern="1200" baseline="0" dirty="0" err="1" smtClean="0">
                <a:solidFill>
                  <a:schemeClr val="tx1"/>
                </a:solidFill>
                <a:latin typeface="+mn-lt"/>
                <a:ea typeface="+mn-ea"/>
                <a:cs typeface="+mn-cs"/>
              </a:rPr>
              <a:t>Parrsboro</a:t>
            </a:r>
            <a:r>
              <a:rPr lang="en-US" sz="1200" b="0" i="0" u="none" strike="noStrike" kern="1200" baseline="0" dirty="0" smtClean="0">
                <a:solidFill>
                  <a:schemeClr val="tx1"/>
                </a:solidFill>
                <a:latin typeface="+mn-lt"/>
                <a:ea typeface="+mn-ea"/>
                <a:cs typeface="+mn-cs"/>
              </a:rPr>
              <a:t>, Nova Scotia, orange and translucent white gypsum veins have been injected into older (about 350 million-year-old) mudstone. ROB FENSOME.</a:t>
            </a:r>
            <a:endParaRPr lang="pt-B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Tight folds in 150-million-year-old sedimentary rocks in the Skeena Mountains, British </a:t>
            </a:r>
            <a:r>
              <a:rPr lang="pt-BR" sz="1200" b="0" i="0" u="none" strike="noStrike" kern="1200" baseline="0" dirty="0" smtClean="0">
                <a:solidFill>
                  <a:schemeClr val="tx1"/>
                </a:solidFill>
                <a:latin typeface="+mn-lt"/>
                <a:ea typeface="+mn-ea"/>
                <a:cs typeface="+mn-cs"/>
              </a:rPr>
              <a:t>Columbia. MARGO MCMECHAN.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Sedimentary strata before deformation. B. The same rocks after horizontal compression rumples them into folds, forming anticlines and synclines. C. Continuing pressure may form thrust faults (low-angle reverse faults—see also the next figure) that push layers of rock on top of other layers.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Different kinds of faults. Check the location of the fence to see which way fault blocks are moving.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Arial"/>
                <a:ea typeface="+mn-ea"/>
                <a:cs typeface="Arial"/>
              </a:rPr>
              <a:t>Rectangular arrangement of joints </a:t>
            </a:r>
            <a:r>
              <a:rPr lang="en-US" sz="1200" b="0" i="0" u="none" strike="noStrike" kern="1200" baseline="0" dirty="0" smtClean="0">
                <a:solidFill>
                  <a:schemeClr val="tx1"/>
                </a:solidFill>
                <a:latin typeface="+mn-lt"/>
                <a:ea typeface="+mn-ea"/>
                <a:cs typeface="+mn-cs"/>
              </a:rPr>
              <a:t>in sedimentary rocks on </a:t>
            </a:r>
            <a:r>
              <a:rPr lang="en-US" sz="1200" b="0" i="0" u="none" strike="noStrike" kern="1200" baseline="0" dirty="0" err="1" smtClean="0">
                <a:solidFill>
                  <a:schemeClr val="tx1"/>
                </a:solidFill>
                <a:latin typeface="+mn-lt"/>
                <a:ea typeface="+mn-ea"/>
                <a:cs typeface="+mn-cs"/>
              </a:rPr>
              <a:t>Ellef</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Ringnes</a:t>
            </a:r>
            <a:r>
              <a:rPr lang="en-US" sz="1200" b="0" i="0" u="none" strike="noStrike" kern="1200" baseline="0" dirty="0" smtClean="0">
                <a:solidFill>
                  <a:schemeClr val="tx1"/>
                </a:solidFill>
                <a:latin typeface="+mn-lt"/>
                <a:ea typeface="+mn-ea"/>
                <a:cs typeface="+mn-cs"/>
              </a:rPr>
              <a:t> Island, </a:t>
            </a:r>
            <a:r>
              <a:rPr lang="it-IT" sz="1200" b="0" i="0" u="none" strike="noStrike" kern="1200" baseline="0" dirty="0" err="1" smtClean="0">
                <a:solidFill>
                  <a:schemeClr val="tx1"/>
                </a:solidFill>
                <a:latin typeface="+mn-lt"/>
                <a:ea typeface="+mn-ea"/>
                <a:cs typeface="+mn-cs"/>
              </a:rPr>
              <a:t>Nunavut</a:t>
            </a:r>
            <a:r>
              <a:rPr lang="it-IT" sz="1200" b="0" i="0" u="none" strike="noStrike" kern="1200" baseline="0" dirty="0" smtClean="0">
                <a:solidFill>
                  <a:schemeClr val="tx1"/>
                </a:solidFill>
                <a:latin typeface="+mn-lt"/>
                <a:ea typeface="+mn-ea"/>
                <a:cs typeface="+mn-cs"/>
              </a:rPr>
              <a:t>. CAROL EVENCHICK.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Normal faults in sedimentary rocks, Prince Patrick Island, Northwest Territories. CHRISTOPHER HARRISON.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cliff near </a:t>
            </a:r>
            <a:r>
              <a:rPr lang="en-US" sz="1200" b="0" i="0" u="none" strike="noStrike" kern="1200" baseline="0" dirty="0" err="1" smtClean="0">
                <a:solidFill>
                  <a:schemeClr val="tx1"/>
                </a:solidFill>
                <a:latin typeface="+mn-lt"/>
                <a:ea typeface="+mn-ea"/>
                <a:cs typeface="+mn-cs"/>
              </a:rPr>
              <a:t>Parrsboro</a:t>
            </a:r>
            <a:r>
              <a:rPr lang="en-US" sz="1200" b="0" i="0" u="none" strike="noStrike" kern="1200" baseline="0" dirty="0" smtClean="0">
                <a:solidFill>
                  <a:schemeClr val="tx1"/>
                </a:solidFill>
                <a:latin typeface="+mn-lt"/>
                <a:ea typeface="+mn-ea"/>
                <a:cs typeface="+mn-cs"/>
              </a:rPr>
              <a:t>, Nova Scotia, the steeply tilted grey rocks at far right are about 350 million years old and have been thrust up relative to younger (around 200-million-year-old) grey volcanic and reddish sedimentary rocks to the left. The older and younger strata are separated by light-green, finely crushed material produced by grinding as the fault moved the two sets of rocks past each other.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Ice-smoothed surface showing folds in dark amphibolite and pink gneiss on the west side of Franklin Island, Georgian Bay, Ontario. Such metamorphic rocks form in the crust beneath mountain ranges, perhaps as deep as 40 </a:t>
            </a:r>
            <a:r>
              <a:rPr lang="en-US" sz="1200" b="0" i="0" u="none" strike="noStrike" kern="1200" baseline="0" dirty="0" err="1" smtClean="0">
                <a:solidFill>
                  <a:schemeClr val="tx1"/>
                </a:solidFill>
                <a:latin typeface="+mn-lt"/>
                <a:ea typeface="+mn-ea"/>
                <a:cs typeface="+mn-cs"/>
              </a:rPr>
              <a:t>kilometres</a:t>
            </a:r>
            <a:r>
              <a:rPr lang="en-US" sz="1200" b="0" i="0" u="none" strike="noStrike" kern="1200" baseline="0" dirty="0" smtClean="0">
                <a:solidFill>
                  <a:schemeClr val="tx1"/>
                </a:solidFill>
                <a:latin typeface="+mn-lt"/>
                <a:ea typeface="+mn-ea"/>
                <a:cs typeface="+mn-cs"/>
              </a:rPr>
              <a:t>. That these rocks are now exposed at the surface implies that the mountains have eroded away and the crust in the region has been uplifted. CHRISTOPHER HARRISON.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view of the </a:t>
            </a:r>
            <a:r>
              <a:rPr lang="en-US" sz="1200" b="0" i="0" u="none" strike="noStrike" kern="1200" baseline="0" dirty="0" err="1" smtClean="0">
                <a:solidFill>
                  <a:schemeClr val="tx1"/>
                </a:solidFill>
                <a:latin typeface="+mn-lt"/>
                <a:ea typeface="+mn-ea"/>
                <a:cs typeface="+mn-cs"/>
              </a:rPr>
              <a:t>Wernecke</a:t>
            </a:r>
            <a:r>
              <a:rPr lang="en-US" sz="1200" b="0" i="0" u="none" strike="noStrike" kern="1200" baseline="0" dirty="0" smtClean="0">
                <a:solidFill>
                  <a:schemeClr val="tx1"/>
                </a:solidFill>
                <a:latin typeface="+mn-lt"/>
                <a:ea typeface="+mn-ea"/>
                <a:cs typeface="+mn-cs"/>
              </a:rPr>
              <a:t> Mountains in Yukon reveals an unconformity between older, steeply tilted, brown sedimentary rocks below and younger, gently tilted, </a:t>
            </a:r>
            <a:r>
              <a:rPr lang="en-US" sz="1200" b="0" i="0" u="none" strike="noStrike" kern="1200" baseline="0" dirty="0" err="1" smtClean="0">
                <a:solidFill>
                  <a:schemeClr val="tx1"/>
                </a:solidFill>
                <a:latin typeface="+mn-lt"/>
                <a:ea typeface="+mn-ea"/>
                <a:cs typeface="+mn-cs"/>
              </a:rPr>
              <a:t>light-coloured</a:t>
            </a:r>
            <a:r>
              <a:rPr lang="en-US" sz="1200" b="0" i="0" u="none" strike="noStrike" kern="1200" baseline="0" dirty="0" smtClean="0">
                <a:solidFill>
                  <a:schemeClr val="tx1"/>
                </a:solidFill>
                <a:latin typeface="+mn-lt"/>
                <a:ea typeface="+mn-ea"/>
                <a:cs typeface="+mn-cs"/>
              </a:rPr>
              <a:t> carbonates above. The brown rocks were deposited before 1,710 million years ago in the </a:t>
            </a:r>
            <a:r>
              <a:rPr lang="en-US" sz="1200" b="0" i="0" u="none" strike="noStrike" kern="1200" baseline="0" dirty="0" err="1" smtClean="0">
                <a:solidFill>
                  <a:schemeClr val="tx1"/>
                </a:solidFill>
                <a:latin typeface="+mn-lt"/>
                <a:ea typeface="+mn-ea"/>
                <a:cs typeface="+mn-cs"/>
              </a:rPr>
              <a:t>Wernecke</a:t>
            </a:r>
            <a:r>
              <a:rPr lang="en-US" sz="1200" b="0" i="0" u="none" strike="noStrike" kern="1200" baseline="0" dirty="0" smtClean="0">
                <a:solidFill>
                  <a:schemeClr val="tx1"/>
                </a:solidFill>
                <a:latin typeface="+mn-lt"/>
                <a:ea typeface="+mn-ea"/>
                <a:cs typeface="+mn-cs"/>
              </a:rPr>
              <a:t> Basin (Chapter 6). R. T. BELL, REPRODUCED WITH THE PERMISSION OF NATURAL RESOURCES CANADA 2013, COURTESY OF THE GEOLOGICAL SURVEY OF CANADA.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unconformity (irregular line) separates a lower suite of tilted strata from an upper suite of horizontal strata. Unconformities represent ancient erosion surfaces, commonly </a:t>
            </a:r>
            <a:r>
              <a:rPr lang="en-US" sz="1200" b="0" i="0" u="none" strike="noStrike" kern="1200" baseline="0" dirty="0" err="1" smtClean="0">
                <a:solidFill>
                  <a:schemeClr val="tx1"/>
                </a:solidFill>
                <a:latin typeface="+mn-lt"/>
                <a:ea typeface="+mn-ea"/>
                <a:cs typeface="+mn-cs"/>
              </a:rPr>
              <a:t>subaerial</a:t>
            </a:r>
            <a:r>
              <a:rPr lang="en-US" sz="1200" b="0" i="0" u="none" strike="noStrike" kern="1200" baseline="0" dirty="0" smtClean="0">
                <a:solidFill>
                  <a:schemeClr val="tx1"/>
                </a:solidFill>
                <a:latin typeface="+mn-lt"/>
                <a:ea typeface="+mn-ea"/>
                <a:cs typeface="+mn-cs"/>
              </a:rPr>
              <a:t>, and preserve relics of former landscapes such as channels.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19</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Low cliffs of peat, </a:t>
            </a:r>
            <a:r>
              <a:rPr lang="en-US" sz="1200" b="0" i="0" u="none" strike="noStrike" kern="1200" baseline="0" dirty="0" err="1" smtClean="0">
                <a:solidFill>
                  <a:schemeClr val="tx1"/>
                </a:solidFill>
                <a:latin typeface="+mn-lt"/>
                <a:ea typeface="+mn-ea"/>
                <a:cs typeface="+mn-cs"/>
              </a:rPr>
              <a:t>Escuminac</a:t>
            </a:r>
            <a:r>
              <a:rPr lang="en-US" sz="1200" b="0" i="0" u="none" strike="noStrike" kern="1200" baseline="0" dirty="0" smtClean="0">
                <a:solidFill>
                  <a:schemeClr val="tx1"/>
                </a:solidFill>
                <a:latin typeface="+mn-lt"/>
                <a:ea typeface="+mn-ea"/>
                <a:cs typeface="+mn-cs"/>
              </a:rPr>
              <a:t> Point, New Brunswick.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soil profile. At the top is the O horizon, consisting of not-yet decomposed organic matter, mainly plant litter. The A horizon is the topsoil, generally darker than horizons lower down because it still contains much organic matter. The B horizon is known as the subsoil and consists mainly of minerals and clay; it also includes many plant roots and organisms that churn the soil. The C horizon is made up mainly of chunks of rock and smaller rock particles. The R horizon is the bedrock on which the soil forms; the nature of the bedrock influences the chemical characteristics of the soil. </a:t>
            </a:r>
            <a:r>
              <a:rPr lang="en-US" sz="1200" b="0" i="0" u="none" strike="noStrike" kern="1200" cap="all" baseline="0" dirty="0" smtClean="0">
                <a:solidFill>
                  <a:schemeClr val="tx1"/>
                </a:solidFill>
                <a:latin typeface="+mn-lt"/>
                <a:ea typeface="+mn-ea"/>
                <a:cs typeface="+mn-cs"/>
              </a:rPr>
              <a:t>Adapted from various sources.</a:t>
            </a:r>
            <a:endParaRPr lang="en-CA" sz="1200" kern="1200" cap="all"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ancient calcareous </a:t>
            </a:r>
            <a:r>
              <a:rPr lang="en-US" sz="1200" b="0" i="0" u="none" strike="noStrike" kern="1200" baseline="0" dirty="0" err="1" smtClean="0">
                <a:solidFill>
                  <a:schemeClr val="tx1"/>
                </a:solidFill>
                <a:latin typeface="+mn-lt"/>
                <a:ea typeface="+mn-ea"/>
                <a:cs typeface="+mn-cs"/>
              </a:rPr>
              <a:t>paleosol</a:t>
            </a:r>
            <a:r>
              <a:rPr lang="en-US" sz="1200" b="0" i="0" u="none" strike="noStrike" kern="1200" baseline="0" dirty="0" smtClean="0">
                <a:solidFill>
                  <a:schemeClr val="tx1"/>
                </a:solidFill>
                <a:latin typeface="+mn-lt"/>
                <a:ea typeface="+mn-ea"/>
                <a:cs typeface="+mn-cs"/>
              </a:rPr>
              <a:t>, known as </a:t>
            </a:r>
            <a:r>
              <a:rPr lang="en-US" sz="1200" b="0" i="0" u="none" strike="noStrike" kern="1200" baseline="0" dirty="0" err="1" smtClean="0">
                <a:solidFill>
                  <a:schemeClr val="tx1"/>
                </a:solidFill>
                <a:latin typeface="+mn-lt"/>
                <a:ea typeface="+mn-ea"/>
                <a:cs typeface="+mn-cs"/>
              </a:rPr>
              <a:t>calcrete</a:t>
            </a:r>
            <a:r>
              <a:rPr lang="en-US" sz="1200" b="0" i="0" u="none" strike="noStrike" kern="1200" baseline="0" dirty="0" smtClean="0">
                <a:solidFill>
                  <a:schemeClr val="tx1"/>
                </a:solidFill>
                <a:latin typeface="+mn-lt"/>
                <a:ea typeface="+mn-ea"/>
                <a:cs typeface="+mn-cs"/>
              </a:rPr>
              <a:t>, near St. Martins, New Brunswick. MARTIN GIBLING.</a:t>
            </a:r>
          </a:p>
          <a:p>
            <a:endParaRPr lang="pt-B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Minerals and rocks that form at increasing grades of metamorphism. Laboratory studies show that different minerals form under different conditions of pressure and temperature. The bottom row shows the succession of rock types formed as metamorphism progresses, assuming that the original rock was a mudstone. </a:t>
            </a:r>
            <a:r>
              <a:rPr lang="en-US" sz="1200" b="0" i="0" u="none" strike="noStrike" kern="1200" cap="all" baseline="0" dirty="0" smtClean="0">
                <a:solidFill>
                  <a:schemeClr val="tx1"/>
                </a:solidFill>
                <a:latin typeface="+mn-lt"/>
                <a:ea typeface="+mn-ea"/>
                <a:cs typeface="+mn-cs"/>
              </a:rPr>
              <a:t>Adapted from various sources.</a:t>
            </a:r>
            <a:endParaRPr lang="en-US" sz="1200" kern="1200" cap="all"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Cleavage in this 480-million-year-old slate from Blue Rocks, Nova Scotia, is vertical and more or less perpendicular to the original sedimentary bedding (the light and dark grey banding). Because sedimentary layers are still discernible, this slate is considered a low-grade metamorphic rock. MARTIN GIBLING.</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roadside block near Pont Rouge, Quebec, illustrates the banded nature of gneiss. ROB FENSOME.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Migmatite</a:t>
            </a:r>
            <a:r>
              <a:rPr lang="en-US" sz="1200" b="0" i="0" u="none" strike="noStrike" kern="1200" baseline="0" dirty="0" smtClean="0">
                <a:solidFill>
                  <a:schemeClr val="tx1"/>
                </a:solidFill>
                <a:latin typeface="+mn-lt"/>
                <a:ea typeface="+mn-ea"/>
                <a:cs typeface="+mn-cs"/>
              </a:rPr>
              <a:t> formed deep in the crust by the partial melting of grey gneiss and later injection of pink granitic melt. The grey gneiss formed about 3,000 million years ago, and the granitic melt was injected about 400 million years later. This beautiful rock is exposed on mainland Nunavut. LEOPOLD NADEAU.</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Colourful marble consisting largely of orange calcite and a green pyroxene from a quarry near Bancroft, Ontario. The rock was metamorphosed from limestone about 1,100 million years ago. GRAHAM WILSON.</a:t>
            </a:r>
          </a:p>
          <a:p>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9712" y="476672"/>
            <a:ext cx="5252120" cy="1470025"/>
          </a:xfrm>
        </p:spPr>
        <p:txBody>
          <a:bodyPr>
            <a:normAutofit/>
          </a:bodyPr>
          <a:lstStyle/>
          <a:p>
            <a:r>
              <a:rPr lang="en-US" dirty="0">
                <a:latin typeface="Arial"/>
                <a:cs typeface="Arial"/>
              </a:rPr>
              <a:t>C</a:t>
            </a:r>
            <a:r>
              <a:rPr lang="en-CA" dirty="0">
                <a:latin typeface="Arial"/>
                <a:cs typeface="Arial"/>
              </a:rPr>
              <a:t>HAPTER 1</a:t>
            </a:r>
            <a:br>
              <a:rPr lang="en-CA" dirty="0">
                <a:latin typeface="Arial"/>
                <a:cs typeface="Arial"/>
              </a:rPr>
            </a:br>
            <a:r>
              <a:rPr lang="en-US" dirty="0"/>
              <a:t>Part </a:t>
            </a:r>
            <a:r>
              <a:rPr lang="en-US" dirty="0" smtClean="0"/>
              <a:t>3 </a:t>
            </a:r>
            <a:r>
              <a:rPr lang="en-US" dirty="0"/>
              <a:t>of 3</a:t>
            </a: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19690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412746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0"/>
            <a:ext cx="5064853" cy="6858000"/>
          </a:xfrm>
          <a:prstGeom prst="rect">
            <a:avLst/>
          </a:prstGeom>
          <a:ln>
            <a:solidFill>
              <a:srgbClr val="000000"/>
            </a:solidFill>
          </a:ln>
        </p:spPr>
      </p:pic>
    </p:spTree>
    <p:extLst>
      <p:ext uri="{BB962C8B-B14F-4D97-AF65-F5344CB8AC3E}">
        <p14:creationId xmlns:p14="http://schemas.microsoft.com/office/powerpoint/2010/main" val="124744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0"/>
            <a:ext cx="6971283" cy="6858000"/>
          </a:xfrm>
          <a:prstGeom prst="rect">
            <a:avLst/>
          </a:prstGeom>
          <a:ln>
            <a:solidFill>
              <a:srgbClr val="000000"/>
            </a:solidFill>
          </a:ln>
        </p:spPr>
      </p:pic>
    </p:spTree>
    <p:extLst>
      <p:ext uri="{BB962C8B-B14F-4D97-AF65-F5344CB8AC3E}">
        <p14:creationId xmlns:p14="http://schemas.microsoft.com/office/powerpoint/2010/main" val="263566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84066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369627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245741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77307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165829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100"/>
            <a:ext cx="9144000" cy="6000750"/>
          </a:xfrm>
          <a:prstGeom prst="rect">
            <a:avLst/>
          </a:prstGeom>
        </p:spPr>
      </p:pic>
    </p:spTree>
    <p:extLst>
      <p:ext uri="{BB962C8B-B14F-4D97-AF65-F5344CB8AC3E}">
        <p14:creationId xmlns:p14="http://schemas.microsoft.com/office/powerpoint/2010/main" val="296758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353207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0" y="0"/>
            <a:ext cx="4530055" cy="6858000"/>
          </a:xfrm>
          <a:prstGeom prst="rect">
            <a:avLst/>
          </a:prstGeom>
          <a:ln>
            <a:solidFill>
              <a:srgbClr val="000000"/>
            </a:solidFill>
          </a:ln>
        </p:spPr>
      </p:pic>
    </p:spTree>
    <p:extLst>
      <p:ext uri="{BB962C8B-B14F-4D97-AF65-F5344CB8AC3E}">
        <p14:creationId xmlns:p14="http://schemas.microsoft.com/office/powerpoint/2010/main" val="210123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19747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200"/>
            <a:ext cx="9144000" cy="6183630"/>
          </a:xfrm>
          <a:prstGeom prst="rect">
            <a:avLst/>
          </a:prstGeom>
          <a:ln>
            <a:solidFill>
              <a:srgbClr val="000000"/>
            </a:solidFill>
          </a:ln>
        </p:spPr>
      </p:pic>
    </p:spTree>
    <p:extLst>
      <p:ext uri="{BB962C8B-B14F-4D97-AF65-F5344CB8AC3E}">
        <p14:creationId xmlns:p14="http://schemas.microsoft.com/office/powerpoint/2010/main" val="2098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08942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182720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90657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5487" cy="6858000"/>
          </a:xfrm>
          <a:prstGeom prst="rect">
            <a:avLst/>
          </a:prstGeom>
        </p:spPr>
      </p:pic>
    </p:spTree>
    <p:extLst>
      <p:ext uri="{BB962C8B-B14F-4D97-AF65-F5344CB8AC3E}">
        <p14:creationId xmlns:p14="http://schemas.microsoft.com/office/powerpoint/2010/main" val="2581203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1523</Words>
  <Application>Microsoft Macintosh PowerPoint</Application>
  <PresentationFormat>On-screen Show (4:3)</PresentationFormat>
  <Paragraphs>95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CHAPTER 1 Part 3 of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27</cp:revision>
  <dcterms:created xsi:type="dcterms:W3CDTF">2014-10-27T15:29:10Z</dcterms:created>
  <dcterms:modified xsi:type="dcterms:W3CDTF">2014-12-16T20:27:06Z</dcterms:modified>
</cp:coreProperties>
</file>