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effects of Mesozoic and early Cenozoic collisions in the Canadian Cordillera and the adjoining part of southeastern Alaska.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The distribution of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in the Canadian Cordillera (see Chapter 8).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The distribution and nature (see inset graph) of Mesozoic metamorphic rocks and granitic intrusive igneous rocks produced by Mesozoic collisions, showing their grouping mainly in two largely separate belts. The eastern belt underlies the Columbia, </a:t>
            </a:r>
            <a:r>
              <a:rPr lang="en-CA" sz="1200" b="0" i="0" u="none" strike="noStrike" kern="1200" baseline="0" dirty="0" err="1" smtClean="0">
                <a:solidFill>
                  <a:schemeClr val="tx1"/>
                </a:solidFill>
                <a:latin typeface="+mn-lt"/>
                <a:ea typeface="+mn-ea"/>
                <a:cs typeface="+mn-cs"/>
              </a:rPr>
              <a:t>Omineca</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Cassiar</a:t>
            </a:r>
            <a:r>
              <a:rPr lang="en-CA" sz="1200" b="0" i="0" u="none" strike="noStrike" kern="1200" baseline="0" dirty="0" smtClean="0">
                <a:solidFill>
                  <a:schemeClr val="tx1"/>
                </a:solidFill>
                <a:latin typeface="+mn-lt"/>
                <a:ea typeface="+mn-ea"/>
                <a:cs typeface="+mn-cs"/>
              </a:rPr>
              <a:t> mountains of the eastern Cordillera, and the western belt underlies the Coast Mountains. Note how the eastern belt corresponds to the boundary between the inner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(including </a:t>
            </a:r>
            <a:r>
              <a:rPr lang="en-CA" sz="1200" b="0" i="0" u="none" strike="noStrike" kern="1200" baseline="0" dirty="0" err="1" smtClean="0">
                <a:solidFill>
                  <a:schemeClr val="tx1"/>
                </a:solidFill>
                <a:latin typeface="+mn-lt"/>
                <a:ea typeface="+mn-ea"/>
                <a:cs typeface="+mn-cs"/>
              </a:rPr>
              <a:t>Quesnellia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Stikinia</a:t>
            </a:r>
            <a:r>
              <a:rPr lang="en-CA" sz="1200" b="0" i="0" u="none" strike="noStrike" kern="1200" baseline="0" dirty="0" smtClean="0">
                <a:solidFill>
                  <a:schemeClr val="tx1"/>
                </a:solidFill>
                <a:latin typeface="+mn-lt"/>
                <a:ea typeface="+mn-ea"/>
                <a:cs typeface="+mn-cs"/>
              </a:rPr>
              <a:t>, and Yukon-Tanana) with the old continental margin, and the western belt to the boundary between the inner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and the outer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Wrangellia</a:t>
            </a:r>
            <a:r>
              <a:rPr lang="en-CA" sz="1200" b="0" i="0" u="none" strike="noStrike" kern="1200" baseline="0" dirty="0" smtClean="0">
                <a:solidFill>
                  <a:schemeClr val="tx1"/>
                </a:solidFill>
                <a:latin typeface="+mn-lt"/>
                <a:ea typeface="+mn-ea"/>
                <a:cs typeface="+mn-cs"/>
              </a:rPr>
              <a:t> and Alexander). Yellow shading on map represents areas of non-metamorphosed to weakly metamorphosed rocks.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Location of areas of long-term uplift and long-term subsidence: the uplift coincides with areas of metamorphism in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where once deeply buried rocks are now at the surface; and the subsidence is recorded by sedimentary basins. The sedimentary basins include: Bonnet Plume Basin (BPB), Bowser Basin (BB), Eagle Plains Basin (EP B), Georgia Basin (GB), Peel Trough (PT ), Queen Charlotte Basin (QCB), </a:t>
            </a:r>
            <a:r>
              <a:rPr lang="en-CA" sz="1200" b="0" i="0" u="none" strike="noStrike" kern="1200" baseline="0" dirty="0" err="1" smtClean="0">
                <a:solidFill>
                  <a:schemeClr val="tx1"/>
                </a:solidFill>
                <a:latin typeface="+mn-lt"/>
                <a:ea typeface="+mn-ea"/>
                <a:cs typeface="+mn-cs"/>
              </a:rPr>
              <a:t>Sustut</a:t>
            </a:r>
            <a:r>
              <a:rPr lang="en-CA" sz="1200" b="0" i="0" u="none" strike="noStrike" kern="1200" baseline="0" dirty="0" smtClean="0">
                <a:solidFill>
                  <a:schemeClr val="tx1"/>
                </a:solidFill>
                <a:latin typeface="+mn-lt"/>
                <a:ea typeface="+mn-ea"/>
                <a:cs typeface="+mn-cs"/>
              </a:rPr>
              <a:t> Basin (SB), Tofino Basin (TB), </a:t>
            </a:r>
            <a:r>
              <a:rPr lang="en-CA" sz="1200" b="0" i="0" u="none" strike="noStrike" kern="1200" baseline="0" dirty="0" err="1" smtClean="0">
                <a:solidFill>
                  <a:schemeClr val="tx1"/>
                </a:solidFill>
                <a:latin typeface="+mn-lt"/>
                <a:ea typeface="+mn-ea"/>
                <a:cs typeface="+mn-cs"/>
              </a:rPr>
              <a:t>Tyaughton-Methow</a:t>
            </a:r>
            <a:r>
              <a:rPr lang="en-CA" sz="1200" b="0" i="0" u="none" strike="noStrike" kern="1200" baseline="0" dirty="0" smtClean="0">
                <a:solidFill>
                  <a:schemeClr val="tx1"/>
                </a:solidFill>
                <a:latin typeface="+mn-lt"/>
                <a:ea typeface="+mn-ea"/>
                <a:cs typeface="+mn-cs"/>
              </a:rPr>
              <a:t> Basin (TM), Western Interior Basin (WIB), and Whitehorse Trough (WT).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IS ADAPTED FROM MONGER AND BERG (1987), COURTESY OF THE US GEOLOGICAL SURVEY; </a:t>
            </a:r>
            <a:r>
              <a:rPr lang="en-CA"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IS FROM READ ET AL. (1991);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IS ADAPTED FROM YORATH (1992).</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20595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the Canadian Arctic in the middle late Triassic to early Jurassic, 215 to 195 million years ago. The approximate locations of Holman, Resolute, </a:t>
            </a:r>
            <a:r>
              <a:rPr lang="en-CA" sz="1200" b="0" i="0" u="none" strike="noStrike" kern="1200" baseline="0" dirty="0" err="1" smtClean="0">
                <a:solidFill>
                  <a:schemeClr val="tx1"/>
                </a:solidFill>
                <a:latin typeface="+mn-lt"/>
                <a:ea typeface="+mn-ea"/>
                <a:cs typeface="+mn-cs"/>
              </a:rPr>
              <a:t>Grise</a:t>
            </a:r>
            <a:r>
              <a:rPr lang="en-CA" sz="1200" b="0" i="0" u="none" strike="noStrike" kern="1200" baseline="0" dirty="0" smtClean="0">
                <a:solidFill>
                  <a:schemeClr val="tx1"/>
                </a:solidFill>
                <a:latin typeface="+mn-lt"/>
                <a:ea typeface="+mn-ea"/>
                <a:cs typeface="+mn-cs"/>
              </a:rPr>
              <a:t> Fiord, and Eureka are included to provide a guide for orientation, as well as </a:t>
            </a:r>
            <a:r>
              <a:rPr lang="en-CA" sz="1200" b="0" i="0" u="none" strike="noStrike" kern="1200" baseline="0" dirty="0" err="1" smtClean="0">
                <a:solidFill>
                  <a:schemeClr val="tx1"/>
                </a:solidFill>
                <a:latin typeface="+mn-lt"/>
                <a:ea typeface="+mn-ea"/>
                <a:cs typeface="+mn-cs"/>
              </a:rPr>
              <a:t>paleolatitudes</a:t>
            </a:r>
            <a:r>
              <a:rPr lang="en-CA" sz="1200" b="0" i="0" u="none" strike="noStrike" kern="1200" baseline="0" dirty="0" smtClean="0">
                <a:solidFill>
                  <a:schemeClr val="tx1"/>
                </a:solidFill>
                <a:latin typeface="+mn-lt"/>
                <a:ea typeface="+mn-ea"/>
                <a:cs typeface="+mn-cs"/>
              </a:rPr>
              <a:t>. The main feature was the Sverdrup Basin, now dominated by clastic deposition, especially from large deltas.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89513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Sea cliffs west of Smith Creek, northwest Ellesmere Island, Nunavut, expose early Triassic light-coloured sandstone and siltstone of shallow marine origin, overlain by dark mudstone of deeper marine origin. ASHTON EMBRY.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66837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cliffs and hoodoos developed in early Cretaceous deltaic sandstone, </a:t>
            </a:r>
            <a:r>
              <a:rPr lang="en-CA" sz="1200" b="0" i="0" u="none" strike="noStrike" kern="1200" baseline="0" dirty="0" err="1" smtClean="0">
                <a:solidFill>
                  <a:schemeClr val="tx1"/>
                </a:solidFill>
                <a:latin typeface="+mn-lt"/>
                <a:ea typeface="+mn-ea"/>
                <a:cs typeface="+mn-cs"/>
              </a:rPr>
              <a:t>Ellef</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Ringnes</a:t>
            </a:r>
            <a:r>
              <a:rPr lang="en-CA" sz="1200" b="0" i="0" u="none" strike="noStrike" kern="1200" baseline="0" dirty="0" smtClean="0">
                <a:solidFill>
                  <a:schemeClr val="tx1"/>
                </a:solidFill>
                <a:latin typeface="+mn-lt"/>
                <a:ea typeface="+mn-ea"/>
                <a:cs typeface="+mn-cs"/>
              </a:rPr>
              <a:t> Island, Nunavut. CAROL EVENCHICK.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157079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Modern bathymetry of the Arctic Ocean and topography of its borderlands. MAP FROM AMANTE AND EAKINS (2009).</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426422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Tilted brown Cretaceous lava flows and pyroclastic rocks overlie lighter-coloured Cretaceous sediments, </a:t>
            </a:r>
            <a:r>
              <a:rPr lang="en-CA" sz="1200" b="0" i="0" u="none" strike="noStrike" kern="1200" baseline="0" dirty="0" err="1" smtClean="0">
                <a:solidFill>
                  <a:schemeClr val="tx1"/>
                </a:solidFill>
                <a:latin typeface="+mn-lt"/>
                <a:ea typeface="+mn-ea"/>
                <a:cs typeface="+mn-cs"/>
              </a:rPr>
              <a:t>Kanguk</a:t>
            </a:r>
            <a:r>
              <a:rPr lang="en-CA" sz="1200" b="0" i="0" u="none" strike="noStrike" kern="1200" baseline="0" dirty="0" smtClean="0">
                <a:solidFill>
                  <a:schemeClr val="tx1"/>
                </a:solidFill>
                <a:latin typeface="+mn-lt"/>
                <a:ea typeface="+mn-ea"/>
                <a:cs typeface="+mn-cs"/>
              </a:rPr>
              <a:t> Peninsula, Axel Heiberg Island, Nunavut.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348197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Comparison between aspects of plate convergence in the modern western Pacific Ocean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and the present-day eastern Pacific Ocean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00369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Early Jurassic rocks from the Bighorn Creek area, southwestern Alberta. Thin, light-coloured volcanic ash layers are </a:t>
            </a:r>
            <a:r>
              <a:rPr lang="en-CA" sz="1200" b="0" i="0" u="none" strike="noStrike" kern="1200" baseline="0" dirty="0" err="1" smtClean="0">
                <a:solidFill>
                  <a:schemeClr val="tx1"/>
                </a:solidFill>
                <a:latin typeface="+mn-lt"/>
                <a:ea typeface="+mn-ea"/>
                <a:cs typeface="+mn-cs"/>
              </a:rPr>
              <a:t>interbedded</a:t>
            </a:r>
            <a:r>
              <a:rPr lang="en-CA" sz="1200" b="0" i="0" u="none" strike="noStrike" kern="1200" baseline="0" dirty="0" smtClean="0">
                <a:solidFill>
                  <a:schemeClr val="tx1"/>
                </a:solidFill>
                <a:latin typeface="+mn-lt"/>
                <a:ea typeface="+mn-ea"/>
                <a:cs typeface="+mn-cs"/>
              </a:rPr>
              <a:t> with brown-weathering </a:t>
            </a:r>
            <a:r>
              <a:rPr lang="en-CA" sz="1200" b="0" i="0" u="none" strike="noStrike" kern="1200" baseline="0" dirty="0" err="1" smtClean="0">
                <a:solidFill>
                  <a:schemeClr val="tx1"/>
                </a:solidFill>
                <a:latin typeface="+mn-lt"/>
                <a:ea typeface="+mn-ea"/>
                <a:cs typeface="+mn-cs"/>
              </a:rPr>
              <a:t>shales</a:t>
            </a:r>
            <a:r>
              <a:rPr lang="en-CA" sz="1200" b="0" i="0" u="none" strike="noStrike" kern="1200" baseline="0" dirty="0" smtClean="0">
                <a:solidFill>
                  <a:schemeClr val="tx1"/>
                </a:solidFill>
                <a:latin typeface="+mn-lt"/>
                <a:ea typeface="+mn-ea"/>
                <a:cs typeface="+mn-cs"/>
              </a:rPr>
              <a:t>. These ash beds record the approach of </a:t>
            </a:r>
            <a:r>
              <a:rPr lang="en-CA" sz="1200" b="0" i="0" u="none" strike="noStrike" kern="1200" baseline="0" dirty="0" err="1" smtClean="0">
                <a:solidFill>
                  <a:schemeClr val="tx1"/>
                </a:solidFill>
                <a:latin typeface="+mn-lt"/>
                <a:ea typeface="+mn-ea"/>
                <a:cs typeface="+mn-cs"/>
              </a:rPr>
              <a:t>Quesnellian</a:t>
            </a:r>
            <a:r>
              <a:rPr lang="en-CA" sz="1200" b="0" i="0" u="none" strike="noStrike" kern="1200" baseline="0" dirty="0" smtClean="0">
                <a:solidFill>
                  <a:schemeClr val="tx1"/>
                </a:solidFill>
                <a:latin typeface="+mn-lt"/>
                <a:ea typeface="+mn-ea"/>
                <a:cs typeface="+mn-cs"/>
              </a:rPr>
              <a:t> magmatic arcs to the old continental margin. RUSSELL HALL.</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131324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Mesozoic-Cenozoic sedimentary basins of offshore eastern Canada. Depths are in metres.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74333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Fossil sponges in a drill core of Jurassic carbonate reef rocks from the </a:t>
            </a:r>
            <a:r>
              <a:rPr lang="en-CA" sz="1200" b="0" i="0" u="none" strike="noStrike" kern="1200" baseline="0" dirty="0" err="1" smtClean="0">
                <a:solidFill>
                  <a:schemeClr val="tx1"/>
                </a:solidFill>
                <a:latin typeface="+mn-lt"/>
                <a:ea typeface="+mn-ea"/>
                <a:cs typeface="+mn-cs"/>
              </a:rPr>
              <a:t>Demascota</a:t>
            </a:r>
            <a:r>
              <a:rPr lang="en-CA" sz="1200" b="0" i="0" u="none" strike="noStrike" kern="1200" baseline="0" dirty="0" smtClean="0">
                <a:solidFill>
                  <a:schemeClr val="tx1"/>
                </a:solidFill>
                <a:latin typeface="+mn-lt"/>
                <a:ea typeface="+mn-ea"/>
                <a:cs typeface="+mn-cs"/>
              </a:rPr>
              <a:t> G-32 well in the </a:t>
            </a:r>
            <a:r>
              <a:rPr lang="en-CA" sz="1200" b="0" i="0" u="none" strike="noStrike" kern="1200" baseline="0" dirty="0" err="1" smtClean="0">
                <a:solidFill>
                  <a:schemeClr val="tx1"/>
                </a:solidFill>
                <a:latin typeface="+mn-lt"/>
                <a:ea typeface="+mn-ea"/>
                <a:cs typeface="+mn-cs"/>
              </a:rPr>
              <a:t>Scotian</a:t>
            </a:r>
            <a:r>
              <a:rPr lang="en-CA" sz="1200" b="0" i="0" u="none" strike="noStrike" kern="1200" baseline="0" dirty="0" smtClean="0">
                <a:solidFill>
                  <a:schemeClr val="tx1"/>
                </a:solidFill>
                <a:latin typeface="+mn-lt"/>
                <a:ea typeface="+mn-ea"/>
                <a:cs typeface="+mn-cs"/>
              </a:rPr>
              <a:t> Basin off Nova Scotia. LESLIE ELIUK.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5802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Jurassic, 170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98762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170 million years ago, during the middle Jurassic.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112901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Atlantic Ocean and bordering continents showing how, over the past 180 million years, this ocean has grown to be over 6,000 kilometres across. The darker grey areas represent modern land, the lighter grey areas represent submerged continental margins underlain by continental crust, and the coloured areas represent oceanic crust of various ages, as indicated in the legend. The black lines represent, in part, plate boundaries. ADAPTED IN PART FROM A GRAPHIC BY WALTER ROEST.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68440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Jurassic deltaic sedimentary rocks of the Bowser Basin, southeast of Taft Creek, Skeena Mountains, British Columbia. These rocks were folded during the Cordilleran collisions of the Cretaceous. MARGOT MCMECHAN.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12181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9</a:t>
            </a:r>
            <a:br>
              <a:rPr lang="en-CA" dirty="0" smtClean="0">
                <a:latin typeface="Arial"/>
                <a:cs typeface="Arial"/>
              </a:rPr>
            </a:br>
            <a:r>
              <a:rPr lang="en-US" dirty="0"/>
              <a:t>Part </a:t>
            </a:r>
            <a:r>
              <a:rPr lang="en-US" dirty="0" smtClean="0"/>
              <a:t>2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0"/>
            <a:ext cx="8545794" cy="6858000"/>
          </a:xfrm>
          <a:prstGeom prst="rect">
            <a:avLst/>
          </a:prstGeom>
          <a:ln>
            <a:solidFill>
              <a:srgbClr val="000000"/>
            </a:solidFill>
          </a:ln>
        </p:spPr>
      </p:pic>
    </p:spTree>
    <p:extLst>
      <p:ext uri="{BB962C8B-B14F-4D97-AF65-F5344CB8AC3E}">
        <p14:creationId xmlns:p14="http://schemas.microsoft.com/office/powerpoint/2010/main" val="37548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a:ln>
            <a:solidFill>
              <a:srgbClr val="000000"/>
            </a:solidFill>
          </a:ln>
        </p:spPr>
      </p:pic>
    </p:spTree>
    <p:extLst>
      <p:ext uri="{BB962C8B-B14F-4D97-AF65-F5344CB8AC3E}">
        <p14:creationId xmlns:p14="http://schemas.microsoft.com/office/powerpoint/2010/main" val="163439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
            <a:ext cx="9144000" cy="6846570"/>
          </a:xfrm>
          <a:prstGeom prst="rect">
            <a:avLst/>
          </a:prstGeom>
        </p:spPr>
      </p:pic>
    </p:spTree>
    <p:extLst>
      <p:ext uri="{BB962C8B-B14F-4D97-AF65-F5344CB8AC3E}">
        <p14:creationId xmlns:p14="http://schemas.microsoft.com/office/powerpoint/2010/main" val="316370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408426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0"/>
            <a:ext cx="7324967" cy="6858000"/>
          </a:xfrm>
          <a:prstGeom prst="rect">
            <a:avLst/>
          </a:prstGeom>
          <a:ln>
            <a:solidFill>
              <a:srgbClr val="000000"/>
            </a:solidFill>
          </a:ln>
        </p:spPr>
      </p:pic>
    </p:spTree>
    <p:extLst>
      <p:ext uri="{BB962C8B-B14F-4D97-AF65-F5344CB8AC3E}">
        <p14:creationId xmlns:p14="http://schemas.microsoft.com/office/powerpoint/2010/main" val="164301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29513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0"/>
            <a:ext cx="7143750" cy="6858000"/>
          </a:xfrm>
          <a:prstGeom prst="rect">
            <a:avLst/>
          </a:prstGeom>
          <a:ln>
            <a:solidFill>
              <a:srgbClr val="000000"/>
            </a:solidFill>
          </a:ln>
        </p:spPr>
      </p:pic>
    </p:spTree>
    <p:extLst>
      <p:ext uri="{BB962C8B-B14F-4D97-AF65-F5344CB8AC3E}">
        <p14:creationId xmlns:p14="http://schemas.microsoft.com/office/powerpoint/2010/main" val="318001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23" y="0"/>
            <a:ext cx="8479753" cy="6858000"/>
          </a:xfrm>
          <a:prstGeom prst="rect">
            <a:avLst/>
          </a:prstGeom>
        </p:spPr>
      </p:pic>
    </p:spTree>
    <p:extLst>
      <p:ext uri="{BB962C8B-B14F-4D97-AF65-F5344CB8AC3E}">
        <p14:creationId xmlns:p14="http://schemas.microsoft.com/office/powerpoint/2010/main" val="250099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0"/>
            <a:ext cx="6306207" cy="6858000"/>
          </a:xfrm>
          <a:prstGeom prst="rect">
            <a:avLst/>
          </a:prstGeom>
          <a:ln>
            <a:solidFill>
              <a:srgbClr val="000000"/>
            </a:solidFill>
          </a:ln>
        </p:spPr>
      </p:pic>
    </p:spTree>
    <p:extLst>
      <p:ext uri="{BB962C8B-B14F-4D97-AF65-F5344CB8AC3E}">
        <p14:creationId xmlns:p14="http://schemas.microsoft.com/office/powerpoint/2010/main" val="100754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0"/>
            <a:ext cx="7042875" cy="6858000"/>
          </a:xfrm>
          <a:prstGeom prst="rect">
            <a:avLst/>
          </a:prstGeom>
        </p:spPr>
      </p:pic>
    </p:spTree>
    <p:extLst>
      <p:ext uri="{BB962C8B-B14F-4D97-AF65-F5344CB8AC3E}">
        <p14:creationId xmlns:p14="http://schemas.microsoft.com/office/powerpoint/2010/main" val="263084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23662" cy="6858000"/>
          </a:xfrm>
          <a:prstGeom prst="rect">
            <a:avLst/>
          </a:prstGeom>
        </p:spPr>
      </p:pic>
    </p:spTree>
    <p:extLst>
      <p:ext uri="{BB962C8B-B14F-4D97-AF65-F5344CB8AC3E}">
        <p14:creationId xmlns:p14="http://schemas.microsoft.com/office/powerpoint/2010/main" val="394834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296679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0"/>
            <a:ext cx="5632854" cy="6858000"/>
          </a:xfrm>
          <a:prstGeom prst="rect">
            <a:avLst/>
          </a:prstGeom>
          <a:ln>
            <a:solidFill>
              <a:srgbClr val="000000"/>
            </a:solidFill>
          </a:ln>
        </p:spPr>
      </p:pic>
    </p:spTree>
    <p:extLst>
      <p:ext uri="{BB962C8B-B14F-4D97-AF65-F5344CB8AC3E}">
        <p14:creationId xmlns:p14="http://schemas.microsoft.com/office/powerpoint/2010/main" val="152917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47955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1388</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9 Part 2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39</cp:revision>
  <dcterms:created xsi:type="dcterms:W3CDTF">2014-10-27T15:29:10Z</dcterms:created>
  <dcterms:modified xsi:type="dcterms:W3CDTF">2014-12-17T07:24:03Z</dcterms:modified>
</cp:coreProperties>
</file>