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70" r:id="rId6"/>
    <p:sldId id="261" r:id="rId7"/>
    <p:sldId id="262" r:id="rId8"/>
    <p:sldId id="263" r:id="rId9"/>
    <p:sldId id="264" r:id="rId10"/>
    <p:sldId id="265" r:id="rId11"/>
    <p:sldId id="266" r:id="rId12"/>
    <p:sldId id="267" r:id="rId13"/>
    <p:sldId id="268"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2" autoAdjust="0"/>
    <p:restoredTop sz="70189" autoAdjust="0"/>
  </p:normalViewPr>
  <p:slideViewPr>
    <p:cSldViewPr>
      <p:cViewPr>
        <p:scale>
          <a:sx n="80" d="100"/>
          <a:sy n="80" d="100"/>
        </p:scale>
        <p:origin x="-243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11/02/2015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‹N°›</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Résidus miniers oxydés provenant de l’ancienne mine d’or Second Relief près de </a:t>
            </a:r>
            <a:r>
              <a:rPr lang="fr-FR" sz="1200" b="0" i="0" u="none" strike="noStrike" kern="1200" baseline="0" dirty="0" err="1" smtClean="0">
                <a:solidFill>
                  <a:schemeClr val="tx1"/>
                </a:solidFill>
                <a:latin typeface="+mn-lt"/>
                <a:ea typeface="+mn-ea"/>
                <a:cs typeface="+mn-cs"/>
              </a:rPr>
              <a:t>Salmo</a:t>
            </a:r>
            <a:r>
              <a:rPr lang="fr-FR" sz="1200" b="0" i="0" u="none" strike="noStrike" kern="1200" baseline="0" dirty="0" smtClean="0">
                <a:solidFill>
                  <a:schemeClr val="tx1"/>
                </a:solidFill>
                <a:latin typeface="+mn-lt"/>
                <a:ea typeface="+mn-ea"/>
                <a:cs typeface="+mn-cs"/>
              </a:rPr>
              <a:t>, Colombie-Britannique. PHOTO : MIKE PARSONS.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Localités canadiennes reliées au nucléaire. ADAPTÉE DE PLUSIEURS SOURCES.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3872584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Bâtiments abandonnés à la mine Stirling, Nouvelle-Écosse. PHOTO : MIKE PARSONS.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2931411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Répartition des pluies acides dans l’est de l’Amérique du Nord et impact des vents dominants.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13</a:t>
            </a:fld>
            <a:endParaRPr lang="en-CA"/>
          </a:p>
        </p:txBody>
      </p:sp>
    </p:spTree>
    <p:extLst>
      <p:ext uri="{BB962C8B-B14F-4D97-AF65-F5344CB8AC3E}">
        <p14:creationId xmlns:p14="http://schemas.microsoft.com/office/powerpoint/2010/main" val="3414085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Différences dans la migration souterraine des liquides immiscibles légers (LIL) et denses (LID). Parce qu’ils sont denses, ces derniers se déplacent lentement sous le niveau la nappe phréatique et sont beaucoup plus difficiles à nettoyer.</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14</a:t>
            </a:fld>
            <a:endParaRPr lang="en-CA"/>
          </a:p>
        </p:txBody>
      </p:sp>
    </p:spTree>
    <p:extLst>
      <p:ext uri="{BB962C8B-B14F-4D97-AF65-F5344CB8AC3E}">
        <p14:creationId xmlns:p14="http://schemas.microsoft.com/office/powerpoint/2010/main" val="2172138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 port d’Hamilton est situé à l’extrémité ouest du lac Ontario, en plein cœur industriel du Canada. L’industrie et les activités connexes sont des moteurs de l’économie et de la richesse du Canada. Ils constituent cependant d’importants défis environnementaux. PHOTO : RON GARNETT / AIRSCAPES.CA.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Image satellite du « Golden </a:t>
            </a:r>
            <a:r>
              <a:rPr lang="fr-FR" sz="1200" b="0" i="0" u="none" strike="noStrike" kern="1200" baseline="0" dirty="0" err="1" smtClean="0">
                <a:solidFill>
                  <a:schemeClr val="tx1"/>
                </a:solidFill>
                <a:latin typeface="+mn-lt"/>
                <a:ea typeface="+mn-ea"/>
                <a:cs typeface="+mn-cs"/>
              </a:rPr>
              <a:t>Horseshoe</a:t>
            </a:r>
            <a:r>
              <a:rPr lang="fr-FR" sz="1200" b="0" i="0" u="none" strike="noStrike" kern="1200" baseline="0" dirty="0" smtClean="0">
                <a:solidFill>
                  <a:schemeClr val="tx1"/>
                </a:solidFill>
                <a:latin typeface="+mn-lt"/>
                <a:ea typeface="+mn-ea"/>
                <a:cs typeface="+mn-cs"/>
              </a:rPr>
              <a:t> » vers l’extrémité ouest du lac Ontario (le nord est dans le coin supérieur droit), allant de la rivière Niagara et la frontière américaine (coin inférieur gauche) jusqu’à Oshawa (coin inférieur droit). Environ un tiers de la population canadienne vit dans cette région qui comprend la plus grande ville du pays, Toronto. Un tel développement urbain intensif cause d’importants stress environnementaux. PHOTO : NASA.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L’accroissement du ruissellement des eaux de pluie des bassins hydrographiques « durcis » à Toronto, Ontario, a mené à l’utilisation intensive de conduites et de ponceaux pour réduire l’érosion. Ces structures créent cependant des obstacles insurmontables pour les poissons. PHOTO : NICK EYLES.</a:t>
            </a:r>
            <a:endParaRPr lang="en-CA"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La baie </a:t>
            </a:r>
            <a:r>
              <a:rPr lang="fr-FR" sz="1200" b="0" i="0" u="none" strike="noStrike" kern="1200" baseline="0" dirty="0" err="1" smtClean="0">
                <a:solidFill>
                  <a:schemeClr val="tx1"/>
                </a:solidFill>
                <a:latin typeface="+mn-lt"/>
                <a:ea typeface="+mn-ea"/>
                <a:cs typeface="+mn-cs"/>
              </a:rPr>
              <a:t>Frenchman’s</a:t>
            </a:r>
            <a:r>
              <a:rPr lang="fr-FR" sz="1200" b="0" i="0" u="none" strike="noStrike" kern="1200" baseline="0" dirty="0" smtClean="0">
                <a:solidFill>
                  <a:schemeClr val="tx1"/>
                </a:solidFill>
                <a:latin typeface="+mn-lt"/>
                <a:ea typeface="+mn-ea"/>
                <a:cs typeface="+mn-cs"/>
              </a:rPr>
              <a:t> dans l’est de Toronto, Ontario, est un lagon qui a perdu une grande partie de ses milieux humides et de ses habitats pour le poisson en raison du ruissellement </a:t>
            </a:r>
            <a:r>
              <a:rPr lang="fr-FR" sz="1200" b="0" i="0" u="none" strike="noStrike" kern="1200" baseline="0" dirty="0" smtClean="0">
                <a:solidFill>
                  <a:schemeClr val="tx1"/>
                </a:solidFill>
                <a:latin typeface="+mn-lt"/>
                <a:ea typeface="+mn-ea"/>
                <a:cs typeface="+mn-cs"/>
              </a:rPr>
              <a:t>des eux de pluies. </a:t>
            </a:r>
            <a:r>
              <a:rPr lang="fr-FR" sz="1200" b="0" i="0" u="none" strike="noStrike" kern="1200" baseline="0" dirty="0" smtClean="0">
                <a:solidFill>
                  <a:schemeClr val="tx1"/>
                </a:solidFill>
                <a:latin typeface="+mn-lt"/>
                <a:ea typeface="+mn-ea"/>
                <a:cs typeface="+mn-cs"/>
              </a:rPr>
              <a:t>Chaque hiver, le lagon reçoit plusieurs milliers de tonnes de sel de voirie provenant de l’autoroute 401, à l’avant-plan, et du milieu urbain environnant. FOURNIE PAR NICK EYLES.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Coupe à travers le site d’enfouissement d’Aurora, dans la moraine d’</a:t>
            </a:r>
            <a:r>
              <a:rPr lang="fr-FR" sz="1200" b="0" i="0" u="none" strike="noStrike" kern="1200" baseline="0" dirty="0" err="1" smtClean="0">
                <a:solidFill>
                  <a:schemeClr val="tx1"/>
                </a:solidFill>
                <a:latin typeface="+mn-lt"/>
                <a:ea typeface="+mn-ea"/>
                <a:cs typeface="+mn-cs"/>
              </a:rPr>
              <a:t>Oak</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Ridges</a:t>
            </a:r>
            <a:r>
              <a:rPr lang="fr-FR" sz="1200" b="0" i="0" u="none" strike="noStrike" kern="1200" baseline="0" dirty="0" smtClean="0">
                <a:solidFill>
                  <a:schemeClr val="tx1"/>
                </a:solidFill>
                <a:latin typeface="+mn-lt"/>
                <a:ea typeface="+mn-ea"/>
                <a:cs typeface="+mn-cs"/>
              </a:rPr>
              <a:t>, Ontario. Par le passé, dans les sites comme celui-ci, on déposait les déchets dans une gravière ouverte où ils étaient recouverts puis abandonnés. La pluie et les eaux de fonte de la neige en circulant à travers les déchets recueillent les contaminants et créent un panache d’eau souterraine contaminée qui s’infiltre lentement, pouvant parfois atteindre des puits d’eau. Des puits d’interception peuvent être forés pour pomper l’eau du panache et ralentir sa progression.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Travail sur le terrain à un puits de surveillance des contaminants dans les eaux souterraines. FOURNIE PAR NICK EYLES.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Terrain réhabilité à la mine Cardinal River, au nord de </a:t>
            </a:r>
            <a:r>
              <a:rPr lang="fr-FR" sz="1200" kern="1200" dirty="0" err="1" smtClean="0">
                <a:solidFill>
                  <a:schemeClr val="tx1"/>
                </a:solidFill>
                <a:latin typeface="+mn-lt"/>
                <a:ea typeface="+mn-ea"/>
                <a:cs typeface="+mn-cs"/>
              </a:rPr>
              <a:t>Cadomin</a:t>
            </a:r>
            <a:r>
              <a:rPr lang="fr-FR" sz="1200" kern="1200" dirty="0" smtClean="0">
                <a:solidFill>
                  <a:schemeClr val="tx1"/>
                </a:solidFill>
                <a:latin typeface="+mn-lt"/>
                <a:ea typeface="+mn-ea"/>
                <a:cs typeface="+mn-cs"/>
              </a:rPr>
              <a:t>, Alberta. Les stériles retirés de la zone antérieurement à</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l’exploitation du charbon ont été répandus à l’avant-plan. Ils forment une surface irrégulière qui a été réensemencée.</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PHOTO : GODFREY NOWLAN.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La mine </a:t>
            </a:r>
            <a:r>
              <a:rPr lang="fr-FR" sz="1200" b="0" i="0" u="none" strike="noStrike" kern="1200" baseline="0" dirty="0" err="1" smtClean="0">
                <a:solidFill>
                  <a:schemeClr val="tx1"/>
                </a:solidFill>
                <a:latin typeface="+mn-lt"/>
                <a:ea typeface="+mn-ea"/>
                <a:cs typeface="+mn-cs"/>
              </a:rPr>
              <a:t>Britannia</a:t>
            </a:r>
            <a:r>
              <a:rPr lang="fr-FR" sz="1200" b="0" i="0" u="none" strike="noStrike" kern="1200" baseline="0" dirty="0" smtClean="0">
                <a:solidFill>
                  <a:schemeClr val="tx1"/>
                </a:solidFill>
                <a:latin typeface="+mn-lt"/>
                <a:ea typeface="+mn-ea"/>
                <a:cs typeface="+mn-cs"/>
              </a:rPr>
              <a:t>, près de </a:t>
            </a:r>
            <a:r>
              <a:rPr lang="fr-FR" sz="1200" b="0" i="0" u="none" strike="noStrike" kern="1200" baseline="0" dirty="0" err="1" smtClean="0">
                <a:solidFill>
                  <a:schemeClr val="tx1"/>
                </a:solidFill>
                <a:latin typeface="+mn-lt"/>
                <a:ea typeface="+mn-ea"/>
                <a:cs typeface="+mn-cs"/>
              </a:rPr>
              <a:t>Squamish</a:t>
            </a:r>
            <a:r>
              <a:rPr lang="fr-FR" sz="1200" b="0" i="0" u="none" strike="noStrike" kern="1200" baseline="0" dirty="0" smtClean="0">
                <a:solidFill>
                  <a:schemeClr val="tx1"/>
                </a:solidFill>
                <a:latin typeface="+mn-lt"/>
                <a:ea typeface="+mn-ea"/>
                <a:cs typeface="+mn-cs"/>
              </a:rPr>
              <a:t>, Colombie-Britannique, a été active de 1902 à 1974. Elle a été pendant un certain temps la plus grosse mine de cuivre de tout l’Empire britannique. Quelque 44 millions de tonnes de résidus miniers ont été jetées directement dans la mer. La mine désaffectée a été une source majeure de drainage minier acide contenant des métaux dissous. Ce drainage minier acide s’est écoulé ensuite dans la baie Howe. Cette source de contamination a eu un impact important sur le biote marin jusqu’à ce qu’un nettoyage majeur soit effectué avant les Jeux olympiques d’hiver de Vancouver en 2010.</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11/02/2015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11/02/2015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11/02/2015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11/02/2015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11/02/2015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11/02/2015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11/02/2015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11/02/2015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11/02/2015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11/02/2015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11/02/2015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11/02/2015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‹N°›</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a:bodyPr>
          <a:lstStyle/>
          <a:p>
            <a:r>
              <a:rPr lang="en-US" dirty="0" smtClean="0">
                <a:latin typeface="Arial"/>
                <a:cs typeface="Arial"/>
              </a:rPr>
              <a:t>C</a:t>
            </a:r>
            <a:r>
              <a:rPr lang="en-CA" dirty="0" smtClean="0">
                <a:latin typeface="Arial"/>
                <a:cs typeface="Arial"/>
              </a:rPr>
              <a:t>HAPITRE 18</a:t>
            </a:r>
            <a:br>
              <a:rPr lang="en-CA" dirty="0" smtClean="0">
                <a:latin typeface="Arial"/>
                <a:cs typeface="Arial"/>
              </a:rPr>
            </a:br>
            <a:endParaRPr lang="en-CA" dirty="0">
              <a:latin typeface="Arial"/>
              <a:cs typeface="Arial"/>
            </a:endParaRPr>
          </a:p>
        </p:txBody>
      </p:sp>
      <p:sp>
        <p:nvSpPr>
          <p:cNvPr id="2" name="TextBox 1"/>
          <p:cNvSpPr txBox="1"/>
          <p:nvPr/>
        </p:nvSpPr>
        <p:spPr>
          <a:xfrm>
            <a:off x="179512" y="2348880"/>
            <a:ext cx="8784975" cy="2031325"/>
          </a:xfrm>
          <a:prstGeom prst="rect">
            <a:avLst/>
          </a:prstGeom>
          <a:noFill/>
        </p:spPr>
        <p:txBody>
          <a:bodyPr wrap="square" rtlCol="0">
            <a:spAutoFit/>
          </a:bodyPr>
          <a:lstStyle/>
          <a:p>
            <a:r>
              <a:rPr lang="fr-FR" dirty="0" smtClean="0"/>
              <a:t>Les </a:t>
            </a:r>
            <a:r>
              <a:rPr lang="fr-FR" dirty="0"/>
              <a:t>droits d'auteurs de toutes les photographies et graphiques publiés sur ce site </a:t>
            </a:r>
            <a:r>
              <a:rPr lang="fr-FR" dirty="0" smtClean="0"/>
              <a:t>(</a:t>
            </a:r>
            <a:r>
              <a:rPr lang="fr-FR" dirty="0"/>
              <a:t>ci-après appelés images) sont la propriété des personnes et / ou des institutions indiquées dans la légende de chacune </a:t>
            </a:r>
            <a:r>
              <a:rPr lang="fr-FR" dirty="0" smtClean="0"/>
              <a:t>des </a:t>
            </a:r>
            <a:r>
              <a:rPr lang="fr-FR" dirty="0"/>
              <a:t>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dirty="0">
              <a:latin typeface="Arial Narrow"/>
              <a:cs typeface="Arial Narrow"/>
            </a:endParaRPr>
          </a:p>
          <a:p>
            <a:endParaRPr lang="en-US"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0"/>
            <a:ext cx="7444233" cy="6858000"/>
          </a:xfrm>
          <a:prstGeom prst="rect">
            <a:avLst/>
          </a:prstGeom>
          <a:ln>
            <a:solidFill>
              <a:srgbClr val="000000"/>
            </a:solidFill>
          </a:ln>
        </p:spPr>
      </p:pic>
    </p:spTree>
    <p:extLst>
      <p:ext uri="{BB962C8B-B14F-4D97-AF65-F5344CB8AC3E}">
        <p14:creationId xmlns:p14="http://schemas.microsoft.com/office/powerpoint/2010/main" val="2337357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2267014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500" y="0"/>
            <a:ext cx="5195455" cy="6858000"/>
          </a:xfrm>
          <a:prstGeom prst="rect">
            <a:avLst/>
          </a:prstGeom>
          <a:ln>
            <a:solidFill>
              <a:srgbClr val="000000"/>
            </a:solidFill>
          </a:ln>
        </p:spPr>
      </p:pic>
    </p:spTree>
    <p:extLst>
      <p:ext uri="{BB962C8B-B14F-4D97-AF65-F5344CB8AC3E}">
        <p14:creationId xmlns:p14="http://schemas.microsoft.com/office/powerpoint/2010/main" val="2096065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2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200" y="0"/>
            <a:ext cx="7962845" cy="6858000"/>
          </a:xfrm>
          <a:prstGeom prst="rect">
            <a:avLst/>
          </a:prstGeom>
          <a:ln>
            <a:solidFill>
              <a:srgbClr val="000000"/>
            </a:solidFill>
          </a:ln>
        </p:spPr>
      </p:pic>
    </p:spTree>
    <p:extLst>
      <p:ext uri="{BB962C8B-B14F-4D97-AF65-F5344CB8AC3E}">
        <p14:creationId xmlns:p14="http://schemas.microsoft.com/office/powerpoint/2010/main" val="3021843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9144000" cy="677799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00" y="0"/>
            <a:ext cx="8492879" cy="6858000"/>
          </a:xfrm>
          <a:prstGeom prst="rect">
            <a:avLst/>
          </a:prstGeom>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600" y="0"/>
            <a:ext cx="5384102" cy="68580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b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 y="0"/>
            <a:ext cx="8849032" cy="6858000"/>
          </a:xfrm>
          <a:prstGeom prst="rect">
            <a:avLst/>
          </a:prstGeom>
        </p:spPr>
      </p:pic>
    </p:spTree>
    <p:extLst>
      <p:ext uri="{BB962C8B-B14F-4D97-AF65-F5344CB8AC3E}">
        <p14:creationId xmlns:p14="http://schemas.microsoft.com/office/powerpoint/2010/main" val="3213133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30300"/>
            <a:ext cx="9144000" cy="4583430"/>
          </a:xfrm>
          <a:prstGeom prst="rect">
            <a:avLst/>
          </a:prstGeom>
          <a:ln>
            <a:solidFill>
              <a:srgbClr val="000000"/>
            </a:solidFill>
          </a:ln>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500" y="0"/>
            <a:ext cx="5190539" cy="685800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500"/>
            <a:ext cx="9144000" cy="4937760"/>
          </a:xfrm>
          <a:prstGeom prst="rect">
            <a:avLst/>
          </a:prstGeom>
          <a:ln>
            <a:solidFill>
              <a:srgbClr val="000000"/>
            </a:solidFill>
          </a:ln>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TotalTime>
  <Words>782</Words>
  <Application>Microsoft Office PowerPoint</Application>
  <PresentationFormat>Affichage à l'écran (4:3)</PresentationFormat>
  <Paragraphs>68</Paragraphs>
  <Slides>14</Slides>
  <Notes>14</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Office Theme</vt:lpstr>
      <vt:lpstr>CHAPITRE 18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Aicha</cp:lastModifiedBy>
  <cp:revision>37</cp:revision>
  <dcterms:created xsi:type="dcterms:W3CDTF">2014-10-27T15:29:10Z</dcterms:created>
  <dcterms:modified xsi:type="dcterms:W3CDTF">2015-02-11T21:14:44Z</dcterms:modified>
</cp:coreProperties>
</file>