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9" autoAdjust="0"/>
    <p:restoredTop sz="70189" autoAdjust="0"/>
  </p:normalViewPr>
  <p:slideViewPr>
    <p:cSldViewPr>
      <p:cViewPr varScale="1">
        <p:scale>
          <a:sx n="104" d="100"/>
          <a:sy n="104" d="100"/>
        </p:scale>
        <p:origin x="-104" y="-5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Wing of a lacewing insect found in the Eocene lake deposits at Quilchena, British Columbia.  ROLF MATHEWES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245203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Dawn redwood foliage at left and a cypress branch crossing the bottom-right of the image. These fossils were found in the Eocene lake deposits at Quilchena, British Columbia. RON LONG.</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60434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Flower calyx </a:t>
            </a:r>
            <a:r>
              <a:rPr lang="en-US" sz="1200" i="1" kern="1200" dirty="0" smtClean="0">
                <a:solidFill>
                  <a:schemeClr val="tx1"/>
                </a:solidFill>
                <a:effectLst/>
                <a:latin typeface="+mn-lt"/>
                <a:ea typeface="+mn-ea"/>
                <a:cs typeface="+mn-cs"/>
              </a:rPr>
              <a:t>Florissantia quichenensis </a:t>
            </a:r>
            <a:r>
              <a:rPr lang="en-US" sz="1200" kern="1200" dirty="0" smtClean="0">
                <a:solidFill>
                  <a:schemeClr val="tx1"/>
                </a:solidFill>
                <a:effectLst/>
                <a:latin typeface="+mn-lt"/>
                <a:ea typeface="+mn-ea"/>
                <a:cs typeface="+mn-cs"/>
              </a:rPr>
              <a:t>found in the Eocene lake deposits at Quilchena, British Columbia.  ROLF MATHEWES.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650531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Pine branch with needles found in the Eocene lake deposits at Quilchena, British Columbia.  ROLF MATHEWES.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1228291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Flight feather found in the Eocene lake deposits at Quilchena, British Columbia.</a:t>
            </a:r>
            <a:r>
              <a:rPr lang="en-US" sz="1200" kern="1200" baseline="0" dirty="0" smtClean="0">
                <a:solidFill>
                  <a:schemeClr val="tx1"/>
                </a:solidFill>
                <a:effectLst/>
                <a:latin typeface="+mn-lt"/>
                <a:ea typeface="+mn-ea"/>
                <a:cs typeface="+mn-cs"/>
              </a:rPr>
              <a:t>  ROLF MATHEWES.</a:t>
            </a: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796538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waterstrider found in the Eocene lake deposits at Quilchena. ROLF MATHEWES.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3666321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Flat-lying Paleocene basalt flows resting on brown volcanic breccia, on the coast of Baffin Island, northwest of Cape Dyer. BARRIE CLARKE.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16</a:t>
            </a:fld>
            <a:endParaRPr lang="en-CA"/>
          </a:p>
        </p:txBody>
      </p:sp>
    </p:spTree>
    <p:extLst>
      <p:ext uri="{BB962C8B-B14F-4D97-AF65-F5344CB8AC3E}">
        <p14:creationId xmlns:p14="http://schemas.microsoft.com/office/powerpoint/2010/main" val="149359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Locations of the major strike-slip faults and prominent normal faults active in the Cordillera during the Cenozoic. The numbered locations show fossil sites: Driftwood Canyon (1), Horsefly (2), Chu Chua (3), </a:t>
            </a:r>
            <a:r>
              <a:rPr lang="en-CA" sz="1200" b="0" i="0" u="none" strike="noStrike" kern="1200" baseline="0" dirty="0" err="1" smtClean="0">
                <a:solidFill>
                  <a:schemeClr val="tx1"/>
                </a:solidFill>
                <a:latin typeface="+mn-lt"/>
                <a:ea typeface="+mn-ea"/>
                <a:cs typeface="+mn-cs"/>
              </a:rPr>
              <a:t>McAbee</a:t>
            </a:r>
            <a:r>
              <a:rPr lang="en-CA" sz="1200" b="0" i="0" u="none" strike="noStrike" kern="1200" baseline="0" dirty="0" smtClean="0">
                <a:solidFill>
                  <a:schemeClr val="tx1"/>
                </a:solidFill>
                <a:latin typeface="+mn-lt"/>
                <a:ea typeface="+mn-ea"/>
                <a:cs typeface="+mn-cs"/>
              </a:rPr>
              <a:t> (4), </a:t>
            </a:r>
            <a:r>
              <a:rPr lang="en-CA" sz="1200" b="0" i="0" u="none" strike="noStrike" kern="1200" baseline="0" dirty="0" err="1" smtClean="0">
                <a:solidFill>
                  <a:schemeClr val="tx1"/>
                </a:solidFill>
                <a:latin typeface="+mn-lt"/>
                <a:ea typeface="+mn-ea"/>
                <a:cs typeface="+mn-cs"/>
              </a:rPr>
              <a:t>Quilchena</a:t>
            </a:r>
            <a:r>
              <a:rPr lang="en-CA" sz="1200" b="0" i="0" u="none" strike="noStrike" kern="1200" baseline="0" dirty="0" smtClean="0">
                <a:solidFill>
                  <a:schemeClr val="tx1"/>
                </a:solidFill>
                <a:latin typeface="+mn-lt"/>
                <a:ea typeface="+mn-ea"/>
                <a:cs typeface="+mn-cs"/>
              </a:rPr>
              <a:t> (5), Princeton (6), Republic (7), and </a:t>
            </a:r>
            <a:r>
              <a:rPr lang="en-CA" sz="1200" b="0" i="0" u="none" strike="noStrike" kern="1200" baseline="0" dirty="0" err="1" smtClean="0">
                <a:solidFill>
                  <a:schemeClr val="tx1"/>
                </a:solidFill>
                <a:latin typeface="+mn-lt"/>
                <a:ea typeface="+mn-ea"/>
                <a:cs typeface="+mn-cs"/>
              </a:rPr>
              <a:t>Chuckanut</a:t>
            </a:r>
            <a:r>
              <a:rPr lang="en-CA" sz="1200" b="0" i="0" u="none" strike="noStrike" kern="1200" baseline="0" dirty="0" smtClean="0">
                <a:solidFill>
                  <a:schemeClr val="tx1"/>
                </a:solidFill>
                <a:latin typeface="+mn-lt"/>
                <a:ea typeface="+mn-ea"/>
                <a:cs typeface="+mn-cs"/>
              </a:rPr>
              <a:t> (8). The last two localities are in the United States.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63297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Okanagan Valley Fault southeast of Okanagan Falls, British Columbia. Bluffs above the lake at left consist of Jurassic to early Cenozoic gneiss. The surface that gently slopes away from the top of the bluffs marks the fault plane. Above this normal fault are weakly metamorphosed Paleozoic to Cenozoic rocks. JIM MONGER.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3355664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In this exposure at Three Valley Gap, southwest of </a:t>
            </a:r>
            <a:r>
              <a:rPr lang="en-CA" sz="1200" b="0" i="0" u="none" strike="noStrike" kern="1200" baseline="0" dirty="0" err="1" smtClean="0">
                <a:solidFill>
                  <a:schemeClr val="tx1"/>
                </a:solidFill>
                <a:latin typeface="+mn-lt"/>
                <a:ea typeface="+mn-ea"/>
                <a:cs typeface="+mn-cs"/>
              </a:rPr>
              <a:t>Revelstoke</a:t>
            </a:r>
            <a:r>
              <a:rPr lang="en-CA" sz="1200" b="0" i="0" u="none" strike="noStrike" kern="1200" baseline="0" dirty="0" smtClean="0">
                <a:solidFill>
                  <a:schemeClr val="tx1"/>
                </a:solidFill>
                <a:latin typeface="+mn-lt"/>
                <a:ea typeface="+mn-ea"/>
                <a:cs typeface="+mn-cs"/>
              </a:rPr>
              <a:t>, British Columbia, the darker, dog-bone-shaped body is a </a:t>
            </a:r>
            <a:r>
              <a:rPr lang="en-CA" sz="1200" b="0" i="0" u="none" strike="noStrike" kern="1200" baseline="0" dirty="0" err="1" smtClean="0">
                <a:solidFill>
                  <a:schemeClr val="tx1"/>
                </a:solidFill>
                <a:latin typeface="+mn-lt"/>
                <a:ea typeface="+mn-ea"/>
                <a:cs typeface="+mn-cs"/>
              </a:rPr>
              <a:t>boudin</a:t>
            </a:r>
            <a:r>
              <a:rPr lang="en-CA" sz="1200" b="0" i="0" u="none" strike="noStrike" kern="1200" baseline="0" dirty="0" smtClean="0">
                <a:solidFill>
                  <a:schemeClr val="tx1"/>
                </a:solidFill>
                <a:latin typeface="+mn-lt"/>
                <a:ea typeface="+mn-ea"/>
                <a:cs typeface="+mn-cs"/>
              </a:rPr>
              <a:t>, which was originally part of a mafic intrusion but has been metamorphosed to amphibolite. This </a:t>
            </a:r>
            <a:r>
              <a:rPr lang="en-CA" sz="1200" b="0" i="0" u="none" strike="noStrike" kern="1200" baseline="0" dirty="0" err="1" smtClean="0">
                <a:solidFill>
                  <a:schemeClr val="tx1"/>
                </a:solidFill>
                <a:latin typeface="+mn-lt"/>
                <a:ea typeface="+mn-ea"/>
                <a:cs typeface="+mn-cs"/>
              </a:rPr>
              <a:t>boudin</a:t>
            </a:r>
            <a:r>
              <a:rPr lang="en-CA" sz="1200" b="0" i="0" u="none" strike="noStrike" kern="1200" baseline="0" dirty="0" smtClean="0">
                <a:solidFill>
                  <a:schemeClr val="tx1"/>
                </a:solidFill>
                <a:latin typeface="+mn-lt"/>
                <a:ea typeface="+mn-ea"/>
                <a:cs typeface="+mn-cs"/>
              </a:rPr>
              <a:t> formed during the Eocene at the same time as brittle normal faulting in the upper crust. RAY PRICE.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120545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Paleogeography of North America and adjacent regions in the late Eocene, 35 million years ago. Land is shown in brown, with shading showing topography. The lighter blue areas represent possible coastal or </a:t>
            </a:r>
            <a:r>
              <a:rPr lang="en-CA" sz="1200" b="0" i="0" u="none" strike="noStrike" kern="1200" baseline="0" dirty="0" err="1" smtClean="0">
                <a:solidFill>
                  <a:schemeClr val="tx1"/>
                </a:solidFill>
                <a:latin typeface="+mn-lt"/>
                <a:ea typeface="+mn-ea"/>
                <a:cs typeface="+mn-cs"/>
              </a:rPr>
              <a:t>nearshore</a:t>
            </a:r>
            <a:r>
              <a:rPr lang="en-CA" sz="1200" b="0" i="0" u="none" strike="noStrike" kern="1200" baseline="0" dirty="0" smtClean="0">
                <a:solidFill>
                  <a:schemeClr val="tx1"/>
                </a:solidFill>
                <a:latin typeface="+mn-lt"/>
                <a:ea typeface="+mn-ea"/>
                <a:cs typeface="+mn-cs"/>
              </a:rPr>
              <a:t> areas, darker blue represents deeper ocean waters, and black indicates trenches. Aspects of modern geography are shown for orientation.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269225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Global paleogeography 35 million years ago, during the late Eocene. Colours as for previous figure.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1718596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changing plate-tectonic relationships of Laurasia, Greenland, North America, and Eurasia for middle Cretaceous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early Paleocene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early Eocene (</a:t>
            </a:r>
            <a:r>
              <a:rPr lang="en-CA" sz="1200" b="0" i="1" u="none" strike="noStrike" kern="1200" baseline="0" dirty="0" smtClean="0">
                <a:solidFill>
                  <a:schemeClr val="tx1"/>
                </a:solidFill>
                <a:latin typeface="+mn-lt"/>
                <a:ea typeface="+mn-ea"/>
                <a:cs typeface="+mn-cs"/>
              </a:rPr>
              <a:t>C</a:t>
            </a:r>
            <a:r>
              <a:rPr lang="en-CA" sz="1200" b="0" i="0" u="none" strike="noStrike" kern="1200" baseline="0" dirty="0" smtClean="0">
                <a:solidFill>
                  <a:schemeClr val="tx1"/>
                </a:solidFill>
                <a:latin typeface="+mn-lt"/>
                <a:ea typeface="+mn-ea"/>
                <a:cs typeface="+mn-cs"/>
              </a:rPr>
              <a:t>), and Oligocene and later times (</a:t>
            </a:r>
            <a:r>
              <a:rPr lang="en-CA" sz="1200" b="0" i="1" u="none" strike="noStrike" kern="1200" baseline="0" dirty="0" smtClean="0">
                <a:solidFill>
                  <a:schemeClr val="tx1"/>
                </a:solidFill>
                <a:latin typeface="+mn-lt"/>
                <a:ea typeface="+mn-ea"/>
                <a:cs typeface="+mn-cs"/>
              </a:rPr>
              <a:t>D</a:t>
            </a:r>
            <a:r>
              <a:rPr lang="en-CA" sz="1200" b="0" i="0" u="none" strike="noStrike" kern="1200" baseline="0" dirty="0" smtClean="0">
                <a:solidFill>
                  <a:schemeClr val="tx1"/>
                </a:solidFill>
                <a:latin typeface="+mn-lt"/>
                <a:ea typeface="+mn-ea"/>
                <a:cs typeface="+mn-cs"/>
              </a:rPr>
              <a:t>). The modern shoreline is shown for orientation, and Eocene plate positions are shown on all figures for simplicity. ADAPTED FROM VARIOUS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156098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Paleogeography of what was to become the Canadian Arctic in the late Paleocene to Eocene, 62 to 35 million years ago. The approximate location of Holman, Resolute, </a:t>
            </a:r>
            <a:r>
              <a:rPr lang="en-CA" sz="1200" b="0" i="0" u="none" strike="noStrike" kern="1200" baseline="0" dirty="0" err="1" smtClean="0">
                <a:solidFill>
                  <a:schemeClr val="tx1"/>
                </a:solidFill>
                <a:latin typeface="+mn-lt"/>
                <a:ea typeface="+mn-ea"/>
                <a:cs typeface="+mn-cs"/>
              </a:rPr>
              <a:t>Grise</a:t>
            </a:r>
            <a:r>
              <a:rPr lang="en-CA" sz="1200" b="0" i="0" u="none" strike="noStrike" kern="1200" baseline="0" dirty="0" smtClean="0">
                <a:solidFill>
                  <a:schemeClr val="tx1"/>
                </a:solidFill>
                <a:latin typeface="+mn-lt"/>
                <a:ea typeface="+mn-ea"/>
                <a:cs typeface="+mn-cs"/>
              </a:rPr>
              <a:t> Fiord, and Eureka are included to provide a guide for orientation, as well as </a:t>
            </a:r>
            <a:r>
              <a:rPr lang="en-CA" sz="1200" b="0" i="0" u="none" strike="noStrike" kern="1200" baseline="0" dirty="0" err="1" smtClean="0">
                <a:solidFill>
                  <a:schemeClr val="tx1"/>
                </a:solidFill>
                <a:latin typeface="+mn-lt"/>
                <a:ea typeface="+mn-ea"/>
                <a:cs typeface="+mn-cs"/>
              </a:rPr>
              <a:t>paleolatitudes</a:t>
            </a:r>
            <a:r>
              <a:rPr lang="en-CA" sz="1200" b="0" i="0" u="none" strike="noStrike" kern="1200" baseline="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1807004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An early Eocene summer lakeside scene based on fossils, about 50 million years old, found near </a:t>
            </a:r>
            <a:r>
              <a:rPr lang="en-CA" sz="1200" b="0" i="0" u="none" strike="noStrike" kern="1200" baseline="0" dirty="0" err="1" smtClean="0">
                <a:solidFill>
                  <a:schemeClr val="tx1"/>
                </a:solidFill>
                <a:latin typeface="+mn-lt"/>
                <a:ea typeface="+mn-ea"/>
                <a:cs typeface="+mn-cs"/>
              </a:rPr>
              <a:t>Quilchena</a:t>
            </a:r>
            <a:r>
              <a:rPr lang="en-CA" sz="1200" b="0" i="0" u="none" strike="noStrike" kern="1200" baseline="0" dirty="0" smtClean="0">
                <a:solidFill>
                  <a:schemeClr val="tx1"/>
                </a:solidFill>
                <a:latin typeface="+mn-lt"/>
                <a:ea typeface="+mn-ea"/>
                <a:cs typeface="+mn-cs"/>
              </a:rPr>
              <a:t>, British Columbia. On the right is a large swamp cypress tree with flowering “water willow” (</a:t>
            </a:r>
            <a:r>
              <a:rPr lang="en-CA" sz="1200" b="0" i="1" u="none" strike="noStrike" kern="1200" baseline="0" dirty="0" err="1" smtClean="0">
                <a:solidFill>
                  <a:schemeClr val="tx1"/>
                </a:solidFill>
                <a:latin typeface="+mn-lt"/>
                <a:ea typeface="+mn-ea"/>
                <a:cs typeface="+mn-cs"/>
              </a:rPr>
              <a:t>Decodon</a:t>
            </a:r>
            <a:r>
              <a:rPr lang="en-CA" sz="1200" b="0" i="0" u="none" strike="noStrike" kern="1200" baseline="0" dirty="0" smtClean="0">
                <a:solidFill>
                  <a:schemeClr val="tx1"/>
                </a:solidFill>
                <a:latin typeface="+mn-lt"/>
                <a:ea typeface="+mn-ea"/>
                <a:cs typeface="+mn-cs"/>
              </a:rPr>
              <a:t>) shoots at its left base. Leaves of tea-family plants can be seen at far and lower right, with a fruiting branch of ash at upper right. The shallow waters around the cypress support floating mats of algae, the fern </a:t>
            </a:r>
            <a:r>
              <a:rPr lang="en-CA" sz="1200" b="0" i="1" u="none" strike="noStrike" kern="1200" baseline="0" dirty="0" err="1" smtClean="0">
                <a:solidFill>
                  <a:schemeClr val="tx1"/>
                </a:solidFill>
                <a:latin typeface="+mn-lt"/>
                <a:ea typeface="+mn-ea"/>
                <a:cs typeface="+mn-cs"/>
              </a:rPr>
              <a:t>Azolla</a:t>
            </a:r>
            <a:r>
              <a:rPr lang="en-CA" sz="1200" b="0" i="0" u="none" strike="noStrike" kern="1200" baseline="0" dirty="0" smtClean="0">
                <a:solidFill>
                  <a:schemeClr val="tx1"/>
                </a:solidFill>
                <a:latin typeface="+mn-lt"/>
                <a:ea typeface="+mn-ea"/>
                <a:cs typeface="+mn-cs"/>
              </a:rPr>
              <a:t>, and leaves of water lily. At left, an alder branch with cones hangs over a fertile shoot of dawn redwood. The small blade-leafed plants at the middle water’s edge, although not true grasses, may be early relatives of that group or other grass-like plants. Animal fossils at </a:t>
            </a:r>
            <a:r>
              <a:rPr lang="en-CA" sz="1200" b="0" i="0" u="none" strike="noStrike" kern="1200" baseline="0" dirty="0" err="1" smtClean="0">
                <a:solidFill>
                  <a:schemeClr val="tx1"/>
                </a:solidFill>
                <a:latin typeface="+mn-lt"/>
                <a:ea typeface="+mn-ea"/>
                <a:cs typeface="+mn-cs"/>
              </a:rPr>
              <a:t>Quilchena</a:t>
            </a:r>
            <a:r>
              <a:rPr lang="en-CA" sz="1200" b="0" i="0" u="none" strike="noStrike" kern="1200" baseline="0" dirty="0" smtClean="0">
                <a:solidFill>
                  <a:schemeClr val="tx1"/>
                </a:solidFill>
                <a:latin typeface="+mn-lt"/>
                <a:ea typeface="+mn-ea"/>
                <a:cs typeface="+mn-cs"/>
              </a:rPr>
              <a:t> include insects, which likely provided food for the swallow-like swifts (upper left), fossils of which have been found recently. ARTWORK COPYRIGHT ROLF MATHEWES.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415106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10</a:t>
            </a:r>
            <a:br>
              <a:rPr lang="en-CA" dirty="0" smtClean="0">
                <a:latin typeface="Arial"/>
                <a:cs typeface="Arial"/>
              </a:rPr>
            </a:br>
            <a:r>
              <a:rPr lang="en-US" dirty="0"/>
              <a:t>Part </a:t>
            </a:r>
            <a:r>
              <a:rPr lang="en-US" dirty="0" smtClean="0"/>
              <a:t>2 </a:t>
            </a:r>
            <a:r>
              <a:rPr lang="en-US" dirty="0"/>
              <a:t>of 3</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0"/>
            <a:ext cx="8585915" cy="6858000"/>
          </a:xfrm>
          <a:prstGeom prst="rect">
            <a:avLst/>
          </a:prstGeom>
        </p:spPr>
      </p:pic>
    </p:spTree>
    <p:extLst>
      <p:ext uri="{BB962C8B-B14F-4D97-AF65-F5344CB8AC3E}">
        <p14:creationId xmlns:p14="http://schemas.microsoft.com/office/powerpoint/2010/main" val="406786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28" y="0"/>
            <a:ext cx="8009343" cy="6858000"/>
          </a:xfrm>
          <a:prstGeom prst="rect">
            <a:avLst/>
          </a:prstGeom>
        </p:spPr>
      </p:pic>
    </p:spTree>
    <p:extLst>
      <p:ext uri="{BB962C8B-B14F-4D97-AF65-F5344CB8AC3E}">
        <p14:creationId xmlns:p14="http://schemas.microsoft.com/office/powerpoint/2010/main" val="142711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9038550" cy="6858000"/>
          </a:xfrm>
          <a:prstGeom prst="rect">
            <a:avLst/>
          </a:prstGeom>
        </p:spPr>
      </p:pic>
    </p:spTree>
    <p:extLst>
      <p:ext uri="{BB962C8B-B14F-4D97-AF65-F5344CB8AC3E}">
        <p14:creationId xmlns:p14="http://schemas.microsoft.com/office/powerpoint/2010/main" val="353021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0"/>
            <a:ext cx="8694770" cy="6858000"/>
          </a:xfrm>
          <a:prstGeom prst="rect">
            <a:avLst/>
          </a:prstGeom>
        </p:spPr>
      </p:pic>
    </p:spTree>
    <p:extLst>
      <p:ext uri="{BB962C8B-B14F-4D97-AF65-F5344CB8AC3E}">
        <p14:creationId xmlns:p14="http://schemas.microsoft.com/office/powerpoint/2010/main" val="118654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0"/>
            <a:ext cx="9144000" cy="6755130"/>
          </a:xfrm>
          <a:prstGeom prst="rect">
            <a:avLst/>
          </a:prstGeom>
        </p:spPr>
      </p:pic>
    </p:spTree>
    <p:extLst>
      <p:ext uri="{BB962C8B-B14F-4D97-AF65-F5344CB8AC3E}">
        <p14:creationId xmlns:p14="http://schemas.microsoft.com/office/powerpoint/2010/main" val="3106229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523662" cy="6858000"/>
          </a:xfrm>
          <a:prstGeom prst="rect">
            <a:avLst/>
          </a:prstGeom>
        </p:spPr>
      </p:pic>
    </p:spTree>
    <p:extLst>
      <p:ext uri="{BB962C8B-B14F-4D97-AF65-F5344CB8AC3E}">
        <p14:creationId xmlns:p14="http://schemas.microsoft.com/office/powerpoint/2010/main" val="31990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 y="0"/>
            <a:ext cx="9053465" cy="6858000"/>
          </a:xfrm>
          <a:prstGeom prst="rect">
            <a:avLst/>
          </a:prstGeom>
        </p:spPr>
      </p:pic>
    </p:spTree>
    <p:extLst>
      <p:ext uri="{BB962C8B-B14F-4D97-AF65-F5344CB8AC3E}">
        <p14:creationId xmlns:p14="http://schemas.microsoft.com/office/powerpoint/2010/main" val="74594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928" y="0"/>
            <a:ext cx="5250144" cy="6858000"/>
          </a:xfrm>
          <a:prstGeom prst="rect">
            <a:avLst/>
          </a:prstGeom>
          <a:ln>
            <a:solidFill>
              <a:srgbClr val="000000"/>
            </a:solidFill>
          </a:ln>
        </p:spPr>
      </p:pic>
    </p:spTree>
    <p:extLst>
      <p:ext uri="{BB962C8B-B14F-4D97-AF65-F5344CB8AC3E}">
        <p14:creationId xmlns:p14="http://schemas.microsoft.com/office/powerpoint/2010/main" val="3048842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8745"/>
            <a:ext cx="9144000" cy="4080510"/>
          </a:xfrm>
          <a:prstGeom prst="rect">
            <a:avLst/>
          </a:prstGeom>
        </p:spPr>
      </p:pic>
    </p:spTree>
    <p:extLst>
      <p:ext uri="{BB962C8B-B14F-4D97-AF65-F5344CB8AC3E}">
        <p14:creationId xmlns:p14="http://schemas.microsoft.com/office/powerpoint/2010/main" val="133203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
            <a:ext cx="9144000" cy="6800850"/>
          </a:xfrm>
          <a:prstGeom prst="rect">
            <a:avLst/>
          </a:prstGeom>
        </p:spPr>
      </p:pic>
    </p:spTree>
    <p:extLst>
      <p:ext uri="{BB962C8B-B14F-4D97-AF65-F5344CB8AC3E}">
        <p14:creationId xmlns:p14="http://schemas.microsoft.com/office/powerpoint/2010/main" val="1772385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0"/>
            <a:ext cx="6531429" cy="6858000"/>
          </a:xfrm>
          <a:prstGeom prst="rect">
            <a:avLst/>
          </a:prstGeom>
        </p:spPr>
      </p:pic>
    </p:spTree>
    <p:extLst>
      <p:ext uri="{BB962C8B-B14F-4D97-AF65-F5344CB8AC3E}">
        <p14:creationId xmlns:p14="http://schemas.microsoft.com/office/powerpoint/2010/main" val="6149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500"/>
            <a:ext cx="9144000" cy="5440680"/>
          </a:xfrm>
          <a:prstGeom prst="rect">
            <a:avLst/>
          </a:prstGeom>
        </p:spPr>
      </p:pic>
    </p:spTree>
    <p:extLst>
      <p:ext uri="{BB962C8B-B14F-4D97-AF65-F5344CB8AC3E}">
        <p14:creationId xmlns:p14="http://schemas.microsoft.com/office/powerpoint/2010/main" val="2510696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0"/>
            <a:ext cx="7376672" cy="6858000"/>
          </a:xfrm>
          <a:prstGeom prst="rect">
            <a:avLst/>
          </a:prstGeom>
          <a:ln>
            <a:solidFill>
              <a:srgbClr val="000000"/>
            </a:solidFill>
          </a:ln>
        </p:spPr>
      </p:pic>
    </p:spTree>
    <p:extLst>
      <p:ext uri="{BB962C8B-B14F-4D97-AF65-F5344CB8AC3E}">
        <p14:creationId xmlns:p14="http://schemas.microsoft.com/office/powerpoint/2010/main" val="14872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0"/>
            <a:ext cx="8350685" cy="6858000"/>
          </a:xfrm>
          <a:prstGeom prst="rect">
            <a:avLst/>
          </a:prstGeom>
          <a:ln>
            <a:solidFill>
              <a:srgbClr val="000000"/>
            </a:solidFill>
          </a:ln>
        </p:spPr>
      </p:pic>
    </p:spTree>
    <p:extLst>
      <p:ext uri="{BB962C8B-B14F-4D97-AF65-F5344CB8AC3E}">
        <p14:creationId xmlns:p14="http://schemas.microsoft.com/office/powerpoint/2010/main" val="34206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7" y="0"/>
            <a:ext cx="7557025" cy="6858000"/>
          </a:xfrm>
          <a:prstGeom prst="rect">
            <a:avLst/>
          </a:prstGeom>
        </p:spPr>
      </p:pic>
    </p:spTree>
    <p:extLst>
      <p:ext uri="{BB962C8B-B14F-4D97-AF65-F5344CB8AC3E}">
        <p14:creationId xmlns:p14="http://schemas.microsoft.com/office/powerpoint/2010/main" val="2419251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1321</Words>
  <Application>Microsoft Macintosh PowerPoint</Application>
  <PresentationFormat>On-screen Show (4:3)</PresentationFormat>
  <Paragraphs>78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CHAPTER 10 Part 2 of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39</cp:revision>
  <dcterms:created xsi:type="dcterms:W3CDTF">2014-10-27T15:29:10Z</dcterms:created>
  <dcterms:modified xsi:type="dcterms:W3CDTF">2014-12-17T08:19:47Z</dcterms:modified>
</cp:coreProperties>
</file>