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Facades of two houses along the rue des </a:t>
            </a:r>
            <a:r>
              <a:rPr lang="en-CA" sz="1200" b="0" i="0" u="none" strike="noStrike" kern="1200" baseline="0" dirty="0" err="1" smtClean="0">
                <a:solidFill>
                  <a:schemeClr val="tx1"/>
                </a:solidFill>
                <a:latin typeface="+mn-lt"/>
                <a:ea typeface="+mn-ea"/>
                <a:cs typeface="+mn-cs"/>
              </a:rPr>
              <a:t>Remparts</a:t>
            </a:r>
            <a:r>
              <a:rPr lang="en-CA" sz="1200" b="0" i="0" u="none" strike="noStrike" kern="1200" baseline="0" dirty="0" smtClean="0">
                <a:solidFill>
                  <a:schemeClr val="tx1"/>
                </a:solidFill>
                <a:latin typeface="+mn-lt"/>
                <a:ea typeface="+mn-ea"/>
                <a:cs typeface="+mn-cs"/>
              </a:rPr>
              <a:t>. The house to the left is constructed of Ordovician Saint-Marc-des-</a:t>
            </a:r>
            <a:r>
              <a:rPr lang="en-CA" sz="1200" b="0" i="0" u="none" strike="noStrike" kern="1200" baseline="0" dirty="0" err="1" smtClean="0">
                <a:solidFill>
                  <a:schemeClr val="tx1"/>
                </a:solidFill>
                <a:latin typeface="+mn-lt"/>
                <a:ea typeface="+mn-ea"/>
                <a:cs typeface="+mn-cs"/>
              </a:rPr>
              <a:t>Carrières</a:t>
            </a:r>
            <a:r>
              <a:rPr lang="en-CA" sz="1200" b="0" i="0" u="none" strike="noStrike" kern="1200" baseline="0" dirty="0" smtClean="0">
                <a:solidFill>
                  <a:schemeClr val="tx1"/>
                </a:solidFill>
                <a:latin typeface="+mn-lt"/>
                <a:ea typeface="+mn-ea"/>
                <a:cs typeface="+mn-cs"/>
              </a:rPr>
              <a:t> Limestone, the house to the right of greenish Cambrian </a:t>
            </a:r>
            <a:r>
              <a:rPr lang="en-CA" sz="1200" b="0" i="0" u="none" strike="noStrike" kern="1200" baseline="0" dirty="0" err="1" smtClean="0">
                <a:solidFill>
                  <a:schemeClr val="tx1"/>
                </a:solidFill>
                <a:latin typeface="+mn-lt"/>
                <a:ea typeface="+mn-ea"/>
                <a:cs typeface="+mn-cs"/>
              </a:rPr>
              <a:t>Sillery</a:t>
            </a:r>
            <a:r>
              <a:rPr lang="en-CA" sz="1200" b="0" i="0" u="none" strike="noStrike" kern="1200" baseline="0" dirty="0" smtClean="0">
                <a:solidFill>
                  <a:schemeClr val="tx1"/>
                </a:solidFill>
                <a:latin typeface="+mn-lt"/>
                <a:ea typeface="+mn-ea"/>
                <a:cs typeface="+mn-cs"/>
              </a:rPr>
              <a:t> Sandstone.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Maison</a:t>
            </a:r>
            <a:r>
              <a:rPr lang="en-CA" sz="1200" b="0" i="0" u="none" strike="noStrike" kern="1200" baseline="0" dirty="0" smtClean="0">
                <a:solidFill>
                  <a:schemeClr val="tx1"/>
                </a:solidFill>
                <a:latin typeface="+mn-lt"/>
                <a:ea typeface="+mn-ea"/>
                <a:cs typeface="+mn-cs"/>
              </a:rPr>
              <a:t> Parent (1761), located at the corner of rue Sous-le-Fort and rue Saint-Pierre, is built of a variety of local rocks, many from a former building on the site that was destroyed during the British siege of the city in 1759. The rocks include reddish to brownish calcareous Ange-</a:t>
            </a:r>
            <a:r>
              <a:rPr lang="en-CA" sz="1200" b="0" i="0" u="none" strike="noStrike" kern="1200" baseline="0" dirty="0" err="1" smtClean="0">
                <a:solidFill>
                  <a:schemeClr val="tx1"/>
                </a:solidFill>
                <a:latin typeface="+mn-lt"/>
                <a:ea typeface="+mn-ea"/>
                <a:cs typeface="+mn-cs"/>
              </a:rPr>
              <a:t>Gardien</a:t>
            </a:r>
            <a:r>
              <a:rPr lang="en-CA" sz="1200" b="0" i="0" u="none" strike="noStrike" kern="1200" baseline="0" dirty="0" smtClean="0">
                <a:solidFill>
                  <a:schemeClr val="tx1"/>
                </a:solidFill>
                <a:latin typeface="+mn-lt"/>
                <a:ea typeface="+mn-ea"/>
                <a:cs typeface="+mn-cs"/>
              </a:rPr>
              <a:t> Sandstone (its colour due to iron oxide grain coatings), Beauport Limestone, </a:t>
            </a:r>
            <a:r>
              <a:rPr lang="en-CA" sz="1200" b="0" i="0" u="none" strike="noStrike" kern="1200" baseline="0" dirty="0" err="1" smtClean="0">
                <a:solidFill>
                  <a:schemeClr val="tx1"/>
                </a:solidFill>
                <a:latin typeface="+mn-lt"/>
                <a:ea typeface="+mn-ea"/>
                <a:cs typeface="+mn-cs"/>
              </a:rPr>
              <a:t>Sillery</a:t>
            </a:r>
            <a:r>
              <a:rPr lang="en-CA" sz="1200" b="0" i="0" u="none" strike="noStrike" kern="1200" baseline="0" dirty="0" smtClean="0">
                <a:solidFill>
                  <a:schemeClr val="tx1"/>
                </a:solidFill>
                <a:latin typeface="+mn-lt"/>
                <a:ea typeface="+mn-ea"/>
                <a:cs typeface="+mn-cs"/>
              </a:rPr>
              <a:t> Sandstone, </a:t>
            </a:r>
            <a:r>
              <a:rPr lang="en-CA" sz="1200" b="0" i="0" u="none" strike="noStrike" kern="1200" baseline="0" dirty="0" err="1" smtClean="0">
                <a:solidFill>
                  <a:schemeClr val="tx1"/>
                </a:solidFill>
                <a:latin typeface="+mn-lt"/>
                <a:ea typeface="+mn-ea"/>
                <a:cs typeface="+mn-cs"/>
              </a:rPr>
              <a:t>Rivière</a:t>
            </a:r>
            <a:r>
              <a:rPr lang="en-CA" sz="1200" b="0" i="0" u="none" strike="noStrike" kern="1200" baseline="0" dirty="0" smtClean="0">
                <a:solidFill>
                  <a:schemeClr val="tx1"/>
                </a:solidFill>
                <a:latin typeface="+mn-lt"/>
                <a:ea typeface="+mn-ea"/>
                <a:cs typeface="+mn-cs"/>
              </a:rPr>
              <a:t>-à-Pierre Granite, and Cap </a:t>
            </a:r>
            <a:r>
              <a:rPr lang="en-CA" sz="1200" b="0" i="0" u="none" strike="noStrike" kern="1200" baseline="0" dirty="0" err="1" smtClean="0">
                <a:solidFill>
                  <a:schemeClr val="tx1"/>
                </a:solidFill>
                <a:latin typeface="+mn-lt"/>
                <a:ea typeface="+mn-ea"/>
                <a:cs typeface="+mn-cs"/>
              </a:rPr>
              <a:t>Diamant</a:t>
            </a:r>
            <a:r>
              <a:rPr lang="en-CA" sz="1200" b="0" i="0" u="none" strike="noStrike" kern="1200" baseline="0" dirty="0" smtClean="0">
                <a:solidFill>
                  <a:schemeClr val="tx1"/>
                </a:solidFill>
                <a:latin typeface="+mn-lt"/>
                <a:ea typeface="+mn-ea"/>
                <a:cs typeface="+mn-cs"/>
              </a:rPr>
              <a:t> Blackstone. The trim around doors and windows is the Pointe-aux-Trembles Limestone.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204133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cliff of precarious-looking Ordovician calcareous mudstone along a lane in Québec City illustrates the potential danger of </a:t>
            </a:r>
            <a:r>
              <a:rPr lang="en-CA" sz="1200" b="0" i="0" u="none" strike="noStrike" kern="1200" baseline="0" dirty="0" err="1" smtClean="0">
                <a:solidFill>
                  <a:schemeClr val="tx1"/>
                </a:solidFill>
                <a:latin typeface="+mn-lt"/>
                <a:ea typeface="+mn-ea"/>
                <a:cs typeface="+mn-cs"/>
              </a:rPr>
              <a:t>rockfalls</a:t>
            </a:r>
            <a:r>
              <a:rPr lang="en-CA" sz="1200" b="0" i="0" u="none" strike="noStrike" kern="1200" baseline="0" dirty="0" smtClean="0">
                <a:solidFill>
                  <a:schemeClr val="tx1"/>
                </a:solidFill>
                <a:latin typeface="+mn-lt"/>
                <a:ea typeface="+mn-ea"/>
                <a:cs typeface="+mn-cs"/>
              </a:rPr>
              <a:t> in the city.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01195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After the glaciers retreated, the lithosphere took a while to rebound </a:t>
            </a:r>
            <a:r>
              <a:rPr lang="en-CA" sz="1200" b="0" i="0" u="none" strike="noStrike" kern="1200" baseline="0" dirty="0" err="1" smtClean="0">
                <a:solidFill>
                  <a:schemeClr val="tx1"/>
                </a:solidFill>
                <a:latin typeface="+mn-lt"/>
                <a:ea typeface="+mn-ea"/>
                <a:cs typeface="+mn-cs"/>
              </a:rPr>
              <a:t>isostatically</a:t>
            </a:r>
            <a:r>
              <a:rPr lang="en-CA" sz="1200" b="0" i="0" u="none" strike="noStrike" kern="1200" baseline="0" dirty="0" smtClean="0">
                <a:solidFill>
                  <a:schemeClr val="tx1"/>
                </a:solidFill>
                <a:latin typeface="+mn-lt"/>
                <a:ea typeface="+mn-ea"/>
                <a:cs typeface="+mn-cs"/>
              </a:rPr>
              <a:t> from their weight, resulting in depressions below sea level. One such depression was the area now occupied by the St. Lawrence Valley, which was flooded by the Champlain Sea. The maximum extent of the Sea’s inundation is shown in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and the early stages of its retreat in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By 9,000 years ago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the Cap </a:t>
            </a:r>
            <a:r>
              <a:rPr lang="en-CA" sz="1200" b="0" i="0" u="none" strike="noStrike" kern="1200" baseline="0" dirty="0" err="1" smtClean="0">
                <a:solidFill>
                  <a:schemeClr val="tx1"/>
                </a:solidFill>
                <a:latin typeface="+mn-lt"/>
                <a:ea typeface="+mn-ea"/>
                <a:cs typeface="+mn-cs"/>
              </a:rPr>
              <a:t>Diamant</a:t>
            </a:r>
            <a:r>
              <a:rPr lang="en-CA" sz="1200" b="0" i="0" u="none" strike="noStrike" kern="1200" baseline="0" dirty="0" smtClean="0">
                <a:solidFill>
                  <a:schemeClr val="tx1"/>
                </a:solidFill>
                <a:latin typeface="+mn-lt"/>
                <a:ea typeface="+mn-ea"/>
                <a:cs typeface="+mn-cs"/>
              </a:rPr>
              <a:t> promontory was an island in a broad St. Lawrence Estuary. Over the past 9,000 years, sea levels have continued to recede to today (</a:t>
            </a:r>
            <a:r>
              <a:rPr lang="en-CA" sz="1200" b="0" i="1" u="none" strike="noStrike" kern="1200" baseline="0" dirty="0" smtClean="0">
                <a:solidFill>
                  <a:schemeClr val="tx1"/>
                </a:solidFill>
                <a:latin typeface="+mn-lt"/>
                <a:ea typeface="+mn-ea"/>
                <a:cs typeface="+mn-cs"/>
              </a:rPr>
              <a:t>D</a:t>
            </a:r>
            <a:r>
              <a:rPr lang="en-CA" sz="1200" b="0" i="0" u="none" strike="noStrike" kern="1200" baseline="0" dirty="0" smtClean="0">
                <a:solidFill>
                  <a:schemeClr val="tx1"/>
                </a:solidFill>
                <a:latin typeface="+mn-lt"/>
                <a:ea typeface="+mn-ea"/>
                <a:cs typeface="+mn-cs"/>
              </a:rPr>
              <a:t>). ADAPTED FROM CÔTÉ ET AL. (2001) BY ANDRÉE BOLDUC.</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326880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downstream view of the St. Lawrence River reveals why the Cap </a:t>
            </a:r>
            <a:r>
              <a:rPr lang="en-CA" sz="1200" b="0" i="0" u="none" strike="noStrike" kern="1200" baseline="0" dirty="0" err="1" smtClean="0">
                <a:solidFill>
                  <a:schemeClr val="tx1"/>
                </a:solidFill>
                <a:latin typeface="+mn-lt"/>
                <a:ea typeface="+mn-ea"/>
                <a:cs typeface="+mn-cs"/>
              </a:rPr>
              <a:t>Diamant</a:t>
            </a:r>
            <a:r>
              <a:rPr lang="en-CA" sz="1200" b="0" i="0" u="none" strike="noStrike" kern="1200" baseline="0" dirty="0" smtClean="0">
                <a:solidFill>
                  <a:schemeClr val="tx1"/>
                </a:solidFill>
                <a:latin typeface="+mn-lt"/>
                <a:ea typeface="+mn-ea"/>
                <a:cs typeface="+mn-cs"/>
              </a:rPr>
              <a:t>, or Québec, promontory is so strategically important. The promontory consists of resistant rocks of the most northwesterly of the thrust sheets of the Appalachian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The highlands in the far distance are underlain by rocks of the Grenville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of the Canadian Shield. Most of the lowlands in this view were covered some 12,000 years ago by the Champlain Sea.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Flat-lying late Ordovician limestone, belonging to the St. Lawrence Platform sequence, </a:t>
            </a:r>
            <a:r>
              <a:rPr lang="en-CA" sz="1200" b="0" i="0" u="none" strike="noStrike" kern="1200" baseline="0" dirty="0" err="1" smtClean="0">
                <a:solidFill>
                  <a:schemeClr val="tx1"/>
                </a:solidFill>
                <a:latin typeface="+mn-lt"/>
                <a:ea typeface="+mn-ea"/>
                <a:cs typeface="+mn-cs"/>
              </a:rPr>
              <a:t>unconformably</a:t>
            </a:r>
            <a:r>
              <a:rPr lang="en-CA" sz="1200" b="0" i="0" u="none" strike="noStrike" kern="1200" baseline="0" dirty="0" smtClean="0">
                <a:solidFill>
                  <a:schemeClr val="tx1"/>
                </a:solidFill>
                <a:latin typeface="+mn-lt"/>
                <a:ea typeface="+mn-ea"/>
                <a:cs typeface="+mn-cs"/>
              </a:rPr>
              <a:t> overlies hard crystalline </a:t>
            </a:r>
            <a:r>
              <a:rPr lang="en-CA" sz="1200" b="0" i="0" u="none" strike="noStrike" kern="1200" baseline="0" dirty="0" err="1" smtClean="0">
                <a:solidFill>
                  <a:schemeClr val="tx1"/>
                </a:solidFill>
                <a:latin typeface="+mn-lt"/>
                <a:ea typeface="+mn-ea"/>
                <a:cs typeface="+mn-cs"/>
              </a:rPr>
              <a:t>Grenvillian</a:t>
            </a:r>
            <a:r>
              <a:rPr lang="en-CA" sz="1200" b="0" i="0" u="none" strike="noStrike" kern="1200" baseline="0" dirty="0" smtClean="0">
                <a:solidFill>
                  <a:schemeClr val="tx1"/>
                </a:solidFill>
                <a:latin typeface="+mn-lt"/>
                <a:ea typeface="+mn-ea"/>
                <a:cs typeface="+mn-cs"/>
              </a:rPr>
              <a:t> gneiss at Montmorency Falls, Beauport, Quebec. A gap of about 550 million years is represented by the unconformity.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wall along Sous-le-</a:t>
            </a:r>
            <a:r>
              <a:rPr lang="en-CA" sz="1200" b="0" i="0" u="none" strike="noStrike" kern="1200" baseline="0" dirty="0" err="1" smtClean="0">
                <a:solidFill>
                  <a:schemeClr val="tx1"/>
                </a:solidFill>
                <a:latin typeface="+mn-lt"/>
                <a:ea typeface="+mn-ea"/>
                <a:cs typeface="+mn-cs"/>
              </a:rPr>
              <a:t>Capin</a:t>
            </a:r>
            <a:r>
              <a:rPr lang="en-CA" sz="1200" b="0" i="0" u="none" strike="noStrike" kern="1200" baseline="0" dirty="0" smtClean="0">
                <a:solidFill>
                  <a:schemeClr val="tx1"/>
                </a:solidFill>
                <a:latin typeface="+mn-lt"/>
                <a:ea typeface="+mn-ea"/>
                <a:cs typeface="+mn-cs"/>
              </a:rPr>
              <a:t> in old Québec City sits on tilted Ordovician calcareous mudstone deposited in the deep waters of the Iapetus Ocean. Ordovician and older rocks were thrust-faulted and folded during the Taconic Orogeny, an event within the Appalachian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Québec City’s geological setting at the crossroads of the Canadian Shield (pink), the St. Lawrence Platform (green), and the Appalachian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(brown). ADAPTED FROM CÔTÉ ET AL. (2001).</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the </a:t>
            </a:r>
            <a:r>
              <a:rPr lang="en-CA" sz="1200" b="0" i="0" u="none" strike="noStrike" kern="1200" baseline="0" dirty="0" err="1" smtClean="0">
                <a:solidFill>
                  <a:schemeClr val="tx1"/>
                </a:solidFill>
                <a:latin typeface="+mn-lt"/>
                <a:ea typeface="+mn-ea"/>
                <a:cs typeface="+mn-cs"/>
              </a:rPr>
              <a:t>Maison</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Cureux</a:t>
            </a:r>
            <a:r>
              <a:rPr lang="en-CA" sz="1200" b="0" i="0" u="none" strike="noStrike" kern="1200" baseline="0" dirty="0" smtClean="0">
                <a:solidFill>
                  <a:schemeClr val="tx1"/>
                </a:solidFill>
                <a:latin typeface="+mn-lt"/>
                <a:ea typeface="+mn-ea"/>
                <a:cs typeface="+mn-cs"/>
              </a:rPr>
              <a:t> (1729 reconstruction of a 1709 building) on rue Saint-Louis, near its intersection with rue </a:t>
            </a:r>
            <a:r>
              <a:rPr lang="en-CA" sz="1200" b="0" i="0" u="none" strike="noStrike" kern="1200" baseline="0" dirty="0" err="1" smtClean="0">
                <a:solidFill>
                  <a:schemeClr val="tx1"/>
                </a:solidFill>
                <a:latin typeface="+mn-lt"/>
                <a:ea typeface="+mn-ea"/>
                <a:cs typeface="+mn-cs"/>
              </a:rPr>
              <a:t>d’Auteuil</a:t>
            </a:r>
            <a:r>
              <a:rPr lang="en-CA" sz="1200" b="0" i="0" u="none" strike="noStrike" kern="1200" baseline="0" dirty="0" smtClean="0">
                <a:solidFill>
                  <a:schemeClr val="tx1"/>
                </a:solidFill>
                <a:latin typeface="+mn-lt"/>
                <a:ea typeface="+mn-ea"/>
                <a:cs typeface="+mn-cs"/>
              </a:rPr>
              <a:t>. This is a rare example of a house built of Ordovician Cap </a:t>
            </a:r>
            <a:r>
              <a:rPr lang="en-CA" sz="1200" b="0" i="0" u="none" strike="noStrike" kern="1200" baseline="0" dirty="0" err="1" smtClean="0">
                <a:solidFill>
                  <a:schemeClr val="tx1"/>
                </a:solidFill>
                <a:latin typeface="+mn-lt"/>
                <a:ea typeface="+mn-ea"/>
                <a:cs typeface="+mn-cs"/>
              </a:rPr>
              <a:t>Diamant</a:t>
            </a:r>
            <a:r>
              <a:rPr lang="en-CA" sz="1200" b="0" i="0" u="none" strike="noStrike" kern="1200" baseline="0" dirty="0" smtClean="0">
                <a:solidFill>
                  <a:schemeClr val="tx1"/>
                </a:solidFill>
                <a:latin typeface="+mn-lt"/>
                <a:ea typeface="+mn-ea"/>
                <a:cs typeface="+mn-cs"/>
              </a:rPr>
              <a:t> Blackstone.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main building stone in Place Royale is Ordovician Beauport Limestone.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the city wall in Montmorency Park. The wall is composed of Ordovician Ange- </a:t>
            </a:r>
            <a:r>
              <a:rPr lang="en-CA" sz="1200" b="0" i="0" u="none" strike="noStrike" kern="1200" baseline="0" dirty="0" err="1" smtClean="0">
                <a:solidFill>
                  <a:schemeClr val="tx1"/>
                </a:solidFill>
                <a:latin typeface="+mn-lt"/>
                <a:ea typeface="+mn-ea"/>
                <a:cs typeface="+mn-cs"/>
              </a:rPr>
              <a:t>Gardien</a:t>
            </a:r>
            <a:r>
              <a:rPr lang="en-CA" sz="1200" b="0" i="0" u="none" strike="noStrike" kern="1200" baseline="0" dirty="0" smtClean="0">
                <a:solidFill>
                  <a:schemeClr val="tx1"/>
                </a:solidFill>
                <a:latin typeface="+mn-lt"/>
                <a:ea typeface="+mn-ea"/>
                <a:cs typeface="+mn-cs"/>
              </a:rPr>
              <a:t> (yellowish) and Cambrian </a:t>
            </a:r>
            <a:r>
              <a:rPr lang="en-CA" sz="1200" b="0" i="0" u="none" strike="noStrike" kern="1200" baseline="0" dirty="0" err="1" smtClean="0">
                <a:solidFill>
                  <a:schemeClr val="tx1"/>
                </a:solidFill>
                <a:latin typeface="+mn-lt"/>
                <a:ea typeface="+mn-ea"/>
                <a:cs typeface="+mn-cs"/>
              </a:rPr>
              <a:t>Sillery</a:t>
            </a:r>
            <a:r>
              <a:rPr lang="en-CA" sz="1200" b="0" i="0" u="none" strike="noStrike" kern="1200" baseline="0" dirty="0" smtClean="0">
                <a:solidFill>
                  <a:schemeClr val="tx1"/>
                </a:solidFill>
                <a:latin typeface="+mn-lt"/>
                <a:ea typeface="+mn-ea"/>
                <a:cs typeface="+mn-cs"/>
              </a:rPr>
              <a:t>-Cap Rouge (greenish to brownish) sandstones.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Champlain Monument (1898) on </a:t>
            </a:r>
            <a:r>
              <a:rPr lang="en-CA" sz="1200" b="0" i="0" u="none" strike="noStrike" kern="1200" baseline="0" dirty="0" err="1" smtClean="0">
                <a:solidFill>
                  <a:schemeClr val="tx1"/>
                </a:solidFill>
                <a:latin typeface="+mn-lt"/>
                <a:ea typeface="+mn-ea"/>
                <a:cs typeface="+mn-cs"/>
              </a:rPr>
              <a:t>terrasse</a:t>
            </a:r>
            <a:r>
              <a:rPr lang="en-CA" sz="1200" b="0" i="0" u="none" strike="noStrike" kern="1200" baseline="0" dirty="0" smtClean="0">
                <a:solidFill>
                  <a:schemeClr val="tx1"/>
                </a:solidFill>
                <a:latin typeface="+mn-lt"/>
                <a:ea typeface="+mn-ea"/>
                <a:cs typeface="+mn-cs"/>
              </a:rPr>
              <a:t> Dufferin. The creamy white limestone of the pedestal is from Château-Landon in France. The steps at the base are Vosges granite, also from France.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CA" dirty="0" smtClean="0">
                <a:latin typeface="Arial"/>
                <a:cs typeface="Arial"/>
              </a:rPr>
              <a:t>BOX 10</a:t>
            </a:r>
            <a:br>
              <a:rPr lang="en-CA" dirty="0" smtClean="0">
                <a:latin typeface="Arial"/>
                <a:cs typeface="Arial"/>
              </a:rPr>
            </a:br>
            <a:r>
              <a:rPr lang="en-US" dirty="0"/>
              <a:t>Part 1 of </a:t>
            </a:r>
            <a:r>
              <a:rPr lang="en-US" dirty="0" smtClean="0"/>
              <a:t>1</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17473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93143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0"/>
            <a:ext cx="8506047" cy="6858000"/>
          </a:xfrm>
          <a:prstGeom prst="rect">
            <a:avLst/>
          </a:prstGeom>
        </p:spPr>
      </p:pic>
    </p:spTree>
    <p:extLst>
      <p:ext uri="{BB962C8B-B14F-4D97-AF65-F5344CB8AC3E}">
        <p14:creationId xmlns:p14="http://schemas.microsoft.com/office/powerpoint/2010/main" val="321070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0"/>
            <a:ext cx="8640000"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0"/>
            <a:ext cx="5084708"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1145</Words>
  <Application>Microsoft Macintosh PowerPoint</Application>
  <PresentationFormat>On-screen Show (4:3)</PresentationFormat>
  <Paragraphs>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BOX 10 Part 1 of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2014-12-10T00:59:00Z</dcterms:modified>
</cp:coreProperties>
</file>