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305" r:id="rId3"/>
    <p:sldId id="306" r:id="rId4"/>
    <p:sldId id="324" r:id="rId5"/>
    <p:sldId id="308" r:id="rId6"/>
    <p:sldId id="309" r:id="rId7"/>
    <p:sldId id="310" r:id="rId8"/>
    <p:sldId id="311" r:id="rId9"/>
    <p:sldId id="325" r:id="rId10"/>
    <p:sldId id="326" r:id="rId11"/>
    <p:sldId id="314" r:id="rId12"/>
    <p:sldId id="315" r:id="rId13"/>
    <p:sldId id="316" r:id="rId14"/>
    <p:sldId id="317" r:id="rId15"/>
    <p:sldId id="318" r:id="rId16"/>
    <p:sldId id="319" r:id="rId17"/>
    <p:sldId id="320" r:id="rId18"/>
    <p:sldId id="321" r:id="rId19"/>
    <p:sldId id="322" r:id="rId20"/>
    <p:sldId id="32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92" autoAdjust="0"/>
    <p:restoredTop sz="70189" autoAdjust="0"/>
  </p:normalViewPr>
  <p:slideViewPr>
    <p:cSldViewPr>
      <p:cViewPr>
        <p:scale>
          <a:sx n="53" d="100"/>
          <a:sy n="53" d="100"/>
        </p:scale>
        <p:origin x="-3210" y="-61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79040B-9543-4439-B77A-FF3E52FC81D8}" type="datetimeFigureOut">
              <a:rPr lang="en-CA" smtClean="0"/>
              <a:t>02/02/2015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C18948-3E6B-4298-AAC5-31F63D2B737F}" type="slidenum">
              <a:rPr lang="en-CA" smtClean="0"/>
              <a:t>‹N°›</a:t>
            </a:fld>
            <a:endParaRPr lang="en-CA"/>
          </a:p>
        </p:txBody>
      </p:sp>
    </p:spTree>
    <p:extLst>
      <p:ext uri="{BB962C8B-B14F-4D97-AF65-F5344CB8AC3E}">
        <p14:creationId xmlns:p14="http://schemas.microsoft.com/office/powerpoint/2010/main" val="1813260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EC18948-3E6B-4298-AAC5-31F63D2B737F}" type="slidenum">
              <a:rPr lang="en-CA" smtClean="0"/>
              <a:t>1</a:t>
            </a:fld>
            <a:endParaRPr lang="en-CA"/>
          </a:p>
        </p:txBody>
      </p:sp>
    </p:spTree>
    <p:extLst>
      <p:ext uri="{BB962C8B-B14F-4D97-AF65-F5344CB8AC3E}">
        <p14:creationId xmlns:p14="http://schemas.microsoft.com/office/powerpoint/2010/main" val="2843150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dirty="0" smtClean="0">
                <a:solidFill>
                  <a:schemeClr val="tx1"/>
                </a:solidFill>
                <a:latin typeface="+mn-lt"/>
                <a:ea typeface="+mn-ea"/>
                <a:cs typeface="+mn-cs"/>
              </a:rPr>
              <a:t>J. William Dawson de </a:t>
            </a:r>
            <a:r>
              <a:rPr lang="fr-FR" sz="1200" b="0" i="0" u="none" strike="noStrike" kern="1200" baseline="0" dirty="0" err="1" smtClean="0">
                <a:solidFill>
                  <a:schemeClr val="tx1"/>
                </a:solidFill>
                <a:latin typeface="+mn-lt"/>
                <a:ea typeface="+mn-ea"/>
                <a:cs typeface="+mn-cs"/>
              </a:rPr>
              <a:t>Pictou</a:t>
            </a:r>
            <a:r>
              <a:rPr lang="fr-FR" sz="1200" b="0" i="0" u="none" strike="noStrike" kern="1200" baseline="0" dirty="0" smtClean="0">
                <a:solidFill>
                  <a:schemeClr val="tx1"/>
                </a:solidFill>
                <a:latin typeface="+mn-lt"/>
                <a:ea typeface="+mn-ea"/>
                <a:cs typeface="+mn-cs"/>
              </a:rPr>
              <a:t>, Nouvelle-Écosse. </a:t>
            </a:r>
            <a:r>
              <a:rPr lang="fr-FR" sz="1200" b="0" i="0" u="none" strike="noStrike" kern="1200" baseline="0" dirty="0" smtClean="0">
                <a:solidFill>
                  <a:schemeClr val="tx1"/>
                </a:solidFill>
                <a:latin typeface="+mn-lt"/>
                <a:ea typeface="+mn-ea"/>
                <a:cs typeface="+mn-cs"/>
              </a:rPr>
              <a:t>Une de ses réalisations exceptionnelles a été  </a:t>
            </a:r>
            <a:r>
              <a:rPr lang="fr-FR" sz="1200" b="0" i="0" u="none" strike="noStrike" kern="1200" baseline="0" smtClean="0">
                <a:solidFill>
                  <a:schemeClr val="tx1"/>
                </a:solidFill>
                <a:latin typeface="+mn-lt"/>
                <a:ea typeface="+mn-ea"/>
                <a:cs typeface="+mn-cs"/>
              </a:rPr>
              <a:t>d’être l’un </a:t>
            </a:r>
            <a:r>
              <a:rPr lang="fr-FR" sz="1200" b="0" i="0" u="none" strike="noStrike" kern="1200" baseline="0" dirty="0" smtClean="0">
                <a:solidFill>
                  <a:schemeClr val="tx1"/>
                </a:solidFill>
                <a:latin typeface="+mn-lt"/>
                <a:ea typeface="+mn-ea"/>
                <a:cs typeface="+mn-cs"/>
              </a:rPr>
              <a:t>des premiers à avoir interprété les fossiles de plantes dans un contexte écologique. REPRODUITE AVEC LA PERMISSION DE RESSOURCES NATURELLES CANADA, FOURNIE PAR LA COMMISSION GÉOLOGIQUE </a:t>
            </a:r>
            <a:r>
              <a:rPr lang="en-CA" sz="1200" b="0" i="0" u="none" strike="noStrike" kern="1200" baseline="0" dirty="0" smtClean="0">
                <a:solidFill>
                  <a:schemeClr val="tx1"/>
                </a:solidFill>
                <a:latin typeface="+mn-lt"/>
                <a:ea typeface="+mn-ea"/>
                <a:cs typeface="+mn-cs"/>
              </a:rPr>
              <a:t>DU CANADA.</a:t>
            </a:r>
          </a:p>
          <a:p>
            <a:r>
              <a:rPr lang="en-US" sz="1200" kern="1200" dirty="0" smtClean="0">
                <a:solidFill>
                  <a:schemeClr val="tx1"/>
                </a:solidFill>
                <a:latin typeface="+mn-lt"/>
                <a:ea typeface="+mn-ea"/>
                <a:cs typeface="+mn-cs"/>
              </a:rPr>
              <a:t>_______________________________</a:t>
            </a:r>
          </a:p>
          <a:p>
            <a:endParaRPr lang="en-US" sz="1200" b="0" i="0" u="none" strike="noStrike" kern="1200" baseline="300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Les droits d'auteurs de toutes les photographies et graphiques publiés sur ce site (ci-après appelés images) sont la propriété des personnes et / ou des institutions indiquées dans la légende de chacune des images.</a:t>
            </a:r>
            <a:r>
              <a:rPr lang="fr-FR" sz="1200" kern="1200" baseline="0" dirty="0" smtClean="0">
                <a:solidFill>
                  <a:schemeClr val="tx1"/>
                </a:solidFill>
                <a:latin typeface="+mn-lt"/>
                <a:ea typeface="+mn-ea"/>
                <a:cs typeface="+mn-cs"/>
              </a:rPr>
              <a:t> </a:t>
            </a:r>
            <a:r>
              <a:rPr lang="fr-FR" sz="1200" kern="1200" dirty="0" smtClean="0">
                <a:solidFill>
                  <a:schemeClr val="tx1"/>
                </a:solidFill>
                <a:latin typeface="+mn-lt"/>
                <a:ea typeface="+mn-ea"/>
                <a:cs typeface="+mn-cs"/>
              </a:rPr>
              <a:t>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10</a:t>
            </a:fld>
            <a:endParaRPr lang="en-CA"/>
          </a:p>
        </p:txBody>
      </p:sp>
    </p:spTree>
    <p:extLst>
      <p:ext uri="{BB962C8B-B14F-4D97-AF65-F5344CB8AC3E}">
        <p14:creationId xmlns:p14="http://schemas.microsoft.com/office/powerpoint/2010/main" val="2779610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err="1" smtClean="0">
                <a:solidFill>
                  <a:schemeClr val="tx1"/>
                </a:solidFill>
                <a:latin typeface="+mn-lt"/>
                <a:ea typeface="+mn-ea"/>
                <a:cs typeface="+mn-cs"/>
              </a:rPr>
              <a:t>Modèle</a:t>
            </a:r>
            <a:r>
              <a:rPr lang="en-CA" sz="1200" b="0" i="0" u="none" strike="noStrike" kern="1200" baseline="0" dirty="0" smtClean="0">
                <a:solidFill>
                  <a:schemeClr val="tx1"/>
                </a:solidFill>
                <a:latin typeface="+mn-lt"/>
                <a:ea typeface="+mn-ea"/>
                <a:cs typeface="+mn-cs"/>
              </a:rPr>
              <a:t> d’un </a:t>
            </a:r>
            <a:r>
              <a:rPr lang="en-CA" sz="1200" b="0" i="1" u="none" strike="noStrike" kern="1200" baseline="0" dirty="0" smtClean="0">
                <a:solidFill>
                  <a:schemeClr val="tx1"/>
                </a:solidFill>
                <a:latin typeface="+mn-lt"/>
                <a:ea typeface="+mn-ea"/>
                <a:cs typeface="+mn-cs"/>
              </a:rPr>
              <a:t>Arthropleura </a:t>
            </a:r>
            <a:r>
              <a:rPr lang="en-CA" sz="1200" b="0" i="0" u="none" strike="noStrike" kern="1200" baseline="0" dirty="0" smtClean="0">
                <a:solidFill>
                  <a:schemeClr val="tx1"/>
                </a:solidFill>
                <a:latin typeface="+mn-lt"/>
                <a:ea typeface="+mn-ea"/>
                <a:cs typeface="+mn-cs"/>
              </a:rPr>
              <a:t>exposé au Fundy Geological Museum à Parrsboro, Nouvelle-</a:t>
            </a:r>
            <a:r>
              <a:rPr lang="en-CA" sz="1200" b="0" i="0" u="none" strike="noStrike" kern="1200" baseline="0" dirty="0" err="1" smtClean="0">
                <a:solidFill>
                  <a:schemeClr val="tx1"/>
                </a:solidFill>
                <a:latin typeface="+mn-lt"/>
                <a:ea typeface="+mn-ea"/>
                <a:cs typeface="+mn-cs"/>
              </a:rPr>
              <a:t>Écosse</a:t>
            </a:r>
            <a:r>
              <a:rPr lang="en-CA" sz="1200" b="0" i="0" u="none" strike="noStrike" kern="1200" baseline="0" dirty="0" smtClean="0">
                <a:solidFill>
                  <a:schemeClr val="tx1"/>
                </a:solidFill>
                <a:latin typeface="+mn-lt"/>
                <a:ea typeface="+mn-ea"/>
                <a:cs typeface="+mn-cs"/>
              </a:rPr>
              <a:t>. PHOTO : ANDREW MACRAE, FOURNIE PAR LE FUNDY GEOLOGICAL MUSEUM.</a:t>
            </a:r>
          </a:p>
          <a:p>
            <a:r>
              <a:rPr lang="en-US" sz="1200" kern="1200" dirty="0" smtClean="0">
                <a:solidFill>
                  <a:schemeClr val="tx1"/>
                </a:solidFill>
                <a:latin typeface="+mn-lt"/>
                <a:ea typeface="+mn-ea"/>
                <a:cs typeface="+mn-cs"/>
              </a:rPr>
              <a:t>_______________________________</a:t>
            </a:r>
          </a:p>
          <a:p>
            <a:endParaRPr lang="en-US" sz="1200" b="0" i="0" u="none" strike="noStrike" kern="1200" baseline="300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Les droits d'auteurs de toutes les photographies et graphiques publiés sur ce site (ci-après appelés images) sont la propriété des personnes et / ou des institutions indiquées dans la légende de chacune des images.</a:t>
            </a:r>
            <a:r>
              <a:rPr lang="fr-FR" sz="1200" kern="1200" baseline="0" dirty="0" smtClean="0">
                <a:solidFill>
                  <a:schemeClr val="tx1"/>
                </a:solidFill>
                <a:latin typeface="+mn-lt"/>
                <a:ea typeface="+mn-ea"/>
                <a:cs typeface="+mn-cs"/>
              </a:rPr>
              <a:t> </a:t>
            </a:r>
            <a:r>
              <a:rPr lang="fr-FR" sz="1200" kern="1200" dirty="0" smtClean="0">
                <a:solidFill>
                  <a:schemeClr val="tx1"/>
                </a:solidFill>
                <a:latin typeface="+mn-lt"/>
                <a:ea typeface="+mn-ea"/>
                <a:cs typeface="+mn-cs"/>
              </a:rPr>
              <a:t>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11</a:t>
            </a:fld>
            <a:endParaRPr lang="en-CA"/>
          </a:p>
        </p:txBody>
      </p:sp>
    </p:spTree>
    <p:extLst>
      <p:ext uri="{BB962C8B-B14F-4D97-AF65-F5344CB8AC3E}">
        <p14:creationId xmlns:p14="http://schemas.microsoft.com/office/powerpoint/2010/main" val="4293425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dirty="0" smtClean="0">
                <a:solidFill>
                  <a:schemeClr val="tx1"/>
                </a:solidFill>
                <a:latin typeface="+mn-lt"/>
                <a:ea typeface="+mn-ea"/>
                <a:cs typeface="+mn-cs"/>
              </a:rPr>
              <a:t>Assemblage des terranes qui forment aujourd’hui la Cordillère. ADAPTÉE DE MONGER ET BERG (1987), FOURNIE PAR L’UNITED STATES GEOLOGICAL </a:t>
            </a:r>
            <a:r>
              <a:rPr lang="en-CA" sz="1200" b="0" i="0" u="none" strike="noStrike" kern="1200" baseline="0" dirty="0" smtClean="0">
                <a:solidFill>
                  <a:schemeClr val="tx1"/>
                </a:solidFill>
                <a:latin typeface="+mn-lt"/>
                <a:ea typeface="+mn-ea"/>
                <a:cs typeface="+mn-cs"/>
              </a:rPr>
              <a:t>SURVEY.</a:t>
            </a:r>
          </a:p>
          <a:p>
            <a:r>
              <a:rPr lang="en-US" sz="1200" kern="1200" dirty="0" smtClean="0">
                <a:solidFill>
                  <a:schemeClr val="tx1"/>
                </a:solidFill>
                <a:latin typeface="+mn-lt"/>
                <a:ea typeface="+mn-ea"/>
                <a:cs typeface="+mn-cs"/>
              </a:rPr>
              <a:t>_______________________________</a:t>
            </a:r>
          </a:p>
          <a:p>
            <a:endParaRPr lang="en-US" sz="1200" b="0" i="0" u="none" strike="noStrike" kern="1200" baseline="300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Les droits d'auteurs de toutes les photographies et graphiques publiés sur ce site (ci-après appelés images) sont la propriété des personnes et / ou des institutions indiquées dans la légende de chacune des images.</a:t>
            </a:r>
            <a:r>
              <a:rPr lang="fr-FR" sz="1200" kern="1200" baseline="0" dirty="0" smtClean="0">
                <a:solidFill>
                  <a:schemeClr val="tx1"/>
                </a:solidFill>
                <a:latin typeface="+mn-lt"/>
                <a:ea typeface="+mn-ea"/>
                <a:cs typeface="+mn-cs"/>
              </a:rPr>
              <a:t> </a:t>
            </a:r>
            <a:r>
              <a:rPr lang="fr-FR" sz="1200" kern="1200" dirty="0" smtClean="0">
                <a:solidFill>
                  <a:schemeClr val="tx1"/>
                </a:solidFill>
                <a:latin typeface="+mn-lt"/>
                <a:ea typeface="+mn-ea"/>
                <a:cs typeface="+mn-cs"/>
              </a:rPr>
              <a:t>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12</a:t>
            </a:fld>
            <a:endParaRPr lang="en-CA"/>
          </a:p>
        </p:txBody>
      </p:sp>
    </p:spTree>
    <p:extLst>
      <p:ext uri="{BB962C8B-B14F-4D97-AF65-F5344CB8AC3E}">
        <p14:creationId xmlns:p14="http://schemas.microsoft.com/office/powerpoint/2010/main" val="939598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dirty="0" smtClean="0">
                <a:solidFill>
                  <a:schemeClr val="tx1"/>
                </a:solidFill>
                <a:latin typeface="+mn-lt"/>
                <a:ea typeface="+mn-ea"/>
                <a:cs typeface="+mn-cs"/>
              </a:rPr>
              <a:t>Coupe sur la route de Cache Creek, Colombie-Britannique, exposant des roches fragmentées et mélangées du terrane de </a:t>
            </a:r>
            <a:r>
              <a:rPr lang="en-CA" sz="1200" b="0" i="0" u="none" strike="noStrike" kern="1200" baseline="0" dirty="0" smtClean="0">
                <a:solidFill>
                  <a:schemeClr val="tx1"/>
                </a:solidFill>
                <a:latin typeface="+mn-lt"/>
                <a:ea typeface="+mn-ea"/>
                <a:cs typeface="+mn-cs"/>
              </a:rPr>
              <a:t>Cache Creek. PHOTO : JIM MONGER.</a:t>
            </a:r>
          </a:p>
          <a:p>
            <a:r>
              <a:rPr lang="en-US" sz="1200" kern="1200" dirty="0" smtClean="0">
                <a:solidFill>
                  <a:schemeClr val="tx1"/>
                </a:solidFill>
                <a:latin typeface="+mn-lt"/>
                <a:ea typeface="+mn-ea"/>
                <a:cs typeface="+mn-cs"/>
              </a:rPr>
              <a:t>_______________________________</a:t>
            </a:r>
          </a:p>
          <a:p>
            <a:endParaRPr lang="en-US" sz="1200" b="0" i="0" u="none" strike="noStrike" kern="1200" baseline="300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Les droits d'auteurs de toutes les photographies et graphiques publiés sur ce site (ci-après appelés images) sont la propriété des personnes et / ou des institutions indiquées dans la légende de chacune des images.</a:t>
            </a:r>
            <a:r>
              <a:rPr lang="fr-FR" sz="1200" kern="1200" baseline="0" dirty="0" smtClean="0">
                <a:solidFill>
                  <a:schemeClr val="tx1"/>
                </a:solidFill>
                <a:latin typeface="+mn-lt"/>
                <a:ea typeface="+mn-ea"/>
                <a:cs typeface="+mn-cs"/>
              </a:rPr>
              <a:t> </a:t>
            </a:r>
            <a:r>
              <a:rPr lang="fr-FR" sz="1200" kern="1200" dirty="0" smtClean="0">
                <a:solidFill>
                  <a:schemeClr val="tx1"/>
                </a:solidFill>
                <a:latin typeface="+mn-lt"/>
                <a:ea typeface="+mn-ea"/>
                <a:cs typeface="+mn-cs"/>
              </a:rPr>
              <a:t>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13</a:t>
            </a:fld>
            <a:endParaRPr lang="en-CA"/>
          </a:p>
        </p:txBody>
      </p:sp>
    </p:spTree>
    <p:extLst>
      <p:ext uri="{BB962C8B-B14F-4D97-AF65-F5344CB8AC3E}">
        <p14:creationId xmlns:p14="http://schemas.microsoft.com/office/powerpoint/2010/main" val="417364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dirty="0" smtClean="0">
                <a:solidFill>
                  <a:schemeClr val="tx1"/>
                </a:solidFill>
                <a:latin typeface="+mn-lt"/>
                <a:ea typeface="+mn-ea"/>
                <a:cs typeface="+mn-cs"/>
              </a:rPr>
              <a:t>Falaise haute de 500 m sur le côté nord du canyon </a:t>
            </a:r>
            <a:r>
              <a:rPr lang="fr-FR" sz="1200" b="0" i="0" u="none" strike="noStrike" kern="1200" baseline="0" dirty="0" err="1" smtClean="0">
                <a:solidFill>
                  <a:schemeClr val="tx1"/>
                </a:solidFill>
                <a:latin typeface="+mn-lt"/>
                <a:ea typeface="+mn-ea"/>
                <a:cs typeface="+mn-cs"/>
              </a:rPr>
              <a:t>Marble</a:t>
            </a:r>
            <a:r>
              <a:rPr lang="fr-FR" sz="1200" b="0" i="0" u="none" strike="noStrike" kern="1200" baseline="0" dirty="0" smtClean="0">
                <a:solidFill>
                  <a:schemeClr val="tx1"/>
                </a:solidFill>
                <a:latin typeface="+mn-lt"/>
                <a:ea typeface="+mn-ea"/>
                <a:cs typeface="+mn-cs"/>
              </a:rPr>
              <a:t>, Colombie-Britannique, exposant des roches carbonatées massives dont l’âge s’étend du Permien moyen au Trias tardif et qui font partie du terrane de Cache Creek. PHOTO : JIM MONGER.</a:t>
            </a:r>
          </a:p>
          <a:p>
            <a:r>
              <a:rPr lang="en-US" sz="1200" kern="1200" dirty="0" smtClean="0">
                <a:solidFill>
                  <a:schemeClr val="tx1"/>
                </a:solidFill>
                <a:latin typeface="+mn-lt"/>
                <a:ea typeface="+mn-ea"/>
                <a:cs typeface="+mn-cs"/>
              </a:rPr>
              <a:t>_______________________________</a:t>
            </a:r>
          </a:p>
          <a:p>
            <a:endParaRPr lang="en-US" sz="1200" b="0" i="0" u="none" strike="noStrike" kern="1200" baseline="300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Les droits d'auteurs de toutes les photographies et graphiques publiés sur ce site (ci-après appelés images) sont la propriété des personnes et / ou des institutions indiquées dans la légende de chacune des images.</a:t>
            </a:r>
            <a:r>
              <a:rPr lang="fr-FR" sz="1200" kern="1200" baseline="0" dirty="0" smtClean="0">
                <a:solidFill>
                  <a:schemeClr val="tx1"/>
                </a:solidFill>
                <a:latin typeface="+mn-lt"/>
                <a:ea typeface="+mn-ea"/>
                <a:cs typeface="+mn-cs"/>
              </a:rPr>
              <a:t> </a:t>
            </a:r>
            <a:r>
              <a:rPr lang="fr-FR" sz="1200" kern="1200" dirty="0" smtClean="0">
                <a:solidFill>
                  <a:schemeClr val="tx1"/>
                </a:solidFill>
                <a:latin typeface="+mn-lt"/>
                <a:ea typeface="+mn-ea"/>
                <a:cs typeface="+mn-cs"/>
              </a:rPr>
              <a:t>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14</a:t>
            </a:fld>
            <a:endParaRPr lang="en-CA"/>
          </a:p>
        </p:txBody>
      </p:sp>
    </p:spTree>
    <p:extLst>
      <p:ext uri="{BB962C8B-B14F-4D97-AF65-F5344CB8AC3E}">
        <p14:creationId xmlns:p14="http://schemas.microsoft.com/office/powerpoint/2010/main" val="3619385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dirty="0" smtClean="0">
                <a:solidFill>
                  <a:schemeClr val="tx1"/>
                </a:solidFill>
                <a:latin typeface="+mn-lt"/>
                <a:ea typeface="+mn-ea"/>
                <a:cs typeface="+mn-cs"/>
              </a:rPr>
              <a:t>Roches brun foncé d’origine océanique, ou provenant d’un bassin d’arrière-arc, du terrane de Slide </a:t>
            </a:r>
            <a:r>
              <a:rPr lang="fr-FR" sz="1200" b="0" i="0" u="none" strike="noStrike" kern="1200" baseline="0" dirty="0" err="1" smtClean="0">
                <a:solidFill>
                  <a:schemeClr val="tx1"/>
                </a:solidFill>
                <a:latin typeface="+mn-lt"/>
                <a:ea typeface="+mn-ea"/>
                <a:cs typeface="+mn-cs"/>
              </a:rPr>
              <a:t>Mountain</a:t>
            </a:r>
            <a:r>
              <a:rPr lang="fr-FR" sz="1200" b="0" i="0" u="none" strike="noStrike" kern="1200" baseline="0" dirty="0" smtClean="0">
                <a:solidFill>
                  <a:schemeClr val="tx1"/>
                </a:solidFill>
                <a:latin typeface="+mn-lt"/>
                <a:ea typeface="+mn-ea"/>
                <a:cs typeface="+mn-cs"/>
              </a:rPr>
              <a:t> formant le sommet d’une crête montagneuse près de </a:t>
            </a:r>
            <a:r>
              <a:rPr lang="fr-FR" sz="1200" b="0" i="0" u="none" strike="noStrike" kern="1200" baseline="0" dirty="0" err="1" smtClean="0">
                <a:solidFill>
                  <a:schemeClr val="tx1"/>
                </a:solidFill>
                <a:latin typeface="+mn-lt"/>
                <a:ea typeface="+mn-ea"/>
                <a:cs typeface="+mn-cs"/>
              </a:rPr>
              <a:t>Cassiar</a:t>
            </a:r>
            <a:r>
              <a:rPr lang="fr-FR" sz="1200" b="0" i="0" u="none" strike="noStrike" kern="1200" baseline="0" dirty="0" smtClean="0">
                <a:solidFill>
                  <a:schemeClr val="tx1"/>
                </a:solidFill>
                <a:latin typeface="+mn-lt"/>
                <a:ea typeface="+mn-ea"/>
                <a:cs typeface="+mn-cs"/>
              </a:rPr>
              <a:t>, Colombie- Britannique. Ces roches ont chevauché des roches carbonatées plus claires du Dévonien moyen qui s’étaient déposées sur la marge continentale d’</a:t>
            </a:r>
            <a:r>
              <a:rPr lang="fr-FR" sz="1200" b="0" i="0" u="none" strike="noStrike" kern="1200" baseline="0" dirty="0" err="1" smtClean="0">
                <a:solidFill>
                  <a:schemeClr val="tx1"/>
                </a:solidFill>
                <a:latin typeface="+mn-lt"/>
                <a:ea typeface="+mn-ea"/>
                <a:cs typeface="+mn-cs"/>
              </a:rPr>
              <a:t>Euramérique</a:t>
            </a:r>
            <a:r>
              <a:rPr lang="fr-FR" sz="1200" b="0" i="0" u="none" strike="noStrike" kern="1200" baseline="0" dirty="0" smtClean="0">
                <a:solidFill>
                  <a:schemeClr val="tx1"/>
                </a:solidFill>
                <a:latin typeface="+mn-lt"/>
                <a:ea typeface="+mn-ea"/>
                <a:cs typeface="+mn-cs"/>
              </a:rPr>
              <a:t>. PHOTO : MAURICE COLPRON.</a:t>
            </a:r>
          </a:p>
          <a:p>
            <a:endParaRPr lang="fr-FR" sz="1200" b="0" i="0" u="none" strike="noStrike"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_______________________________</a:t>
            </a:r>
          </a:p>
          <a:p>
            <a:endParaRPr lang="en-US" sz="1200" b="0" i="0" u="none" strike="noStrike" kern="1200" baseline="300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Les droits d'auteurs de toutes les photographies et graphiques publiés sur ce site (ci-après appelés images) sont la propriété des personnes et / ou des institutions indiquées dans la légende de chacune des images.</a:t>
            </a:r>
            <a:r>
              <a:rPr lang="fr-FR" sz="1200" kern="1200" baseline="0" dirty="0" smtClean="0">
                <a:solidFill>
                  <a:schemeClr val="tx1"/>
                </a:solidFill>
                <a:latin typeface="+mn-lt"/>
                <a:ea typeface="+mn-ea"/>
                <a:cs typeface="+mn-cs"/>
              </a:rPr>
              <a:t> </a:t>
            </a:r>
            <a:r>
              <a:rPr lang="fr-FR" sz="1200" kern="1200" dirty="0" smtClean="0">
                <a:solidFill>
                  <a:schemeClr val="tx1"/>
                </a:solidFill>
                <a:latin typeface="+mn-lt"/>
                <a:ea typeface="+mn-ea"/>
                <a:cs typeface="+mn-cs"/>
              </a:rPr>
              <a:t>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15</a:t>
            </a:fld>
            <a:endParaRPr lang="en-CA"/>
          </a:p>
        </p:txBody>
      </p:sp>
    </p:spTree>
    <p:extLst>
      <p:ext uri="{BB962C8B-B14F-4D97-AF65-F5344CB8AC3E}">
        <p14:creationId xmlns:p14="http://schemas.microsoft.com/office/powerpoint/2010/main" val="2697623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dirty="0" smtClean="0">
                <a:solidFill>
                  <a:schemeClr val="tx1"/>
                </a:solidFill>
                <a:latin typeface="+mn-lt"/>
                <a:ea typeface="+mn-ea"/>
                <a:cs typeface="+mn-cs"/>
              </a:rPr>
              <a:t>Éclogite contenant un copeau de schiste bleu du terrane de Cache Creek près de Fort St. James, Colombie-Britannique. Ces roches métamorphiques résultent de leur enfouissement profond dans un complexe d’accrétion. PHOTO : MIKE CHURKIN.</a:t>
            </a:r>
          </a:p>
          <a:p>
            <a:r>
              <a:rPr lang="en-US" sz="1200" kern="1200" dirty="0" smtClean="0">
                <a:solidFill>
                  <a:schemeClr val="tx1"/>
                </a:solidFill>
                <a:latin typeface="+mn-lt"/>
                <a:ea typeface="+mn-ea"/>
                <a:cs typeface="+mn-cs"/>
              </a:rPr>
              <a:t>_______________________________</a:t>
            </a:r>
          </a:p>
          <a:p>
            <a:endParaRPr lang="en-US" sz="1200" b="0" i="0" u="none" strike="noStrike" kern="1200" baseline="300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Les droits d'auteurs de toutes les photographies et graphiques publiés sur ce site (ci-après appelés images) sont la propriété des personnes et / ou des institutions indiquées dans la légende de chacune des images.</a:t>
            </a:r>
            <a:r>
              <a:rPr lang="fr-FR" sz="1200" kern="1200" baseline="0" dirty="0" smtClean="0">
                <a:solidFill>
                  <a:schemeClr val="tx1"/>
                </a:solidFill>
                <a:latin typeface="+mn-lt"/>
                <a:ea typeface="+mn-ea"/>
                <a:cs typeface="+mn-cs"/>
              </a:rPr>
              <a:t> </a:t>
            </a:r>
            <a:r>
              <a:rPr lang="fr-FR" sz="1200" kern="1200" dirty="0" smtClean="0">
                <a:solidFill>
                  <a:schemeClr val="tx1"/>
                </a:solidFill>
                <a:latin typeface="+mn-lt"/>
                <a:ea typeface="+mn-ea"/>
                <a:cs typeface="+mn-cs"/>
              </a:rPr>
              <a:t>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16</a:t>
            </a:fld>
            <a:endParaRPr lang="en-CA"/>
          </a:p>
        </p:txBody>
      </p:sp>
    </p:spTree>
    <p:extLst>
      <p:ext uri="{BB962C8B-B14F-4D97-AF65-F5344CB8AC3E}">
        <p14:creationId xmlns:p14="http://schemas.microsoft.com/office/powerpoint/2010/main" val="644698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dirty="0" smtClean="0">
                <a:solidFill>
                  <a:schemeClr val="tx1"/>
                </a:solidFill>
                <a:latin typeface="+mn-lt"/>
                <a:ea typeface="+mn-ea"/>
                <a:cs typeface="+mn-cs"/>
              </a:rPr>
              <a:t>Falaises rouges des caps Kildare, Île-du-Prince-Édouard, exposant des dépôts de rivières du Permien qui coulaient dans la région peu après que celle-ci soit passée dans l’hémisphère Nord. PHOTO : ROB FENSOME.</a:t>
            </a:r>
          </a:p>
          <a:p>
            <a:r>
              <a:rPr lang="en-US" sz="1200" kern="1200" dirty="0" smtClean="0">
                <a:solidFill>
                  <a:schemeClr val="tx1"/>
                </a:solidFill>
                <a:latin typeface="+mn-lt"/>
                <a:ea typeface="+mn-ea"/>
                <a:cs typeface="+mn-cs"/>
              </a:rPr>
              <a:t>_______________________________</a:t>
            </a:r>
          </a:p>
          <a:p>
            <a:endParaRPr lang="en-US" sz="1200" b="0" i="0" u="none" strike="noStrike" kern="1200" baseline="300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Les droits d'auteurs de toutes les photographies et graphiques publiés sur ce site (ci-après appelés images) sont la propriété des personnes et / ou des institutions indiquées dans la légende de chacune des images.</a:t>
            </a:r>
            <a:r>
              <a:rPr lang="fr-FR" sz="1200" kern="1200" baseline="0" dirty="0" smtClean="0">
                <a:solidFill>
                  <a:schemeClr val="tx1"/>
                </a:solidFill>
                <a:latin typeface="+mn-lt"/>
                <a:ea typeface="+mn-ea"/>
                <a:cs typeface="+mn-cs"/>
              </a:rPr>
              <a:t> </a:t>
            </a:r>
            <a:r>
              <a:rPr lang="fr-FR" sz="1200" kern="1200" dirty="0" smtClean="0">
                <a:solidFill>
                  <a:schemeClr val="tx1"/>
                </a:solidFill>
                <a:latin typeface="+mn-lt"/>
                <a:ea typeface="+mn-ea"/>
                <a:cs typeface="+mn-cs"/>
              </a:rPr>
              <a:t>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17</a:t>
            </a:fld>
            <a:endParaRPr lang="en-CA"/>
          </a:p>
        </p:txBody>
      </p:sp>
    </p:spTree>
    <p:extLst>
      <p:ext uri="{BB962C8B-B14F-4D97-AF65-F5344CB8AC3E}">
        <p14:creationId xmlns:p14="http://schemas.microsoft.com/office/powerpoint/2010/main" val="3774075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dirty="0" smtClean="0">
                <a:solidFill>
                  <a:schemeClr val="tx1"/>
                </a:solidFill>
                <a:latin typeface="+mn-lt"/>
                <a:ea typeface="+mn-ea"/>
                <a:cs typeface="+mn-cs"/>
              </a:rPr>
              <a:t>Chert du Permien de la région du fjord Otto dans le nord-ouest de l’île d’Ellesmere, Nunavut. PHOTO : BENOIT BEAUCHAMP.</a:t>
            </a:r>
          </a:p>
          <a:p>
            <a:r>
              <a:rPr lang="en-US" sz="1200" kern="1200" dirty="0" smtClean="0">
                <a:solidFill>
                  <a:schemeClr val="tx1"/>
                </a:solidFill>
                <a:latin typeface="+mn-lt"/>
                <a:ea typeface="+mn-ea"/>
                <a:cs typeface="+mn-cs"/>
              </a:rPr>
              <a:t>_______________________________</a:t>
            </a:r>
          </a:p>
          <a:p>
            <a:endParaRPr lang="en-US" sz="1200" b="0" i="0" u="none" strike="noStrike" kern="1200" baseline="300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Les droits d'auteurs de toutes les photographies et graphiques publiés sur ce site (ci-après appelés images) sont la propriété des personnes et / ou des institutions indiquées dans la légende de chacune des images.</a:t>
            </a:r>
            <a:r>
              <a:rPr lang="fr-FR" sz="1200" kern="1200" baseline="0" dirty="0" smtClean="0">
                <a:solidFill>
                  <a:schemeClr val="tx1"/>
                </a:solidFill>
                <a:latin typeface="+mn-lt"/>
                <a:ea typeface="+mn-ea"/>
                <a:cs typeface="+mn-cs"/>
              </a:rPr>
              <a:t> </a:t>
            </a:r>
            <a:r>
              <a:rPr lang="fr-FR" sz="1200" kern="1200" dirty="0" smtClean="0">
                <a:solidFill>
                  <a:schemeClr val="tx1"/>
                </a:solidFill>
                <a:latin typeface="+mn-lt"/>
                <a:ea typeface="+mn-ea"/>
                <a:cs typeface="+mn-cs"/>
              </a:rPr>
              <a:t>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18</a:t>
            </a:fld>
            <a:endParaRPr lang="en-CA"/>
          </a:p>
        </p:txBody>
      </p:sp>
    </p:spTree>
    <p:extLst>
      <p:ext uri="{BB962C8B-B14F-4D97-AF65-F5344CB8AC3E}">
        <p14:creationId xmlns:p14="http://schemas.microsoft.com/office/powerpoint/2010/main" val="1861332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dirty="0" smtClean="0">
                <a:solidFill>
                  <a:schemeClr val="tx1"/>
                </a:solidFill>
                <a:latin typeface="+mn-lt"/>
                <a:ea typeface="+mn-ea"/>
                <a:cs typeface="+mn-cs"/>
              </a:rPr>
              <a:t>Dessous d’un bloc de grès provenant du parc provincial Lord Selkirk, Île-du-Prince-Édouard, révélant les empreintes de pas d’un tétrapode du Permien datant d’environ 290 millions d’années. </a:t>
            </a:r>
            <a:r>
              <a:rPr lang="en-CA" sz="1200" b="0" i="0" u="none" strike="noStrike" kern="1200" baseline="0" dirty="0" smtClean="0">
                <a:solidFill>
                  <a:schemeClr val="tx1"/>
                </a:solidFill>
                <a:latin typeface="+mn-lt"/>
                <a:ea typeface="+mn-ea"/>
                <a:cs typeface="+mn-cs"/>
              </a:rPr>
              <a:t>PHOTO : MATT STIMSON.</a:t>
            </a:r>
          </a:p>
          <a:p>
            <a:r>
              <a:rPr lang="en-US" sz="1200" kern="1200" dirty="0" smtClean="0">
                <a:solidFill>
                  <a:schemeClr val="tx1"/>
                </a:solidFill>
                <a:latin typeface="+mn-lt"/>
                <a:ea typeface="+mn-ea"/>
                <a:cs typeface="+mn-cs"/>
              </a:rPr>
              <a:t>_______________________________</a:t>
            </a:r>
          </a:p>
          <a:p>
            <a:endParaRPr lang="en-US" sz="1200" b="0" i="0" u="none" strike="noStrike" kern="1200" baseline="300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Les droits d'auteurs de toutes les photographies et graphiques publiés sur ce site (ci-après appelés images) sont la propriété des personnes et / ou des institutions indiquées dans la légende de chacune des images.</a:t>
            </a:r>
            <a:r>
              <a:rPr lang="fr-FR" sz="1200" kern="1200" baseline="0" dirty="0" smtClean="0">
                <a:solidFill>
                  <a:schemeClr val="tx1"/>
                </a:solidFill>
                <a:latin typeface="+mn-lt"/>
                <a:ea typeface="+mn-ea"/>
                <a:cs typeface="+mn-cs"/>
              </a:rPr>
              <a:t> </a:t>
            </a:r>
            <a:r>
              <a:rPr lang="fr-FR" sz="1200" kern="1200" dirty="0" smtClean="0">
                <a:solidFill>
                  <a:schemeClr val="tx1"/>
                </a:solidFill>
                <a:latin typeface="+mn-lt"/>
                <a:ea typeface="+mn-ea"/>
                <a:cs typeface="+mn-cs"/>
              </a:rPr>
              <a:t>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19</a:t>
            </a:fld>
            <a:endParaRPr lang="en-CA"/>
          </a:p>
        </p:txBody>
      </p:sp>
    </p:spTree>
    <p:extLst>
      <p:ext uri="{BB962C8B-B14F-4D97-AF65-F5344CB8AC3E}">
        <p14:creationId xmlns:p14="http://schemas.microsoft.com/office/powerpoint/2010/main" val="108855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dirty="0" smtClean="0">
                <a:solidFill>
                  <a:schemeClr val="tx1"/>
                </a:solidFill>
                <a:latin typeface="+mn-lt"/>
                <a:ea typeface="+mn-ea"/>
                <a:cs typeface="+mn-cs"/>
              </a:rPr>
              <a:t>Une géologie colorée, mais complexe, est révélée par cette photographie du fjord Strand, île Axel Heiberg, Nunavut. En haut à droite, on peut observer un diapir dont le sel blanc carbonifère s’était déposé à l’origine dans le bras de mer de Sverdrup. À l’avant-plan se trouvent des roches détritiques </a:t>
            </a:r>
            <a:r>
              <a:rPr lang="fr-FR" sz="1200" b="0" i="0" u="none" strike="noStrike" kern="1200" baseline="0" dirty="0" err="1" smtClean="0">
                <a:solidFill>
                  <a:schemeClr val="tx1"/>
                </a:solidFill>
                <a:latin typeface="+mn-lt"/>
                <a:ea typeface="+mn-ea"/>
                <a:cs typeface="+mn-cs"/>
              </a:rPr>
              <a:t>subverticales</a:t>
            </a:r>
            <a:r>
              <a:rPr lang="fr-FR" sz="1200" b="0" i="0" u="none" strike="noStrike" kern="1200" baseline="0" dirty="0" smtClean="0">
                <a:solidFill>
                  <a:schemeClr val="tx1"/>
                </a:solidFill>
                <a:latin typeface="+mn-lt"/>
                <a:ea typeface="+mn-ea"/>
                <a:cs typeface="+mn-cs"/>
              </a:rPr>
              <a:t>, grises, à grain fin du Jurassique, et sur les pentes à gauche, des lits rouges du Trias. </a:t>
            </a:r>
            <a:r>
              <a:rPr lang="en-CA" sz="1200" b="0" i="0" u="none" strike="noStrike" kern="1200" baseline="0" dirty="0" smtClean="0">
                <a:solidFill>
                  <a:schemeClr val="tx1"/>
                </a:solidFill>
                <a:latin typeface="+mn-lt"/>
                <a:ea typeface="+mn-ea"/>
                <a:cs typeface="+mn-cs"/>
              </a:rPr>
              <a:t>PHOTO : CHRISTOPHER HARRISON.</a:t>
            </a:r>
          </a:p>
          <a:p>
            <a:r>
              <a:rPr lang="en-US" sz="1200" kern="1200" dirty="0" smtClean="0">
                <a:solidFill>
                  <a:schemeClr val="tx1"/>
                </a:solidFill>
                <a:latin typeface="+mn-lt"/>
                <a:ea typeface="+mn-ea"/>
                <a:cs typeface="+mn-cs"/>
              </a:rPr>
              <a:t>_______________________________</a:t>
            </a:r>
          </a:p>
          <a:p>
            <a:endParaRPr lang="en-US" sz="1200" b="0" i="0" u="none" strike="noStrike" kern="1200" baseline="300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Les droits d'auteurs de toutes les photographies et graphiques publiés sur ce site (ci-après appelés images) sont la propriété des personnes et / ou des institutions indiquées dans la légende de chacune des images.</a:t>
            </a:r>
            <a:r>
              <a:rPr lang="fr-FR" sz="1200" kern="1200" baseline="0" dirty="0" smtClean="0">
                <a:solidFill>
                  <a:schemeClr val="tx1"/>
                </a:solidFill>
                <a:latin typeface="+mn-lt"/>
                <a:ea typeface="+mn-ea"/>
                <a:cs typeface="+mn-cs"/>
              </a:rPr>
              <a:t> </a:t>
            </a:r>
            <a:r>
              <a:rPr lang="fr-FR" sz="1200" kern="1200" dirty="0" smtClean="0">
                <a:solidFill>
                  <a:schemeClr val="tx1"/>
                </a:solidFill>
                <a:latin typeface="+mn-lt"/>
                <a:ea typeface="+mn-ea"/>
                <a:cs typeface="+mn-cs"/>
              </a:rPr>
              <a:t>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2</a:t>
            </a:fld>
            <a:endParaRPr lang="en-CA"/>
          </a:p>
        </p:txBody>
      </p:sp>
    </p:spTree>
    <p:extLst>
      <p:ext uri="{BB962C8B-B14F-4D97-AF65-F5344CB8AC3E}">
        <p14:creationId xmlns:p14="http://schemas.microsoft.com/office/powerpoint/2010/main" val="865096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dirty="0" smtClean="0">
                <a:solidFill>
                  <a:schemeClr val="tx1"/>
                </a:solidFill>
                <a:latin typeface="+mn-lt"/>
                <a:ea typeface="+mn-ea"/>
                <a:cs typeface="+mn-cs"/>
              </a:rPr>
              <a:t>Gros fragment de crâne de </a:t>
            </a:r>
            <a:r>
              <a:rPr lang="fr-FR" sz="1200" b="0" i="1" u="none" strike="noStrike" kern="1200" baseline="0" dirty="0" err="1" smtClean="0">
                <a:solidFill>
                  <a:schemeClr val="tx1"/>
                </a:solidFill>
                <a:latin typeface="+mn-lt"/>
                <a:ea typeface="+mn-ea"/>
                <a:cs typeface="+mn-cs"/>
              </a:rPr>
              <a:t>Bathygnathus</a:t>
            </a:r>
            <a:r>
              <a:rPr lang="fr-FR" sz="1200" b="0" i="1" u="none" strike="noStrike" kern="1200" baseline="0" dirty="0" smtClean="0">
                <a:solidFill>
                  <a:schemeClr val="tx1"/>
                </a:solidFill>
                <a:latin typeface="+mn-lt"/>
                <a:ea typeface="+mn-ea"/>
                <a:cs typeface="+mn-cs"/>
              </a:rPr>
              <a:t> </a:t>
            </a:r>
            <a:r>
              <a:rPr lang="fr-FR" sz="1200" b="0" i="0" u="none" strike="noStrike" kern="1200" baseline="0" dirty="0" smtClean="0">
                <a:solidFill>
                  <a:schemeClr val="tx1"/>
                </a:solidFill>
                <a:latin typeface="+mn-lt"/>
                <a:ea typeface="+mn-ea"/>
                <a:cs typeface="+mn-cs"/>
              </a:rPr>
              <a:t>trouvé dans des strates du Permien à New London, Île-du-Prince-Édouard. Ce spécimen, illustré dans le livre classique de William Dawson, </a:t>
            </a:r>
            <a:r>
              <a:rPr lang="fr-FR" sz="1200" b="0" i="1" u="none" strike="noStrike" kern="1200" baseline="0" dirty="0" err="1" smtClean="0">
                <a:solidFill>
                  <a:schemeClr val="tx1"/>
                </a:solidFill>
                <a:latin typeface="+mn-lt"/>
                <a:ea typeface="+mn-ea"/>
                <a:cs typeface="+mn-cs"/>
              </a:rPr>
              <a:t>Acadian</a:t>
            </a:r>
            <a:r>
              <a:rPr lang="fr-FR" sz="1200" b="0" i="1" u="none" strike="noStrike" kern="1200" baseline="0" dirty="0" smtClean="0">
                <a:solidFill>
                  <a:schemeClr val="tx1"/>
                </a:solidFill>
                <a:latin typeface="+mn-lt"/>
                <a:ea typeface="+mn-ea"/>
                <a:cs typeface="+mn-cs"/>
              </a:rPr>
              <a:t> </a:t>
            </a:r>
            <a:r>
              <a:rPr lang="fr-FR" sz="1200" b="0" i="1" u="none" strike="noStrike" kern="1200" baseline="0" dirty="0" err="1" smtClean="0">
                <a:solidFill>
                  <a:schemeClr val="tx1"/>
                </a:solidFill>
                <a:latin typeface="+mn-lt"/>
                <a:ea typeface="+mn-ea"/>
                <a:cs typeface="+mn-cs"/>
              </a:rPr>
              <a:t>Geology</a:t>
            </a:r>
            <a:r>
              <a:rPr lang="fr-FR" sz="1200" b="0" i="0" u="none" strike="noStrike" kern="1200" baseline="0" dirty="0" smtClean="0">
                <a:solidFill>
                  <a:schemeClr val="tx1"/>
                </a:solidFill>
                <a:latin typeface="+mn-lt"/>
                <a:ea typeface="+mn-ea"/>
                <a:cs typeface="+mn-cs"/>
              </a:rPr>
              <a:t>, était jadis considéré comme le plus ancien dinosaure du Canada. On sait maintenant qu’il s’agit d’un </a:t>
            </a:r>
            <a:r>
              <a:rPr lang="fr-FR" sz="1200" b="0" i="0" u="none" strike="noStrike" kern="1200" baseline="0" dirty="0" err="1" smtClean="0">
                <a:solidFill>
                  <a:schemeClr val="tx1"/>
                </a:solidFill>
                <a:latin typeface="+mn-lt"/>
                <a:ea typeface="+mn-ea"/>
                <a:cs typeface="+mn-cs"/>
              </a:rPr>
              <a:t>synapside</a:t>
            </a:r>
            <a:r>
              <a:rPr lang="fr-FR" sz="1200" b="0" i="0" u="none" strike="noStrike" kern="1200" baseline="0" dirty="0" smtClean="0">
                <a:solidFill>
                  <a:schemeClr val="tx1"/>
                </a:solidFill>
                <a:latin typeface="+mn-lt"/>
                <a:ea typeface="+mn-ea"/>
                <a:cs typeface="+mn-cs"/>
              </a:rPr>
              <a:t> (reptile mammalien). DE LEIDY (1854), REPRODUITE AVEC LA PERMISSION DE </a:t>
            </a:r>
            <a:r>
              <a:rPr lang="en-CA" sz="1200" b="0" i="0" u="none" strike="noStrike" kern="1200" baseline="0" dirty="0" smtClean="0">
                <a:solidFill>
                  <a:schemeClr val="tx1"/>
                </a:solidFill>
                <a:latin typeface="+mn-lt"/>
                <a:ea typeface="+mn-ea"/>
                <a:cs typeface="+mn-cs"/>
              </a:rPr>
              <a:t>L’ACADEMY OF NATURAL SCIENCES OF PHILADELPHIA.</a:t>
            </a:r>
          </a:p>
          <a:p>
            <a:r>
              <a:rPr lang="en-US" sz="1200" kern="1200" dirty="0" smtClean="0">
                <a:solidFill>
                  <a:schemeClr val="tx1"/>
                </a:solidFill>
                <a:latin typeface="+mn-lt"/>
                <a:ea typeface="+mn-ea"/>
                <a:cs typeface="+mn-cs"/>
              </a:rPr>
              <a:t>_______________________________</a:t>
            </a:r>
          </a:p>
          <a:p>
            <a:endParaRPr lang="en-US" sz="1200" b="0" i="0" u="none" strike="noStrike" kern="1200" baseline="300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Les droits d'auteurs de toutes les photographies et graphiques publiés sur ce site (ci-après appelés images) sont la propriété des personnes et / ou des institutions indiquées dans la légende de chacune des images.</a:t>
            </a:r>
            <a:r>
              <a:rPr lang="fr-FR" sz="1200" kern="1200" baseline="0" dirty="0" smtClean="0">
                <a:solidFill>
                  <a:schemeClr val="tx1"/>
                </a:solidFill>
                <a:latin typeface="+mn-lt"/>
                <a:ea typeface="+mn-ea"/>
                <a:cs typeface="+mn-cs"/>
              </a:rPr>
              <a:t> </a:t>
            </a:r>
            <a:r>
              <a:rPr lang="fr-FR" sz="1200" kern="1200" dirty="0" smtClean="0">
                <a:solidFill>
                  <a:schemeClr val="tx1"/>
                </a:solidFill>
                <a:latin typeface="+mn-lt"/>
                <a:ea typeface="+mn-ea"/>
                <a:cs typeface="+mn-cs"/>
              </a:rPr>
              <a:t>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20</a:t>
            </a:fld>
            <a:endParaRPr lang="en-CA"/>
          </a:p>
        </p:txBody>
      </p:sp>
    </p:spTree>
    <p:extLst>
      <p:ext uri="{BB962C8B-B14F-4D97-AF65-F5344CB8AC3E}">
        <p14:creationId xmlns:p14="http://schemas.microsoft.com/office/powerpoint/2010/main" val="2916530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dirty="0" smtClean="0">
                <a:solidFill>
                  <a:schemeClr val="tx1"/>
                </a:solidFill>
                <a:latin typeface="+mn-lt"/>
                <a:ea typeface="+mn-ea"/>
                <a:cs typeface="+mn-cs"/>
              </a:rPr>
              <a:t>Paléogéographie de ce qui allait devenir l’Amérique du Nord et les régions adjacentes au Carbonifère, il y a 315 millions d’années. Les terres émergées sont en brun et vert, et les zones ombrées indiquent les reliefs. Le bleu pâle représente les zones possiblement côtières ou littorales, le bleu foncé correspond aux océans profonds et le noir indique les fosses océaniques. Certains éléments de la géographie contemporaine sont inclus pour faciliter l’orientation.</a:t>
            </a:r>
          </a:p>
          <a:p>
            <a:r>
              <a:rPr lang="en-US" sz="1200" kern="1200" dirty="0" smtClean="0">
                <a:solidFill>
                  <a:schemeClr val="tx1"/>
                </a:solidFill>
                <a:latin typeface="+mn-lt"/>
                <a:ea typeface="+mn-ea"/>
                <a:cs typeface="+mn-cs"/>
              </a:rPr>
              <a:t>_______________________________</a:t>
            </a:r>
          </a:p>
          <a:p>
            <a:endParaRPr lang="en-US" sz="1200" b="0" i="0" u="none" strike="noStrike" kern="1200" baseline="300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Les droits d'auteurs de toutes les photographies et graphiques publiés sur ce site (ci-après appelés images) sont la propriété des personnes et / ou des institutions indiquées dans la légende de chacune des images.</a:t>
            </a:r>
            <a:r>
              <a:rPr lang="fr-FR" sz="1200" kern="1200" baseline="0" dirty="0" smtClean="0">
                <a:solidFill>
                  <a:schemeClr val="tx1"/>
                </a:solidFill>
                <a:latin typeface="+mn-lt"/>
                <a:ea typeface="+mn-ea"/>
                <a:cs typeface="+mn-cs"/>
              </a:rPr>
              <a:t> </a:t>
            </a:r>
            <a:r>
              <a:rPr lang="fr-FR" sz="1200" kern="1200" dirty="0" smtClean="0">
                <a:solidFill>
                  <a:schemeClr val="tx1"/>
                </a:solidFill>
                <a:latin typeface="+mn-lt"/>
                <a:ea typeface="+mn-ea"/>
                <a:cs typeface="+mn-cs"/>
              </a:rPr>
              <a:t>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3</a:t>
            </a:fld>
            <a:endParaRPr lang="en-CA"/>
          </a:p>
        </p:txBody>
      </p:sp>
    </p:spTree>
    <p:extLst>
      <p:ext uri="{BB962C8B-B14F-4D97-AF65-F5344CB8AC3E}">
        <p14:creationId xmlns:p14="http://schemas.microsoft.com/office/powerpoint/2010/main" val="3977753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dirty="0" smtClean="0">
                <a:solidFill>
                  <a:schemeClr val="tx1"/>
                </a:solidFill>
                <a:latin typeface="+mn-lt"/>
                <a:ea typeface="+mn-ea"/>
                <a:cs typeface="+mn-cs"/>
              </a:rPr>
              <a:t>Paléogéographie planétaire au Carbonifère, il y a 315 millions d’années. Le code de couleurs est identique à celui de la figure précédente.</a:t>
            </a:r>
          </a:p>
          <a:p>
            <a:r>
              <a:rPr lang="en-US" sz="1200" kern="1200" dirty="0" smtClean="0">
                <a:solidFill>
                  <a:schemeClr val="tx1"/>
                </a:solidFill>
                <a:latin typeface="+mn-lt"/>
                <a:ea typeface="+mn-ea"/>
                <a:cs typeface="+mn-cs"/>
              </a:rPr>
              <a:t>_______________________________</a:t>
            </a:r>
          </a:p>
          <a:p>
            <a:endParaRPr lang="en-US" sz="1200" b="0" i="0" u="none" strike="noStrike" kern="1200" baseline="300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Les droits d'auteurs de toutes les photographies et graphiques publiés sur ce site (ci-après appelés images) sont la propriété des personnes et / ou des institutions indiquées dans la légende de chacune des images.</a:t>
            </a:r>
            <a:r>
              <a:rPr lang="fr-FR" sz="1200" kern="1200" baseline="0" dirty="0" smtClean="0">
                <a:solidFill>
                  <a:schemeClr val="tx1"/>
                </a:solidFill>
                <a:latin typeface="+mn-lt"/>
                <a:ea typeface="+mn-ea"/>
                <a:cs typeface="+mn-cs"/>
              </a:rPr>
              <a:t> </a:t>
            </a:r>
            <a:r>
              <a:rPr lang="fr-FR" sz="1200" kern="1200" dirty="0" smtClean="0">
                <a:solidFill>
                  <a:schemeClr val="tx1"/>
                </a:solidFill>
                <a:latin typeface="+mn-lt"/>
                <a:ea typeface="+mn-ea"/>
                <a:cs typeface="+mn-cs"/>
              </a:rPr>
              <a:t>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4</a:t>
            </a:fld>
            <a:endParaRPr lang="en-CA"/>
          </a:p>
        </p:txBody>
      </p:sp>
    </p:spTree>
    <p:extLst>
      <p:ext uri="{BB962C8B-B14F-4D97-AF65-F5344CB8AC3E}">
        <p14:creationId xmlns:p14="http://schemas.microsoft.com/office/powerpoint/2010/main" val="2432840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dirty="0" smtClean="0">
                <a:solidFill>
                  <a:schemeClr val="tx1"/>
                </a:solidFill>
                <a:latin typeface="+mn-lt"/>
                <a:ea typeface="+mn-ea"/>
                <a:cs typeface="+mn-cs"/>
              </a:rPr>
              <a:t>Conglomérats et grès fluviatiles du Carbonifère précoce formant des éperons d’érosion marine (</a:t>
            </a:r>
            <a:r>
              <a:rPr lang="fr-FR" sz="1200" b="0" i="1" u="none" strike="noStrike" kern="1200" baseline="0" dirty="0" err="1" smtClean="0">
                <a:solidFill>
                  <a:schemeClr val="tx1"/>
                </a:solidFill>
                <a:latin typeface="+mn-lt"/>
                <a:ea typeface="+mn-ea"/>
                <a:cs typeface="+mn-cs"/>
              </a:rPr>
              <a:t>stacks</a:t>
            </a:r>
            <a:r>
              <a:rPr lang="fr-FR" sz="1200" b="0" i="0" u="none" strike="noStrike" kern="1200" baseline="0" dirty="0" smtClean="0">
                <a:solidFill>
                  <a:schemeClr val="tx1"/>
                </a:solidFill>
                <a:latin typeface="+mn-lt"/>
                <a:ea typeface="+mn-ea"/>
                <a:cs typeface="+mn-cs"/>
              </a:rPr>
              <a:t>) en « pots de fleurs » au cap Hopewell, Nouveau-Brunswick. Les puissantes marées de la baie de Fundy sapent la base des roches, leur donnant des formes inusitées. </a:t>
            </a:r>
            <a:r>
              <a:rPr lang="en-CA" sz="1200" b="0" i="0" u="none" strike="noStrike" kern="1200" baseline="0" dirty="0" smtClean="0">
                <a:solidFill>
                  <a:schemeClr val="tx1"/>
                </a:solidFill>
                <a:latin typeface="+mn-lt"/>
                <a:ea typeface="+mn-ea"/>
                <a:cs typeface="+mn-cs"/>
              </a:rPr>
              <a:t>PHOTO : KEITH VAUGHAN.</a:t>
            </a:r>
          </a:p>
          <a:p>
            <a:r>
              <a:rPr lang="en-US" sz="1200" kern="1200" dirty="0" smtClean="0">
                <a:solidFill>
                  <a:schemeClr val="tx1"/>
                </a:solidFill>
                <a:latin typeface="+mn-lt"/>
                <a:ea typeface="+mn-ea"/>
                <a:cs typeface="+mn-cs"/>
              </a:rPr>
              <a:t>_______________________________</a:t>
            </a:r>
          </a:p>
          <a:p>
            <a:endParaRPr lang="en-US" sz="1200" b="0" i="0" u="none" strike="noStrike" kern="1200" baseline="300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Les droits d'auteurs de toutes les photographies et graphiques publiés sur ce site (ci-après appelés images) sont la propriété des personnes et / ou des institutions indiquées dans la légende de chacune des images.</a:t>
            </a:r>
            <a:r>
              <a:rPr lang="fr-FR" sz="1200" kern="1200" baseline="0" dirty="0" smtClean="0">
                <a:solidFill>
                  <a:schemeClr val="tx1"/>
                </a:solidFill>
                <a:latin typeface="+mn-lt"/>
                <a:ea typeface="+mn-ea"/>
                <a:cs typeface="+mn-cs"/>
              </a:rPr>
              <a:t> </a:t>
            </a:r>
            <a:r>
              <a:rPr lang="fr-FR" sz="1200" kern="1200" dirty="0" smtClean="0">
                <a:solidFill>
                  <a:schemeClr val="tx1"/>
                </a:solidFill>
                <a:latin typeface="+mn-lt"/>
                <a:ea typeface="+mn-ea"/>
                <a:cs typeface="+mn-cs"/>
              </a:rPr>
              <a:t>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5</a:t>
            </a:fld>
            <a:endParaRPr lang="en-CA"/>
          </a:p>
        </p:txBody>
      </p:sp>
    </p:spTree>
    <p:extLst>
      <p:ext uri="{BB962C8B-B14F-4D97-AF65-F5344CB8AC3E}">
        <p14:creationId xmlns:p14="http://schemas.microsoft.com/office/powerpoint/2010/main" val="2831525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Dépôts et environnements sédimentaires associés à la formation de </a:t>
            </a:r>
            <a:r>
              <a:rPr lang="fr-FR" sz="1200" b="0" i="0" u="none" strike="noStrike" kern="1200" baseline="0" dirty="0" err="1" smtClean="0">
                <a:solidFill>
                  <a:schemeClr val="tx1"/>
                </a:solidFill>
                <a:latin typeface="+mn-lt"/>
                <a:ea typeface="+mn-ea"/>
                <a:cs typeface="+mn-cs"/>
              </a:rPr>
              <a:t>cyclothèmes</a:t>
            </a:r>
            <a:r>
              <a:rPr lang="fr-FR" sz="1200" b="0" i="0" u="none" strike="noStrike" kern="1200" baseline="0" dirty="0" smtClean="0">
                <a:solidFill>
                  <a:schemeClr val="tx1"/>
                </a:solidFill>
                <a:latin typeface="+mn-lt"/>
                <a:ea typeface="+mn-ea"/>
                <a:cs typeface="+mn-cs"/>
              </a:rPr>
              <a:t> durant le Carbonifère tardif. (</a:t>
            </a:r>
            <a:r>
              <a:rPr lang="fr-FR" sz="1200" b="0" i="1" u="none" strike="noStrike" kern="1200" baseline="0" dirty="0" smtClean="0">
                <a:solidFill>
                  <a:schemeClr val="tx1"/>
                </a:solidFill>
                <a:latin typeface="+mn-lt"/>
                <a:ea typeface="+mn-ea"/>
                <a:cs typeface="+mn-cs"/>
              </a:rPr>
              <a:t>A</a:t>
            </a:r>
            <a:r>
              <a:rPr lang="fr-FR" sz="1200" b="0" i="0" u="none" strike="noStrike" kern="1200" baseline="0" dirty="0" smtClean="0">
                <a:solidFill>
                  <a:schemeClr val="tx1"/>
                </a:solidFill>
                <a:latin typeface="+mn-lt"/>
                <a:ea typeface="+mn-ea"/>
                <a:cs typeface="+mn-cs"/>
              </a:rPr>
              <a:t>) montre une rivière creusant son lit dans des sédiments plus âgés et déposant dans son chenal des sables et des graviers. </a:t>
            </a:r>
            <a:r>
              <a:rPr lang="fr-FR" sz="1200" b="0" i="1" u="none" strike="noStrike" kern="1200" baseline="0" dirty="0" smtClean="0">
                <a:solidFill>
                  <a:schemeClr val="tx1"/>
                </a:solidFill>
                <a:latin typeface="+mn-lt"/>
                <a:ea typeface="+mn-ea"/>
                <a:cs typeface="+mn-cs"/>
              </a:rPr>
              <a:t>Calamites</a:t>
            </a:r>
            <a:r>
              <a:rPr lang="fr-FR" sz="1200" b="0" i="0" u="none" strike="noStrike" kern="1200" baseline="0" dirty="0" smtClean="0">
                <a:solidFill>
                  <a:schemeClr val="tx1"/>
                </a:solidFill>
                <a:latin typeface="+mn-lt"/>
                <a:ea typeface="+mn-ea"/>
                <a:cs typeface="+mn-cs"/>
              </a:rPr>
              <a:t>, une prêle géante, croît le long des rives au-delà desquelles se trouve une plaine d’inondation où pousse une forêt de lycopodes arborescents et de fougères. Les débris organiques laissés par la forêt s’accumulent en une couche de tourbe qui pourra éventuellement former du charbon. (</a:t>
            </a:r>
            <a:r>
              <a:rPr lang="fr-FR" sz="1200" b="0" i="1" u="none" strike="noStrike" kern="1200" baseline="0" dirty="0" smtClean="0">
                <a:solidFill>
                  <a:schemeClr val="tx1"/>
                </a:solidFill>
                <a:latin typeface="+mn-lt"/>
                <a:ea typeface="+mn-ea"/>
                <a:cs typeface="+mn-cs"/>
              </a:rPr>
              <a:t>B</a:t>
            </a:r>
            <a:r>
              <a:rPr lang="fr-FR" sz="1200" b="0" i="0" u="none" strike="noStrike" kern="1200" baseline="0" dirty="0" smtClean="0">
                <a:solidFill>
                  <a:schemeClr val="tx1"/>
                </a:solidFill>
                <a:latin typeface="+mn-lt"/>
                <a:ea typeface="+mn-ea"/>
                <a:cs typeface="+mn-cs"/>
              </a:rPr>
              <a:t>) montre une rivière débordant de son lit lors d’une inondation. Le sable qui se dépose étouffe la forêt, recouvre la tourbe et remplit l’ancien chenal de la rivière. Seules les souches des arbres sont préservées puisque protégées par la nouvelle couche de sable laissée par l’inondation. Dans (</a:t>
            </a:r>
            <a:r>
              <a:rPr lang="fr-FR" sz="1200" b="0" i="1" u="none" strike="noStrike" kern="1200" baseline="0" dirty="0" smtClean="0">
                <a:solidFill>
                  <a:schemeClr val="tx1"/>
                </a:solidFill>
                <a:latin typeface="+mn-lt"/>
                <a:ea typeface="+mn-ea"/>
                <a:cs typeface="+mn-cs"/>
              </a:rPr>
              <a:t>C</a:t>
            </a:r>
            <a:r>
              <a:rPr lang="fr-FR" sz="1200" b="0" i="0" u="none" strike="noStrike" kern="1200" baseline="0" dirty="0" smtClean="0">
                <a:solidFill>
                  <a:schemeClr val="tx1"/>
                </a:solidFill>
                <a:latin typeface="+mn-lt"/>
                <a:ea typeface="+mn-ea"/>
                <a:cs typeface="+mn-cs"/>
              </a:rPr>
              <a:t>), un nouveau chenal de rivière se creuse et une nouvelle forêt se développe sur la plaine d’inondation. Comme le montre (</a:t>
            </a:r>
            <a:r>
              <a:rPr lang="fr-FR" sz="1200" b="0" i="1" u="none" strike="noStrike" kern="1200" baseline="0" dirty="0" smtClean="0">
                <a:solidFill>
                  <a:schemeClr val="tx1"/>
                </a:solidFill>
                <a:latin typeface="+mn-lt"/>
                <a:ea typeface="+mn-ea"/>
                <a:cs typeface="+mn-cs"/>
              </a:rPr>
              <a:t>D</a:t>
            </a:r>
            <a:r>
              <a:rPr lang="fr-FR" sz="1200" b="0" i="0" u="none" strike="noStrike" kern="1200" baseline="0" dirty="0" smtClean="0">
                <a:solidFill>
                  <a:schemeClr val="tx1"/>
                </a:solidFill>
                <a:latin typeface="+mn-lt"/>
                <a:ea typeface="+mn-ea"/>
                <a:cs typeface="+mn-cs"/>
              </a:rPr>
              <a:t>), ce cycle est périodiquement rompu par des inondations plus importantes d’eau possiblement saumâtre en marge d’une mer dont le niveau monte en raison de la fonte des glaces sur le lointain </a:t>
            </a:r>
            <a:r>
              <a:rPr lang="fr-FR" sz="1200" b="0" i="0" u="none" strike="noStrike" kern="1200" baseline="0" dirty="0" err="1" smtClean="0">
                <a:solidFill>
                  <a:schemeClr val="tx1"/>
                </a:solidFill>
                <a:latin typeface="+mn-lt"/>
                <a:ea typeface="+mn-ea"/>
                <a:cs typeface="+mn-cs"/>
              </a:rPr>
              <a:t>Protogondwana</a:t>
            </a:r>
            <a:r>
              <a:rPr lang="fr-FR" sz="1200" b="0" i="0" u="none" strike="noStrike" kern="1200" baseline="0" dirty="0" smtClean="0">
                <a:solidFill>
                  <a:schemeClr val="tx1"/>
                </a:solidFill>
                <a:latin typeface="+mn-lt"/>
                <a:ea typeface="+mn-ea"/>
                <a:cs typeface="+mn-cs"/>
              </a:rPr>
              <a:t>; au cours de cette phase aquatique, de minces niveaux de calcaires sombres remplis de bivalves (non représentés) se sont parfois déposés. Avec le temps, ce processus mène à l’accumulation répétée de couches de tourbe, de sable, de silt, d’argile et de calcaire, produisant ainsi des </a:t>
            </a:r>
            <a:r>
              <a:rPr lang="fr-FR" sz="1200" b="0" i="0" u="none" strike="noStrike" kern="1200" baseline="0" dirty="0" err="1" smtClean="0">
                <a:solidFill>
                  <a:schemeClr val="tx1"/>
                </a:solidFill>
                <a:latin typeface="+mn-lt"/>
                <a:ea typeface="+mn-ea"/>
                <a:cs typeface="+mn-cs"/>
              </a:rPr>
              <a:t>cyclothèmes</a:t>
            </a:r>
            <a:r>
              <a:rPr lang="fr-FR" sz="1200" b="0" i="0" u="none" strike="noStrike" kern="1200" baseline="0" dirty="0" smtClean="0">
                <a:solidFill>
                  <a:schemeClr val="tx1"/>
                </a:solidFill>
                <a:latin typeface="+mn-lt"/>
                <a:ea typeface="+mn-ea"/>
                <a:cs typeface="+mn-cs"/>
              </a:rPr>
              <a:t>. ADAPTÉE DE LA SOCIÉTÉ GÉOSCIENTIFIQUE DE L’ATLANTIQUE (2001).</a:t>
            </a:r>
          </a:p>
          <a:p>
            <a:r>
              <a:rPr lang="en-US" sz="1200" kern="1200" dirty="0" smtClean="0">
                <a:solidFill>
                  <a:schemeClr val="tx1"/>
                </a:solidFill>
                <a:latin typeface="+mn-lt"/>
                <a:ea typeface="+mn-ea"/>
                <a:cs typeface="+mn-cs"/>
              </a:rPr>
              <a:t>_______________________________</a:t>
            </a:r>
          </a:p>
          <a:p>
            <a:endParaRPr lang="en-US" sz="1200" b="0" i="0" u="none" strike="noStrike" kern="1200" baseline="300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Les droits d'auteurs de toutes les photographies et graphiques publiés sur ce site (ci-après appelés images) sont la propriété des personnes et / ou des institutions indiquées dans la légende de chacune des images.</a:t>
            </a:r>
            <a:r>
              <a:rPr lang="fr-FR" sz="1200" kern="1200" baseline="0" dirty="0" smtClean="0">
                <a:solidFill>
                  <a:schemeClr val="tx1"/>
                </a:solidFill>
                <a:latin typeface="+mn-lt"/>
                <a:ea typeface="+mn-ea"/>
                <a:cs typeface="+mn-cs"/>
              </a:rPr>
              <a:t> </a:t>
            </a:r>
            <a:r>
              <a:rPr lang="fr-FR" sz="1200" kern="1200" dirty="0" smtClean="0">
                <a:solidFill>
                  <a:schemeClr val="tx1"/>
                </a:solidFill>
                <a:latin typeface="+mn-lt"/>
                <a:ea typeface="+mn-ea"/>
                <a:cs typeface="+mn-cs"/>
              </a:rPr>
              <a:t>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6</a:t>
            </a:fld>
            <a:endParaRPr lang="en-CA"/>
          </a:p>
        </p:txBody>
      </p:sp>
    </p:spTree>
    <p:extLst>
      <p:ext uri="{BB962C8B-B14F-4D97-AF65-F5344CB8AC3E}">
        <p14:creationId xmlns:p14="http://schemas.microsoft.com/office/powerpoint/2010/main" val="1274094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dirty="0" smtClean="0">
                <a:solidFill>
                  <a:schemeClr val="tx1"/>
                </a:solidFill>
                <a:latin typeface="+mn-lt"/>
                <a:ea typeface="+mn-ea"/>
                <a:cs typeface="+mn-cs"/>
              </a:rPr>
              <a:t>Feuillage du Carbonifère tardif comprenant </a:t>
            </a:r>
            <a:r>
              <a:rPr lang="fr-FR" sz="1200" b="0" i="1" u="none" strike="noStrike" kern="1200" baseline="0" dirty="0" err="1" smtClean="0">
                <a:solidFill>
                  <a:schemeClr val="tx1"/>
                </a:solidFill>
                <a:latin typeface="+mn-lt"/>
                <a:ea typeface="+mn-ea"/>
                <a:cs typeface="+mn-cs"/>
              </a:rPr>
              <a:t>Sphenophyllum</a:t>
            </a:r>
            <a:r>
              <a:rPr lang="fr-FR" sz="1200" b="0" i="1" u="none" strike="noStrike" kern="1200" baseline="0" dirty="0" smtClean="0">
                <a:solidFill>
                  <a:schemeClr val="tx1"/>
                </a:solidFill>
                <a:latin typeface="+mn-lt"/>
                <a:ea typeface="+mn-ea"/>
                <a:cs typeface="+mn-cs"/>
              </a:rPr>
              <a:t> </a:t>
            </a:r>
            <a:r>
              <a:rPr lang="fr-FR" sz="1200" b="0" i="0" u="none" strike="noStrike" kern="1200" baseline="0" dirty="0" smtClean="0">
                <a:solidFill>
                  <a:schemeClr val="tx1"/>
                </a:solidFill>
                <a:latin typeface="+mn-lt"/>
                <a:ea typeface="+mn-ea"/>
                <a:cs typeface="+mn-cs"/>
              </a:rPr>
              <a:t>(au centre), des branches de </a:t>
            </a:r>
            <a:r>
              <a:rPr lang="fr-FR" sz="1200" b="0" i="0" u="none" strike="noStrike" kern="1200" baseline="0" dirty="0" err="1" smtClean="0">
                <a:solidFill>
                  <a:schemeClr val="tx1"/>
                </a:solidFill>
                <a:latin typeface="+mn-lt"/>
                <a:ea typeface="+mn-ea"/>
                <a:cs typeface="+mn-cs"/>
              </a:rPr>
              <a:t>lycopsides</a:t>
            </a:r>
            <a:r>
              <a:rPr lang="fr-FR" sz="1200" b="0" i="0" u="none" strike="noStrike" kern="1200" baseline="0" dirty="0" smtClean="0">
                <a:solidFill>
                  <a:schemeClr val="tx1"/>
                </a:solidFill>
                <a:latin typeface="+mn-lt"/>
                <a:ea typeface="+mn-ea"/>
                <a:cs typeface="+mn-cs"/>
              </a:rPr>
              <a:t> (à droite) et une fougère (coin inférieur gauche) provenant de Clifton, Nouveau-Brunswick. PHOTO : RANDALL MILLER, FOURNIE PAR LE MUSÉE DU NOUVEAU-BRUNSWICK.</a:t>
            </a:r>
          </a:p>
          <a:p>
            <a:endParaRPr lang="fr-FR" sz="1200" b="0" i="0" u="none" strike="noStrike"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_______________________________</a:t>
            </a:r>
          </a:p>
          <a:p>
            <a:pPr algn="ctr"/>
            <a:endParaRPr lang="en-US" sz="1200" b="0" i="0" u="none" strike="noStrike" kern="1200" baseline="30000" dirty="0" smtClean="0">
              <a:solidFill>
                <a:schemeClr val="tx1"/>
              </a:solidFill>
              <a:latin typeface="+mn-lt"/>
              <a:ea typeface="+mn-ea"/>
              <a:cs typeface="+mn-cs"/>
            </a:endParaRPr>
          </a:p>
          <a:p>
            <a:pPr algn="l"/>
            <a:r>
              <a:rPr lang="fr-FR" sz="1200" kern="1200" dirty="0" smtClean="0">
                <a:solidFill>
                  <a:schemeClr val="tx1"/>
                </a:solidFill>
                <a:latin typeface="+mn-lt"/>
                <a:ea typeface="+mn-ea"/>
                <a:cs typeface="+mn-cs"/>
              </a:rPr>
              <a:t>Les droits d'auteurs de toutes les photographies et graphiques publiés sur ce site (ci-après appelés images) sont la propriété des personnes et / ou des institutions indiquées dans la légende de chacune des images.</a:t>
            </a:r>
            <a:r>
              <a:rPr lang="fr-FR" sz="1200" kern="1200" baseline="0" dirty="0" smtClean="0">
                <a:solidFill>
                  <a:schemeClr val="tx1"/>
                </a:solidFill>
                <a:latin typeface="+mn-lt"/>
                <a:ea typeface="+mn-ea"/>
                <a:cs typeface="+mn-cs"/>
              </a:rPr>
              <a:t> </a:t>
            </a:r>
            <a:r>
              <a:rPr lang="fr-FR" sz="1200" kern="1200" dirty="0" smtClean="0">
                <a:solidFill>
                  <a:schemeClr val="tx1"/>
                </a:solidFill>
                <a:latin typeface="+mn-lt"/>
                <a:ea typeface="+mn-ea"/>
                <a:cs typeface="+mn-cs"/>
              </a:rPr>
              <a:t>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7</a:t>
            </a:fld>
            <a:endParaRPr lang="en-CA"/>
          </a:p>
        </p:txBody>
      </p:sp>
    </p:spTree>
    <p:extLst>
      <p:ext uri="{BB962C8B-B14F-4D97-AF65-F5344CB8AC3E}">
        <p14:creationId xmlns:p14="http://schemas.microsoft.com/office/powerpoint/2010/main" val="1702785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dirty="0" smtClean="0">
                <a:solidFill>
                  <a:schemeClr val="tx1"/>
                </a:solidFill>
                <a:latin typeface="+mn-lt"/>
                <a:ea typeface="+mn-ea"/>
                <a:cs typeface="+mn-cs"/>
              </a:rPr>
              <a:t>Tronc de lycopode dans une falaise côtière, Joggins, Nouvelle-Écosse. </a:t>
            </a:r>
            <a:r>
              <a:rPr lang="en-CA" sz="1200" b="0" i="0" u="none" strike="noStrike" kern="1200" baseline="0" dirty="0" smtClean="0">
                <a:solidFill>
                  <a:schemeClr val="tx1"/>
                </a:solidFill>
                <a:latin typeface="+mn-lt"/>
                <a:ea typeface="+mn-ea"/>
                <a:cs typeface="+mn-cs"/>
              </a:rPr>
              <a:t>PHOTO : ANDREW MACRAE.</a:t>
            </a:r>
          </a:p>
          <a:p>
            <a:r>
              <a:rPr lang="en-US" sz="1200" kern="1200" dirty="0" smtClean="0">
                <a:solidFill>
                  <a:schemeClr val="tx1"/>
                </a:solidFill>
                <a:latin typeface="+mn-lt"/>
                <a:ea typeface="+mn-ea"/>
                <a:cs typeface="+mn-cs"/>
              </a:rPr>
              <a:t>_______________________________</a:t>
            </a:r>
          </a:p>
          <a:p>
            <a:endParaRPr lang="en-US" sz="1200" b="0" i="0" u="none" strike="noStrike" kern="1200" baseline="300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Les droits d'auteurs de toutes les photographies et graphiques publiés sur ce site (ci-après appelés images) sont la propriété des personnes et / ou des institutions indiquées dans la légende de chacune des images.</a:t>
            </a:r>
            <a:r>
              <a:rPr lang="fr-FR" sz="1200" kern="1200" baseline="0" dirty="0" smtClean="0">
                <a:solidFill>
                  <a:schemeClr val="tx1"/>
                </a:solidFill>
                <a:latin typeface="+mn-lt"/>
                <a:ea typeface="+mn-ea"/>
                <a:cs typeface="+mn-cs"/>
              </a:rPr>
              <a:t> </a:t>
            </a:r>
            <a:r>
              <a:rPr lang="fr-FR" sz="1200" kern="1200" dirty="0" smtClean="0">
                <a:solidFill>
                  <a:schemeClr val="tx1"/>
                </a:solidFill>
                <a:latin typeface="+mn-lt"/>
                <a:ea typeface="+mn-ea"/>
                <a:cs typeface="+mn-cs"/>
              </a:rPr>
              <a:t>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8</a:t>
            </a:fld>
            <a:endParaRPr lang="en-CA"/>
          </a:p>
        </p:txBody>
      </p:sp>
    </p:spTree>
    <p:extLst>
      <p:ext uri="{BB962C8B-B14F-4D97-AF65-F5344CB8AC3E}">
        <p14:creationId xmlns:p14="http://schemas.microsoft.com/office/powerpoint/2010/main" val="1934181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dirty="0" smtClean="0">
                <a:solidFill>
                  <a:schemeClr val="tx1"/>
                </a:solidFill>
                <a:latin typeface="+mn-lt"/>
                <a:ea typeface="+mn-ea"/>
                <a:cs typeface="+mn-cs"/>
              </a:rPr>
              <a:t>Moulage artificiel de traces de pas du myriapode géant </a:t>
            </a:r>
            <a:r>
              <a:rPr lang="fr-FR" sz="1200" b="0" i="1" u="none" strike="noStrike" kern="1200" baseline="0" dirty="0" err="1" smtClean="0">
                <a:solidFill>
                  <a:schemeClr val="tx1"/>
                </a:solidFill>
                <a:latin typeface="+mn-lt"/>
                <a:ea typeface="+mn-ea"/>
                <a:cs typeface="+mn-cs"/>
              </a:rPr>
              <a:t>Arthropleura</a:t>
            </a:r>
            <a:r>
              <a:rPr lang="fr-FR" sz="1200" b="0" i="1" u="none" strike="noStrike" kern="1200" baseline="0" dirty="0" smtClean="0">
                <a:solidFill>
                  <a:schemeClr val="tx1"/>
                </a:solidFill>
                <a:latin typeface="+mn-lt"/>
                <a:ea typeface="+mn-ea"/>
                <a:cs typeface="+mn-cs"/>
              </a:rPr>
              <a:t>  </a:t>
            </a:r>
            <a:r>
              <a:rPr lang="fr-FR" sz="1200" b="0" i="0" u="none" strike="noStrike" kern="1200" baseline="0" dirty="0" smtClean="0">
                <a:solidFill>
                  <a:schemeClr val="tx1"/>
                </a:solidFill>
                <a:latin typeface="+mn-lt"/>
                <a:ea typeface="+mn-ea"/>
                <a:cs typeface="+mn-cs"/>
              </a:rPr>
              <a:t>des strates du Carbonifère tardif de Joggins, Nouvelle-Écosse. Ce myriapode pouvait atteindre 2 m de longueur. PHOTO : LAING FERGUSON.</a:t>
            </a:r>
          </a:p>
          <a:p>
            <a:r>
              <a:rPr lang="en-US" sz="1200" kern="1200" dirty="0" smtClean="0">
                <a:solidFill>
                  <a:schemeClr val="tx1"/>
                </a:solidFill>
                <a:latin typeface="+mn-lt"/>
                <a:ea typeface="+mn-ea"/>
                <a:cs typeface="+mn-cs"/>
              </a:rPr>
              <a:t>_______________________________</a:t>
            </a:r>
          </a:p>
          <a:p>
            <a:endParaRPr lang="en-US" sz="1200" b="0" i="0" u="none" strike="noStrike" kern="1200" baseline="300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Les droits d'auteurs de toutes les photographies et graphiques publiés sur ce site (ci-après appelés images) sont la propriété des personnes et / ou des institutions indiquées dans la légende de chacune des images.</a:t>
            </a:r>
            <a:r>
              <a:rPr lang="fr-FR" sz="1200" kern="1200" baseline="0" dirty="0" smtClean="0">
                <a:solidFill>
                  <a:schemeClr val="tx1"/>
                </a:solidFill>
                <a:latin typeface="+mn-lt"/>
                <a:ea typeface="+mn-ea"/>
                <a:cs typeface="+mn-cs"/>
              </a:rPr>
              <a:t> </a:t>
            </a:r>
            <a:r>
              <a:rPr lang="fr-FR" sz="1200" kern="1200" dirty="0" smtClean="0">
                <a:solidFill>
                  <a:schemeClr val="tx1"/>
                </a:solidFill>
                <a:latin typeface="+mn-lt"/>
                <a:ea typeface="+mn-ea"/>
                <a:cs typeface="+mn-cs"/>
              </a:rPr>
              <a:t>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1400" b="0" i="0" u="none" strike="noStrike" kern="1200" baseline="30000" dirty="0" smtClean="0">
              <a:solidFill>
                <a:schemeClr val="tx1"/>
              </a:solidFill>
              <a:latin typeface="Arial Narrow"/>
              <a:ea typeface="+mn-ea"/>
              <a:cs typeface="Arial Narrow"/>
            </a:endParaRPr>
          </a:p>
        </p:txBody>
      </p:sp>
      <p:sp>
        <p:nvSpPr>
          <p:cNvPr id="4" name="Slide Number Placeholder 3"/>
          <p:cNvSpPr>
            <a:spLocks noGrp="1"/>
          </p:cNvSpPr>
          <p:nvPr>
            <p:ph type="sldNum" sz="quarter" idx="10"/>
          </p:nvPr>
        </p:nvSpPr>
        <p:spPr/>
        <p:txBody>
          <a:bodyPr/>
          <a:lstStyle/>
          <a:p>
            <a:fld id="{9EC18948-3E6B-4298-AAC5-31F63D2B737F}" type="slidenum">
              <a:rPr lang="en-CA" smtClean="0"/>
              <a:t>9</a:t>
            </a:fld>
            <a:endParaRPr lang="en-CA"/>
          </a:p>
        </p:txBody>
      </p:sp>
    </p:spTree>
    <p:extLst>
      <p:ext uri="{BB962C8B-B14F-4D97-AF65-F5344CB8AC3E}">
        <p14:creationId xmlns:p14="http://schemas.microsoft.com/office/powerpoint/2010/main" val="838329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19F17907-A436-4D49-98AA-569225EB4082}" type="datetimeFigureOut">
              <a:rPr lang="en-CA" smtClean="0"/>
              <a:t>02/02/2015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DFB9776-79E3-4C9A-8D5F-FE5E5FE7406D}" type="slidenum">
              <a:rPr lang="en-CA" smtClean="0"/>
              <a:t>‹N°›</a:t>
            </a:fld>
            <a:endParaRPr lang="en-CA"/>
          </a:p>
        </p:txBody>
      </p:sp>
    </p:spTree>
    <p:extLst>
      <p:ext uri="{BB962C8B-B14F-4D97-AF65-F5344CB8AC3E}">
        <p14:creationId xmlns:p14="http://schemas.microsoft.com/office/powerpoint/2010/main" val="3707885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19F17907-A436-4D49-98AA-569225EB4082}" type="datetimeFigureOut">
              <a:rPr lang="en-CA" smtClean="0"/>
              <a:t>02/02/2015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DFB9776-79E3-4C9A-8D5F-FE5E5FE7406D}" type="slidenum">
              <a:rPr lang="en-CA" smtClean="0"/>
              <a:t>‹N°›</a:t>
            </a:fld>
            <a:endParaRPr lang="en-CA"/>
          </a:p>
        </p:txBody>
      </p:sp>
    </p:spTree>
    <p:extLst>
      <p:ext uri="{BB962C8B-B14F-4D97-AF65-F5344CB8AC3E}">
        <p14:creationId xmlns:p14="http://schemas.microsoft.com/office/powerpoint/2010/main" val="1156596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19F17907-A436-4D49-98AA-569225EB4082}" type="datetimeFigureOut">
              <a:rPr lang="en-CA" smtClean="0"/>
              <a:t>02/02/2015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DFB9776-79E3-4C9A-8D5F-FE5E5FE7406D}" type="slidenum">
              <a:rPr lang="en-CA" smtClean="0"/>
              <a:t>‹N°›</a:t>
            </a:fld>
            <a:endParaRPr lang="en-CA"/>
          </a:p>
        </p:txBody>
      </p:sp>
    </p:spTree>
    <p:extLst>
      <p:ext uri="{BB962C8B-B14F-4D97-AF65-F5344CB8AC3E}">
        <p14:creationId xmlns:p14="http://schemas.microsoft.com/office/powerpoint/2010/main" val="3010959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19F17907-A436-4D49-98AA-569225EB4082}" type="datetimeFigureOut">
              <a:rPr lang="en-CA" smtClean="0"/>
              <a:t>02/02/2015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DFB9776-79E3-4C9A-8D5F-FE5E5FE7406D}" type="slidenum">
              <a:rPr lang="en-CA" smtClean="0"/>
              <a:t>‹N°›</a:t>
            </a:fld>
            <a:endParaRPr lang="en-CA"/>
          </a:p>
        </p:txBody>
      </p:sp>
    </p:spTree>
    <p:extLst>
      <p:ext uri="{BB962C8B-B14F-4D97-AF65-F5344CB8AC3E}">
        <p14:creationId xmlns:p14="http://schemas.microsoft.com/office/powerpoint/2010/main" val="2397010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F17907-A436-4D49-98AA-569225EB4082}" type="datetimeFigureOut">
              <a:rPr lang="en-CA" smtClean="0"/>
              <a:t>02/02/2015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DFB9776-79E3-4C9A-8D5F-FE5E5FE7406D}" type="slidenum">
              <a:rPr lang="en-CA" smtClean="0"/>
              <a:t>‹N°›</a:t>
            </a:fld>
            <a:endParaRPr lang="en-CA"/>
          </a:p>
        </p:txBody>
      </p:sp>
    </p:spTree>
    <p:extLst>
      <p:ext uri="{BB962C8B-B14F-4D97-AF65-F5344CB8AC3E}">
        <p14:creationId xmlns:p14="http://schemas.microsoft.com/office/powerpoint/2010/main" val="2165235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19F17907-A436-4D49-98AA-569225EB4082}" type="datetimeFigureOut">
              <a:rPr lang="en-CA" smtClean="0"/>
              <a:t>02/02/2015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DFB9776-79E3-4C9A-8D5F-FE5E5FE7406D}" type="slidenum">
              <a:rPr lang="en-CA" smtClean="0"/>
              <a:t>‹N°›</a:t>
            </a:fld>
            <a:endParaRPr lang="en-CA"/>
          </a:p>
        </p:txBody>
      </p:sp>
    </p:spTree>
    <p:extLst>
      <p:ext uri="{BB962C8B-B14F-4D97-AF65-F5344CB8AC3E}">
        <p14:creationId xmlns:p14="http://schemas.microsoft.com/office/powerpoint/2010/main" val="2055405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19F17907-A436-4D49-98AA-569225EB4082}" type="datetimeFigureOut">
              <a:rPr lang="en-CA" smtClean="0"/>
              <a:t>02/02/2015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BDFB9776-79E3-4C9A-8D5F-FE5E5FE7406D}" type="slidenum">
              <a:rPr lang="en-CA" smtClean="0"/>
              <a:t>‹N°›</a:t>
            </a:fld>
            <a:endParaRPr lang="en-CA"/>
          </a:p>
        </p:txBody>
      </p:sp>
    </p:spTree>
    <p:extLst>
      <p:ext uri="{BB962C8B-B14F-4D97-AF65-F5344CB8AC3E}">
        <p14:creationId xmlns:p14="http://schemas.microsoft.com/office/powerpoint/2010/main" val="2941571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19F17907-A436-4D49-98AA-569225EB4082}" type="datetimeFigureOut">
              <a:rPr lang="en-CA" smtClean="0"/>
              <a:t>02/02/2015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BDFB9776-79E3-4C9A-8D5F-FE5E5FE7406D}" type="slidenum">
              <a:rPr lang="en-CA" smtClean="0"/>
              <a:t>‹N°›</a:t>
            </a:fld>
            <a:endParaRPr lang="en-CA"/>
          </a:p>
        </p:txBody>
      </p:sp>
    </p:spTree>
    <p:extLst>
      <p:ext uri="{BB962C8B-B14F-4D97-AF65-F5344CB8AC3E}">
        <p14:creationId xmlns:p14="http://schemas.microsoft.com/office/powerpoint/2010/main" val="3214422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F17907-A436-4D49-98AA-569225EB4082}" type="datetimeFigureOut">
              <a:rPr lang="en-CA" smtClean="0"/>
              <a:t>02/02/2015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BDFB9776-79E3-4C9A-8D5F-FE5E5FE7406D}" type="slidenum">
              <a:rPr lang="en-CA" smtClean="0"/>
              <a:t>‹N°›</a:t>
            </a:fld>
            <a:endParaRPr lang="en-CA"/>
          </a:p>
        </p:txBody>
      </p:sp>
    </p:spTree>
    <p:extLst>
      <p:ext uri="{BB962C8B-B14F-4D97-AF65-F5344CB8AC3E}">
        <p14:creationId xmlns:p14="http://schemas.microsoft.com/office/powerpoint/2010/main" val="124088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F17907-A436-4D49-98AA-569225EB4082}" type="datetimeFigureOut">
              <a:rPr lang="en-CA" smtClean="0"/>
              <a:t>02/02/2015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DFB9776-79E3-4C9A-8D5F-FE5E5FE7406D}" type="slidenum">
              <a:rPr lang="en-CA" smtClean="0"/>
              <a:t>‹N°›</a:t>
            </a:fld>
            <a:endParaRPr lang="en-CA"/>
          </a:p>
        </p:txBody>
      </p:sp>
    </p:spTree>
    <p:extLst>
      <p:ext uri="{BB962C8B-B14F-4D97-AF65-F5344CB8AC3E}">
        <p14:creationId xmlns:p14="http://schemas.microsoft.com/office/powerpoint/2010/main" val="1455794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F17907-A436-4D49-98AA-569225EB4082}" type="datetimeFigureOut">
              <a:rPr lang="en-CA" smtClean="0"/>
              <a:t>02/02/2015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DFB9776-79E3-4C9A-8D5F-FE5E5FE7406D}" type="slidenum">
              <a:rPr lang="en-CA" smtClean="0"/>
              <a:t>‹N°›</a:t>
            </a:fld>
            <a:endParaRPr lang="en-CA"/>
          </a:p>
        </p:txBody>
      </p:sp>
    </p:spTree>
    <p:extLst>
      <p:ext uri="{BB962C8B-B14F-4D97-AF65-F5344CB8AC3E}">
        <p14:creationId xmlns:p14="http://schemas.microsoft.com/office/powerpoint/2010/main" val="2011465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F17907-A436-4D49-98AA-569225EB4082}" type="datetimeFigureOut">
              <a:rPr lang="en-CA" smtClean="0"/>
              <a:t>02/02/2015</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B9776-79E3-4C9A-8D5F-FE5E5FE7406D}" type="slidenum">
              <a:rPr lang="en-CA" smtClean="0"/>
              <a:t>‹N°›</a:t>
            </a:fld>
            <a:endParaRPr lang="en-CA"/>
          </a:p>
        </p:txBody>
      </p:sp>
    </p:spTree>
    <p:extLst>
      <p:ext uri="{BB962C8B-B14F-4D97-AF65-F5344CB8AC3E}">
        <p14:creationId xmlns:p14="http://schemas.microsoft.com/office/powerpoint/2010/main" val="242317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476672"/>
            <a:ext cx="9144000" cy="1512168"/>
          </a:xfrm>
        </p:spPr>
        <p:txBody>
          <a:bodyPr>
            <a:normAutofit fontScale="90000"/>
          </a:bodyPr>
          <a:lstStyle/>
          <a:p>
            <a:r>
              <a:rPr lang="en-US" dirty="0" smtClean="0">
                <a:latin typeface="Arial"/>
                <a:cs typeface="Arial"/>
              </a:rPr>
              <a:t>C</a:t>
            </a:r>
            <a:r>
              <a:rPr lang="en-CA" dirty="0" smtClean="0">
                <a:latin typeface="Arial"/>
                <a:cs typeface="Arial"/>
              </a:rPr>
              <a:t>HAPITRE 8</a:t>
            </a:r>
            <a:br>
              <a:rPr lang="en-CA" dirty="0" smtClean="0">
                <a:latin typeface="Arial"/>
                <a:cs typeface="Arial"/>
              </a:rPr>
            </a:br>
            <a:r>
              <a:rPr lang="en-US" dirty="0" err="1" smtClean="0"/>
              <a:t>Partie</a:t>
            </a:r>
            <a:r>
              <a:rPr lang="en-US" dirty="0" smtClean="0"/>
              <a:t> 4 de 4</a:t>
            </a:r>
            <a:r>
              <a:rPr lang="en-US" dirty="0"/>
              <a:t/>
            </a:r>
            <a:br>
              <a:rPr lang="en-US" dirty="0"/>
            </a:br>
            <a:endParaRPr lang="en-CA" dirty="0">
              <a:latin typeface="Arial"/>
              <a:cs typeface="Arial"/>
            </a:endParaRPr>
          </a:p>
        </p:txBody>
      </p:sp>
      <p:sp>
        <p:nvSpPr>
          <p:cNvPr id="2" name="TextBox 1"/>
          <p:cNvSpPr txBox="1"/>
          <p:nvPr/>
        </p:nvSpPr>
        <p:spPr>
          <a:xfrm>
            <a:off x="179512" y="2348880"/>
            <a:ext cx="8784975" cy="2031325"/>
          </a:xfrm>
          <a:prstGeom prst="rect">
            <a:avLst/>
          </a:prstGeom>
          <a:noFill/>
        </p:spPr>
        <p:txBody>
          <a:bodyPr wrap="square" rtlCol="0">
            <a:spAutoFit/>
          </a:bodyPr>
          <a:lstStyle/>
          <a:p>
            <a:r>
              <a:rPr lang="fr-FR" dirty="0" smtClean="0"/>
              <a:t>Les </a:t>
            </a:r>
            <a:r>
              <a:rPr lang="fr-FR" dirty="0"/>
              <a:t>droits d'auteurs de toutes les photographies et graphiques publiés sur ce site </a:t>
            </a:r>
            <a:r>
              <a:rPr lang="fr-FR" dirty="0" smtClean="0"/>
              <a:t>(</a:t>
            </a:r>
            <a:r>
              <a:rPr lang="fr-FR" dirty="0"/>
              <a:t>ci-après appelés images) sont la propriété des personnes et / ou des institutions indiquées dans la légende de chacune </a:t>
            </a:r>
            <a:r>
              <a:rPr lang="fr-FR" dirty="0" smtClean="0"/>
              <a:t>des </a:t>
            </a:r>
            <a:r>
              <a:rPr lang="fr-FR" dirty="0"/>
              <a:t>images. Les titulaires de ces droits ont convenu de permettre l'utilisation de ces images à des fins éducatives et non commerciales à condition qu'ils soient crédités dans chaque cas d'utilisation. Pour toute autre utilisation, il convient de contacter le titulaire du droit d'auteur.</a:t>
            </a:r>
            <a:endParaRPr lang="en-US" sz="2000" baseline="30000" dirty="0">
              <a:latin typeface="Arial Narrow"/>
              <a:cs typeface="Arial Narrow"/>
            </a:endParaRPr>
          </a:p>
          <a:p>
            <a:endParaRPr lang="en-US" dirty="0"/>
          </a:p>
        </p:txBody>
      </p:sp>
    </p:spTree>
    <p:extLst>
      <p:ext uri="{BB962C8B-B14F-4D97-AF65-F5344CB8AC3E}">
        <p14:creationId xmlns:p14="http://schemas.microsoft.com/office/powerpoint/2010/main" val="2378425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5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0"/>
            <a:ext cx="4898571" cy="6858000"/>
          </a:xfrm>
          <a:prstGeom prst="rect">
            <a:avLst/>
          </a:prstGeom>
        </p:spPr>
      </p:pic>
    </p:spTree>
    <p:extLst>
      <p:ext uri="{BB962C8B-B14F-4D97-AF65-F5344CB8AC3E}">
        <p14:creationId xmlns:p14="http://schemas.microsoft.com/office/powerpoint/2010/main" val="763289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0165"/>
            <a:ext cx="9144000" cy="4217670"/>
          </a:xfrm>
          <a:prstGeom prst="rect">
            <a:avLst/>
          </a:prstGeom>
        </p:spPr>
      </p:pic>
    </p:spTree>
    <p:extLst>
      <p:ext uri="{BB962C8B-B14F-4D97-AF65-F5344CB8AC3E}">
        <p14:creationId xmlns:p14="http://schemas.microsoft.com/office/powerpoint/2010/main" val="2177916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7f.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0"/>
            <a:ext cx="5620672" cy="6858000"/>
          </a:xfrm>
          <a:prstGeom prst="rect">
            <a:avLst/>
          </a:prstGeom>
        </p:spPr>
      </p:pic>
    </p:spTree>
    <p:extLst>
      <p:ext uri="{BB962C8B-B14F-4D97-AF65-F5344CB8AC3E}">
        <p14:creationId xmlns:p14="http://schemas.microsoft.com/office/powerpoint/2010/main" val="172801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46" y="0"/>
            <a:ext cx="9098507" cy="6858000"/>
          </a:xfrm>
          <a:prstGeom prst="rect">
            <a:avLst/>
          </a:prstGeom>
        </p:spPr>
      </p:pic>
    </p:spTree>
    <p:extLst>
      <p:ext uri="{BB962C8B-B14F-4D97-AF65-F5344CB8AC3E}">
        <p14:creationId xmlns:p14="http://schemas.microsoft.com/office/powerpoint/2010/main" val="940825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47" y="0"/>
            <a:ext cx="8935505" cy="6858000"/>
          </a:xfrm>
          <a:prstGeom prst="rect">
            <a:avLst/>
          </a:prstGeom>
        </p:spPr>
      </p:pic>
    </p:spTree>
    <p:extLst>
      <p:ext uri="{BB962C8B-B14F-4D97-AF65-F5344CB8AC3E}">
        <p14:creationId xmlns:p14="http://schemas.microsoft.com/office/powerpoint/2010/main" val="2696640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1455"/>
            <a:ext cx="9144000" cy="6435090"/>
          </a:xfrm>
          <a:prstGeom prst="rect">
            <a:avLst/>
          </a:prstGeom>
        </p:spPr>
      </p:pic>
    </p:spTree>
    <p:extLst>
      <p:ext uri="{BB962C8B-B14F-4D97-AF65-F5344CB8AC3E}">
        <p14:creationId xmlns:p14="http://schemas.microsoft.com/office/powerpoint/2010/main" val="3036208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53" y="0"/>
            <a:ext cx="8906494" cy="6858000"/>
          </a:xfrm>
          <a:prstGeom prst="rect">
            <a:avLst/>
          </a:prstGeom>
        </p:spPr>
      </p:pic>
    </p:spTree>
    <p:extLst>
      <p:ext uri="{BB962C8B-B14F-4D97-AF65-F5344CB8AC3E}">
        <p14:creationId xmlns:p14="http://schemas.microsoft.com/office/powerpoint/2010/main" val="1008749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85" y="0"/>
            <a:ext cx="9068430" cy="6858000"/>
          </a:xfrm>
          <a:prstGeom prst="rect">
            <a:avLst/>
          </a:prstGeom>
        </p:spPr>
      </p:pic>
    </p:spTree>
    <p:extLst>
      <p:ext uri="{BB962C8B-B14F-4D97-AF65-F5344CB8AC3E}">
        <p14:creationId xmlns:p14="http://schemas.microsoft.com/office/powerpoint/2010/main" val="506024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328" y="0"/>
            <a:ext cx="8009343" cy="6858000"/>
          </a:xfrm>
          <a:prstGeom prst="rect">
            <a:avLst/>
          </a:prstGeom>
        </p:spPr>
      </p:pic>
    </p:spTree>
    <p:extLst>
      <p:ext uri="{BB962C8B-B14F-4D97-AF65-F5344CB8AC3E}">
        <p14:creationId xmlns:p14="http://schemas.microsoft.com/office/powerpoint/2010/main" val="2197435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 y="0"/>
            <a:ext cx="6927273" cy="6858000"/>
          </a:xfrm>
          <a:prstGeom prst="rect">
            <a:avLst/>
          </a:prstGeom>
        </p:spPr>
      </p:pic>
    </p:spTree>
    <p:extLst>
      <p:ext uri="{BB962C8B-B14F-4D97-AF65-F5344CB8AC3E}">
        <p14:creationId xmlns:p14="http://schemas.microsoft.com/office/powerpoint/2010/main" val="165588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857" y="0"/>
            <a:ext cx="8164286" cy="6858000"/>
          </a:xfrm>
          <a:prstGeom prst="rect">
            <a:avLst/>
          </a:prstGeom>
        </p:spPr>
      </p:pic>
    </p:spTree>
    <p:extLst>
      <p:ext uri="{BB962C8B-B14F-4D97-AF65-F5344CB8AC3E}">
        <p14:creationId xmlns:p14="http://schemas.microsoft.com/office/powerpoint/2010/main" val="3001043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5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0"/>
            <a:ext cx="8275113" cy="6858000"/>
          </a:xfrm>
          <a:prstGeom prst="rect">
            <a:avLst/>
          </a:prstGeom>
          <a:ln>
            <a:solidFill>
              <a:srgbClr val="000000"/>
            </a:solidFill>
          </a:ln>
        </p:spPr>
      </p:pic>
    </p:spTree>
    <p:extLst>
      <p:ext uri="{BB962C8B-B14F-4D97-AF65-F5344CB8AC3E}">
        <p14:creationId xmlns:p14="http://schemas.microsoft.com/office/powerpoint/2010/main" val="827472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9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0"/>
            <a:ext cx="6500474" cy="6858000"/>
          </a:xfrm>
          <a:prstGeom prst="rect">
            <a:avLst/>
          </a:prstGeom>
        </p:spPr>
      </p:pic>
    </p:spTree>
    <p:extLst>
      <p:ext uri="{BB962C8B-B14F-4D97-AF65-F5344CB8AC3E}">
        <p14:creationId xmlns:p14="http://schemas.microsoft.com/office/powerpoint/2010/main" val="4139391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8500"/>
            <a:ext cx="9144000" cy="5440680"/>
          </a:xfrm>
          <a:prstGeom prst="rect">
            <a:avLst/>
          </a:prstGeom>
          <a:ln>
            <a:solidFill>
              <a:srgbClr val="000000"/>
            </a:solidFill>
          </a:ln>
        </p:spPr>
      </p:pic>
    </p:spTree>
    <p:extLst>
      <p:ext uri="{BB962C8B-B14F-4D97-AF65-F5344CB8AC3E}">
        <p14:creationId xmlns:p14="http://schemas.microsoft.com/office/powerpoint/2010/main" val="4284627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0100" y="0"/>
            <a:ext cx="4996721" cy="6858000"/>
          </a:xfrm>
          <a:prstGeom prst="rect">
            <a:avLst/>
          </a:prstGeom>
        </p:spPr>
      </p:pic>
    </p:spTree>
    <p:extLst>
      <p:ext uri="{BB962C8B-B14F-4D97-AF65-F5344CB8AC3E}">
        <p14:creationId xmlns:p14="http://schemas.microsoft.com/office/powerpoint/2010/main" val="2027636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2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7700" y="0"/>
            <a:ext cx="5305996" cy="6858000"/>
          </a:xfrm>
          <a:prstGeom prst="rect">
            <a:avLst/>
          </a:prstGeom>
          <a:ln>
            <a:solidFill>
              <a:srgbClr val="000000"/>
            </a:solidFill>
          </a:ln>
        </p:spPr>
      </p:pic>
    </p:spTree>
    <p:extLst>
      <p:ext uri="{BB962C8B-B14F-4D97-AF65-F5344CB8AC3E}">
        <p14:creationId xmlns:p14="http://schemas.microsoft.com/office/powerpoint/2010/main" val="629881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46" y="0"/>
            <a:ext cx="9098507" cy="6858000"/>
          </a:xfrm>
          <a:prstGeom prst="rect">
            <a:avLst/>
          </a:prstGeom>
        </p:spPr>
      </p:pic>
    </p:spTree>
    <p:extLst>
      <p:ext uri="{BB962C8B-B14F-4D97-AF65-F5344CB8AC3E}">
        <p14:creationId xmlns:p14="http://schemas.microsoft.com/office/powerpoint/2010/main" val="1896941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0"/>
            <a:ext cx="5245124" cy="6858000"/>
          </a:xfrm>
          <a:prstGeom prst="rect">
            <a:avLst/>
          </a:prstGeom>
        </p:spPr>
      </p:pic>
    </p:spTree>
    <p:extLst>
      <p:ext uri="{BB962C8B-B14F-4D97-AF65-F5344CB8AC3E}">
        <p14:creationId xmlns:p14="http://schemas.microsoft.com/office/powerpoint/2010/main" val="1254580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8720"/>
            <a:ext cx="9144000" cy="4480560"/>
          </a:xfrm>
          <a:prstGeom prst="rect">
            <a:avLst/>
          </a:prstGeom>
        </p:spPr>
      </p:pic>
    </p:spTree>
    <p:extLst>
      <p:ext uri="{BB962C8B-B14F-4D97-AF65-F5344CB8AC3E}">
        <p14:creationId xmlns:p14="http://schemas.microsoft.com/office/powerpoint/2010/main" val="13242207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4717</TotalTime>
  <Words>1253</Words>
  <Application>Microsoft Office PowerPoint</Application>
  <PresentationFormat>Affichage à l'écran (4:3)</PresentationFormat>
  <Paragraphs>101</Paragraphs>
  <Slides>20</Slides>
  <Notes>20</Notes>
  <HiddenSlides>0</HiddenSlides>
  <MMClips>0</MMClips>
  <ScaleCrop>false</ScaleCrop>
  <HeadingPairs>
    <vt:vector size="4" baseType="variant">
      <vt:variant>
        <vt:lpstr>Thème</vt:lpstr>
      </vt:variant>
      <vt:variant>
        <vt:i4>1</vt:i4>
      </vt:variant>
      <vt:variant>
        <vt:lpstr>Titres des diapositives</vt:lpstr>
      </vt:variant>
      <vt:variant>
        <vt:i4>20</vt:i4>
      </vt:variant>
    </vt:vector>
  </HeadingPairs>
  <TitlesOfParts>
    <vt:vector size="21" baseType="lpstr">
      <vt:lpstr>Office Theme</vt:lpstr>
      <vt:lpstr>CHAPITRE 8 Partie 4 de 4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NRCan / RNCan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or illustration</dc:title>
  <dc:creator>Jennifer Bates</dc:creator>
  <cp:lastModifiedBy>Aicha</cp:lastModifiedBy>
  <cp:revision>49</cp:revision>
  <dcterms:created xsi:type="dcterms:W3CDTF">2014-10-27T15:29:10Z</dcterms:created>
  <dcterms:modified xsi:type="dcterms:W3CDTF">2015-02-02T16:45:24Z</dcterms:modified>
</cp:coreProperties>
</file>