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31" d="100"/>
          <a:sy n="131"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brown rocks on these slopes near Trout River Pond, </a:t>
            </a:r>
            <a:r>
              <a:rPr lang="en-CA" sz="1200" b="0" i="0" u="none" strike="noStrike" kern="1200" baseline="0" dirty="0" err="1" smtClean="0">
                <a:solidFill>
                  <a:schemeClr val="tx1"/>
                </a:solidFill>
                <a:latin typeface="+mn-lt"/>
                <a:ea typeface="+mn-ea"/>
                <a:cs typeface="+mn-cs"/>
              </a:rPr>
              <a:t>Gros</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Morne</a:t>
            </a:r>
            <a:r>
              <a:rPr lang="en-CA" sz="1200" b="0" i="0" u="none" strike="noStrike" kern="1200" baseline="0" dirty="0" smtClean="0">
                <a:solidFill>
                  <a:schemeClr val="tx1"/>
                </a:solidFill>
                <a:latin typeface="+mn-lt"/>
                <a:ea typeface="+mn-ea"/>
                <a:cs typeface="+mn-cs"/>
              </a:rPr>
              <a:t> National Park of Canada, Newfoundland, are part of the Bay of Islands </a:t>
            </a:r>
            <a:r>
              <a:rPr lang="en-CA" sz="1200" b="0" i="0" u="none" strike="noStrike" kern="1200" baseline="0" dirty="0" err="1" smtClean="0">
                <a:solidFill>
                  <a:schemeClr val="tx1"/>
                </a:solidFill>
                <a:latin typeface="+mn-lt"/>
                <a:ea typeface="+mn-ea"/>
                <a:cs typeface="+mn-cs"/>
              </a:rPr>
              <a:t>ophiolite</a:t>
            </a:r>
            <a:r>
              <a:rPr lang="en-CA" sz="1200" b="0" i="0" u="none" strike="noStrike" kern="1200" baseline="0" dirty="0" smtClean="0">
                <a:solidFill>
                  <a:schemeClr val="tx1"/>
                </a:solidFill>
                <a:latin typeface="+mn-lt"/>
                <a:ea typeface="+mn-ea"/>
                <a:cs typeface="+mn-cs"/>
              </a:rPr>
              <a:t>, which was thrust up from the mantle during the Taconic Orogeny, about 480 million years ago. MICHAEL BURZYNSKI.</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Global </a:t>
            </a:r>
            <a:r>
              <a:rPr lang="en-CA" sz="1200" b="0" i="0" u="none" strike="noStrike" kern="1200" baseline="0" dirty="0" err="1" smtClean="0">
                <a:solidFill>
                  <a:schemeClr val="tx1"/>
                </a:solidFill>
                <a:latin typeface="+mn-lt"/>
                <a:ea typeface="+mn-ea"/>
                <a:cs typeface="+mn-cs"/>
              </a:rPr>
              <a:t>paleogeographic</a:t>
            </a:r>
            <a:r>
              <a:rPr lang="en-CA" sz="1200" b="0" i="0" u="none" strike="noStrike" kern="1200" baseline="0" dirty="0" smtClean="0">
                <a:solidFill>
                  <a:schemeClr val="tx1"/>
                </a:solidFill>
                <a:latin typeface="+mn-lt"/>
                <a:ea typeface="+mn-ea"/>
                <a:cs typeface="+mn-cs"/>
              </a:rPr>
              <a:t> reconstructions for selected times from the late Neoproterozoic to almost the present day. Ma = millions of years ago. RON BLAKEY.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15012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Unconformity between Silurian and Carboniferous rocks at Quinn Point, </a:t>
            </a:r>
            <a:r>
              <a:rPr lang="en-CA" sz="1200" b="0" i="0" u="none" strike="noStrike" kern="1200" baseline="0" dirty="0" err="1" smtClean="0">
                <a:solidFill>
                  <a:schemeClr val="tx1"/>
                </a:solidFill>
                <a:latin typeface="+mn-lt"/>
                <a:ea typeface="+mn-ea"/>
                <a:cs typeface="+mn-cs"/>
              </a:rPr>
              <a:t>Jacquet</a:t>
            </a:r>
            <a:r>
              <a:rPr lang="en-CA" sz="1200" b="0" i="0" u="none" strike="noStrike" kern="1200" baseline="0" dirty="0" smtClean="0">
                <a:solidFill>
                  <a:schemeClr val="tx1"/>
                </a:solidFill>
                <a:latin typeface="+mn-lt"/>
                <a:ea typeface="+mn-ea"/>
                <a:cs typeface="+mn-cs"/>
              </a:rPr>
              <a:t> River, New Brunswick. The Silurian rocks were tilted during the Acadian Orogeny about 420 to 390 million years ago.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339311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Paleogeographic</a:t>
            </a:r>
            <a:r>
              <a:rPr lang="en-CA" sz="1200" b="0" i="0" u="none" strike="noStrike" kern="1200" baseline="0" dirty="0" smtClean="0">
                <a:solidFill>
                  <a:schemeClr val="tx1"/>
                </a:solidFill>
                <a:latin typeface="+mn-lt"/>
                <a:ea typeface="+mn-ea"/>
                <a:cs typeface="+mn-cs"/>
              </a:rPr>
              <a:t> reconstructions of what was to become North America for selected times (ages in millions of years at top left of each map) from the late Neoproterozoic to almost the present time. Ma = millions of years ago. RON BLAKEY.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44754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Impressionistic representation of the evolution of continents, oceans, </a:t>
            </a:r>
            <a:r>
              <a:rPr lang="en-CA" sz="1200" b="0" i="0" u="none" strike="noStrike" kern="1200" baseline="0" dirty="0" err="1" smtClean="0">
                <a:solidFill>
                  <a:schemeClr val="tx1"/>
                </a:solidFill>
                <a:latin typeface="+mn-lt"/>
                <a:ea typeface="+mn-ea"/>
                <a:cs typeface="+mn-cs"/>
              </a:rPr>
              <a:t>terranes</a:t>
            </a:r>
            <a:r>
              <a:rPr lang="en-CA" sz="1200" b="0" i="0" u="none" strike="noStrike" kern="1200" baseline="0" dirty="0" smtClean="0">
                <a:solidFill>
                  <a:schemeClr val="tx1"/>
                </a:solidFill>
                <a:latin typeface="+mn-lt"/>
                <a:ea typeface="+mn-ea"/>
                <a:cs typeface="+mn-cs"/>
              </a:rPr>
              <a:t> (including </a:t>
            </a:r>
            <a:r>
              <a:rPr lang="en-CA" sz="1200" b="0" i="0" u="none" strike="noStrike" kern="1200" baseline="0" dirty="0" err="1" smtClean="0">
                <a:solidFill>
                  <a:schemeClr val="tx1"/>
                </a:solidFill>
                <a:latin typeface="+mn-lt"/>
                <a:ea typeface="+mn-ea"/>
                <a:cs typeface="+mn-cs"/>
              </a:rPr>
              <a:t>microcontinents</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orogenies</a:t>
            </a:r>
            <a:r>
              <a:rPr lang="en-CA" sz="1200" b="0" i="0" u="none" strike="noStrike" kern="1200" baseline="0" dirty="0" smtClean="0">
                <a:solidFill>
                  <a:schemeClr val="tx1"/>
                </a:solidFill>
                <a:latin typeface="+mn-lt"/>
                <a:ea typeface="+mn-ea"/>
                <a:cs typeface="+mn-cs"/>
              </a:rPr>
              <a:t> (indicated at right and left), and other major geological features over the interval from 330 million years ago to the present. Oceans and seas are in blue lettering; otherwise colours are mainly for clarity and aesthetics. The main focus is on events that relate to the evolution of Canada. It is impossible to accurately represent all events that have occurred during this interval in two dimensions, but this figure provides a sense of how events are related through time and across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3682138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Folded early Cretaceous sandstone with </a:t>
            </a:r>
            <a:r>
              <a:rPr lang="en-CA" sz="1200" b="0" i="0" u="none" strike="noStrike" kern="1200" baseline="0" dirty="0" err="1" smtClean="0">
                <a:solidFill>
                  <a:schemeClr val="tx1"/>
                </a:solidFill>
                <a:latin typeface="+mn-lt"/>
                <a:ea typeface="+mn-ea"/>
                <a:cs typeface="+mn-cs"/>
              </a:rPr>
              <a:t>interbeds</a:t>
            </a:r>
            <a:r>
              <a:rPr lang="en-CA" sz="1200" b="0" i="0" u="none" strike="noStrike" kern="1200" baseline="0" dirty="0" smtClean="0">
                <a:solidFill>
                  <a:schemeClr val="tx1"/>
                </a:solidFill>
                <a:latin typeface="+mn-lt"/>
                <a:ea typeface="+mn-ea"/>
                <a:cs typeface="+mn-cs"/>
              </a:rPr>
              <a:t> of coal at the Cardinal River Mine, north of </a:t>
            </a:r>
            <a:r>
              <a:rPr lang="en-CA" sz="1200" b="0" i="0" u="none" strike="noStrike" kern="1200" baseline="0" dirty="0" err="1" smtClean="0">
                <a:solidFill>
                  <a:schemeClr val="tx1"/>
                </a:solidFill>
                <a:latin typeface="+mn-lt"/>
                <a:ea typeface="+mn-ea"/>
                <a:cs typeface="+mn-cs"/>
              </a:rPr>
              <a:t>Cadomin</a:t>
            </a:r>
            <a:r>
              <a:rPr lang="en-CA" sz="1200" b="0" i="0" u="none" strike="noStrike" kern="1200" baseline="0" dirty="0" smtClean="0">
                <a:solidFill>
                  <a:schemeClr val="tx1"/>
                </a:solidFill>
                <a:latin typeface="+mn-lt"/>
                <a:ea typeface="+mn-ea"/>
                <a:cs typeface="+mn-cs"/>
              </a:rPr>
              <a:t>, Alberta. These folds are evidence of the deformation that produced the thrust-and-fold belt of the Canadian Rocky Mountains during later Cretaceous to Paleocene time. The horizontal lines are the old pit roads. GODFREY NOWLAN.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405559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Coastal exposure of sandstones on the Magdalen Islands, Quebec. These Permian </a:t>
            </a:r>
            <a:r>
              <a:rPr lang="en-CA" sz="1200" b="0" i="0" u="none" strike="noStrike" kern="1200" baseline="0" dirty="0" err="1" smtClean="0">
                <a:solidFill>
                  <a:schemeClr val="tx1"/>
                </a:solidFill>
                <a:latin typeface="+mn-lt"/>
                <a:ea typeface="+mn-ea"/>
                <a:cs typeface="+mn-cs"/>
              </a:rPr>
              <a:t>redbeds</a:t>
            </a:r>
            <a:r>
              <a:rPr lang="en-CA" sz="1200" b="0" i="0" u="none" strike="noStrike" kern="1200" baseline="0" dirty="0" smtClean="0">
                <a:solidFill>
                  <a:schemeClr val="tx1"/>
                </a:solidFill>
                <a:latin typeface="+mn-lt"/>
                <a:ea typeface="+mn-ea"/>
                <a:cs typeface="+mn-cs"/>
              </a:rPr>
              <a:t> were deposited in the interior of the supercontinent Pangea. CATHERINE MOONEY.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Weathered Archean </a:t>
            </a:r>
            <a:r>
              <a:rPr lang="en-CA" sz="1200" b="0" i="0" u="none" strike="noStrike" kern="1200" baseline="0" dirty="0" err="1" smtClean="0">
                <a:solidFill>
                  <a:schemeClr val="tx1"/>
                </a:solidFill>
                <a:latin typeface="+mn-lt"/>
                <a:ea typeface="+mn-ea"/>
                <a:cs typeface="+mn-cs"/>
              </a:rPr>
              <a:t>komatiite</a:t>
            </a:r>
            <a:r>
              <a:rPr lang="en-CA" sz="1200" b="0" i="0" u="none" strike="noStrike" kern="1200" baseline="0" dirty="0" smtClean="0">
                <a:solidFill>
                  <a:schemeClr val="tx1"/>
                </a:solidFill>
                <a:latin typeface="+mn-lt"/>
                <a:ea typeface="+mn-ea"/>
                <a:cs typeface="+mn-cs"/>
              </a:rPr>
              <a:t>, about 2,700 million years old, from the Rae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on Baffin Island, Nunavut. The pattern may reflect columnar jointing. MIKE YOUNG.</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These well-preserved Paleoproterozoic pillow lavas on central Baffin Island, Nunavut, are 1,970 million years old and likely formed in the </a:t>
            </a:r>
            <a:r>
              <a:rPr lang="en-CA" sz="1200" b="0" i="0" u="none" strike="noStrike" kern="1200" baseline="0" dirty="0" err="1" smtClean="0">
                <a:solidFill>
                  <a:schemeClr val="tx1"/>
                </a:solidFill>
                <a:latin typeface="+mn-lt"/>
                <a:ea typeface="+mn-ea"/>
                <a:cs typeface="+mn-cs"/>
              </a:rPr>
              <a:t>Manikewan</a:t>
            </a:r>
            <a:r>
              <a:rPr lang="en-CA" sz="1200" b="0" i="0" u="none" strike="noStrike" kern="1200" baseline="0" dirty="0" smtClean="0">
                <a:solidFill>
                  <a:schemeClr val="tx1"/>
                </a:solidFill>
                <a:latin typeface="+mn-lt"/>
                <a:ea typeface="+mn-ea"/>
                <a:cs typeface="+mn-cs"/>
              </a:rPr>
              <a:t> Ocean prior to the Trans-Hudson Orogeny. The white areas between pillows (not the cross-cutting white veins) represent carbonate that was precipitated in crevices between pillows. DAVID CORRIGAN.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Gneiss and metamorphosed mafic dykes exposed on Franklin Island, off Georgian Bay’s east shore. These rocks were deformed at great depth beneath the </a:t>
            </a:r>
            <a:r>
              <a:rPr lang="en-CA" sz="1200" b="0" i="0" u="none" strike="noStrike" kern="1200" baseline="0" dirty="0" err="1" smtClean="0">
                <a:solidFill>
                  <a:schemeClr val="tx1"/>
                </a:solidFill>
                <a:latin typeface="+mn-lt"/>
                <a:ea typeface="+mn-ea"/>
                <a:cs typeface="+mn-cs"/>
              </a:rPr>
              <a:t>Grenvillian</a:t>
            </a:r>
            <a:r>
              <a:rPr lang="en-CA" sz="1200" b="0" i="0" u="none" strike="noStrike" kern="1200" baseline="0" dirty="0" smtClean="0">
                <a:solidFill>
                  <a:schemeClr val="tx1"/>
                </a:solidFill>
                <a:latin typeface="+mn-lt"/>
                <a:ea typeface="+mn-ea"/>
                <a:cs typeface="+mn-cs"/>
              </a:rPr>
              <a:t> Mountains over 1,000 million years ago. They reveal what parts of the continental crust might be like today at depths of a few tens of kilometres below the surface. CHRISTOPHER HARRISON.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strata in the upper left half of this photo, taken from Lake Louise ski hill, Alberta, are Cambrian sandstones. </a:t>
            </a:r>
            <a:r>
              <a:rPr lang="en-CA" sz="1200" b="0" i="0" u="none" strike="noStrike" kern="1200" baseline="0" dirty="0" err="1" smtClean="0">
                <a:solidFill>
                  <a:schemeClr val="tx1"/>
                </a:solidFill>
                <a:latin typeface="+mn-lt"/>
                <a:ea typeface="+mn-ea"/>
                <a:cs typeface="+mn-cs"/>
              </a:rPr>
              <a:t>Unconformably</a:t>
            </a:r>
            <a:r>
              <a:rPr lang="en-CA" sz="1200" b="0" i="0" u="none" strike="noStrike" kern="1200" baseline="0" dirty="0" smtClean="0">
                <a:solidFill>
                  <a:schemeClr val="tx1"/>
                </a:solidFill>
                <a:latin typeface="+mn-lt"/>
                <a:ea typeface="+mn-ea"/>
                <a:cs typeface="+mn-cs"/>
              </a:rPr>
              <a:t> beneath these are less well-exposed Neoproterozoic deep-sea deposits of the Windermere Seaway. The grey rocks at centre and immediately beneath the well-bedded Cambrian strata represent a submarine canyon and can be seen to thin toward the distance. BILL ARNOTT.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Aerial view of early Cambrian sandstones and overlying Carboniferous </a:t>
            </a:r>
            <a:r>
              <a:rPr lang="en-CA" sz="1200" b="0" i="0" u="none" strike="noStrike" kern="1200" baseline="0" dirty="0" err="1" smtClean="0">
                <a:solidFill>
                  <a:schemeClr val="tx1"/>
                </a:solidFill>
                <a:latin typeface="+mn-lt"/>
                <a:ea typeface="+mn-ea"/>
                <a:cs typeface="+mn-cs"/>
              </a:rPr>
              <a:t>redbeds</a:t>
            </a:r>
            <a:r>
              <a:rPr lang="en-CA" sz="1200" b="0" i="0" u="none" strike="noStrike" kern="1200" baseline="0" dirty="0" smtClean="0">
                <a:solidFill>
                  <a:schemeClr val="tx1"/>
                </a:solidFill>
                <a:latin typeface="+mn-lt"/>
                <a:ea typeface="+mn-ea"/>
                <a:cs typeface="+mn-cs"/>
              </a:rPr>
              <a:t> east of Hare Fiord on Ellesmere Island, Nunavut. These strata have been intruded by a Cretaceous mafic dyke (the dark band running obliquely down the cliff). CHRISTOPHER HARRISON.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Impressionistic representation of the evolution of continents, oceans, </a:t>
            </a:r>
            <a:r>
              <a:rPr lang="en-CA" sz="1200" b="0" i="0" u="none" strike="noStrike" kern="1200" baseline="0" dirty="0" err="1" smtClean="0">
                <a:solidFill>
                  <a:schemeClr val="tx1"/>
                </a:solidFill>
                <a:latin typeface="+mn-lt"/>
                <a:ea typeface="+mn-ea"/>
                <a:cs typeface="+mn-cs"/>
              </a:rPr>
              <a:t>terranes</a:t>
            </a:r>
            <a:r>
              <a:rPr lang="en-CA" sz="1200" b="0" i="0" u="none" strike="noStrike" kern="1200" baseline="0" dirty="0" smtClean="0">
                <a:solidFill>
                  <a:schemeClr val="tx1"/>
                </a:solidFill>
                <a:latin typeface="+mn-lt"/>
                <a:ea typeface="+mn-ea"/>
                <a:cs typeface="+mn-cs"/>
              </a:rPr>
              <a:t> (including </a:t>
            </a:r>
            <a:r>
              <a:rPr lang="en-CA" sz="1200" b="0" i="0" u="none" strike="noStrike" kern="1200" baseline="0" dirty="0" err="1" smtClean="0">
                <a:solidFill>
                  <a:schemeClr val="tx1"/>
                </a:solidFill>
                <a:latin typeface="+mn-lt"/>
                <a:ea typeface="+mn-ea"/>
                <a:cs typeface="+mn-cs"/>
              </a:rPr>
              <a:t>microcontinents</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orogenies</a:t>
            </a:r>
            <a:r>
              <a:rPr lang="en-CA" sz="1200" b="0" i="0" u="none" strike="noStrike" kern="1200" baseline="0" dirty="0" smtClean="0">
                <a:solidFill>
                  <a:schemeClr val="tx1"/>
                </a:solidFill>
                <a:latin typeface="+mn-lt"/>
                <a:ea typeface="+mn-ea"/>
                <a:cs typeface="+mn-cs"/>
              </a:rPr>
              <a:t> (indicated at right and left), and other major geological features over the interval from 800 to about 300 million years ago. Oceans and seas are in blue lettering; otherwise colours are mainly for clarity and aesthetics. The main focus is on events that relate to the evolution of Canada. It is impossible to accurately represent all events that have occurred during this interval in two dimensions, but this figure provides a sense of how events are related through time and across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Flat-lying Ordovician limestone beds near the Alexandra Bridge in Ottawa, Ontario. ROB FENSOME.</a:t>
            </a:r>
          </a:p>
          <a:p>
            <a:r>
              <a:rPr lang="en-US" sz="1200" kern="1200" dirty="0" smtClean="0">
                <a:solidFill>
                  <a:schemeClr val="tx1"/>
                </a:solidFill>
                <a:latin typeface="+mn-lt"/>
                <a:ea typeface="+mn-ea"/>
                <a:cs typeface="+mn-cs"/>
              </a:rPr>
              <a:t>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20</a:t>
            </a:r>
            <a:br>
              <a:rPr lang="en-CA" dirty="0" smtClean="0">
                <a:latin typeface="Arial"/>
                <a:cs typeface="Arial"/>
              </a:rPr>
            </a:br>
            <a:r>
              <a:rPr lang="en-US" dirty="0"/>
              <a:t>Part 1 of 3</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 y="0"/>
            <a:ext cx="9053465"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900"/>
            <a:ext cx="9144000" cy="6423660"/>
          </a:xfrm>
          <a:prstGeom prst="rect">
            <a:avLst/>
          </a:prstGeom>
          <a:ln>
            <a:solidFill>
              <a:srgbClr val="000000"/>
            </a:solidFill>
          </a:ln>
        </p:spPr>
      </p:pic>
    </p:spTree>
    <p:extLst>
      <p:ext uri="{BB962C8B-B14F-4D97-AF65-F5344CB8AC3E}">
        <p14:creationId xmlns:p14="http://schemas.microsoft.com/office/powerpoint/2010/main" val="30401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9" y="0"/>
            <a:ext cx="9113621" cy="6858000"/>
          </a:xfrm>
          <a:prstGeom prst="rect">
            <a:avLst/>
          </a:prstGeom>
        </p:spPr>
      </p:pic>
    </p:spTree>
    <p:extLst>
      <p:ext uri="{BB962C8B-B14F-4D97-AF65-F5344CB8AC3E}">
        <p14:creationId xmlns:p14="http://schemas.microsoft.com/office/powerpoint/2010/main" val="393946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523662" cy="6858000"/>
          </a:xfrm>
          <a:prstGeom prst="rect">
            <a:avLst/>
          </a:prstGeom>
          <a:ln>
            <a:solidFill>
              <a:srgbClr val="000000"/>
            </a:solidFill>
          </a:ln>
        </p:spPr>
      </p:pic>
    </p:spTree>
    <p:extLst>
      <p:ext uri="{BB962C8B-B14F-4D97-AF65-F5344CB8AC3E}">
        <p14:creationId xmlns:p14="http://schemas.microsoft.com/office/powerpoint/2010/main" val="663938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147" y="0"/>
            <a:ext cx="5905705" cy="6858000"/>
          </a:xfrm>
          <a:prstGeom prst="rect">
            <a:avLst/>
          </a:prstGeom>
          <a:ln>
            <a:solidFill>
              <a:srgbClr val="000000"/>
            </a:solidFill>
          </a:ln>
        </p:spPr>
      </p:pic>
    </p:spTree>
    <p:extLst>
      <p:ext uri="{BB962C8B-B14F-4D97-AF65-F5344CB8AC3E}">
        <p14:creationId xmlns:p14="http://schemas.microsoft.com/office/powerpoint/2010/main" val="247339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5666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1485"/>
            <a:ext cx="9144000" cy="595503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5"/>
            <a:ext cx="9144000" cy="682371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0"/>
            <a:ext cx="5311133"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438" y="0"/>
            <a:ext cx="5245124" cy="6858000"/>
          </a:xfrm>
          <a:prstGeom prst="rect">
            <a:avLst/>
          </a:prstGeom>
          <a:ln>
            <a:solidFill>
              <a:srgbClr val="000000"/>
            </a:solidFill>
          </a:ln>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1302</Words>
  <Application>Microsoft Macintosh PowerPoint</Application>
  <PresentationFormat>On-screen Show (4:3)</PresentationFormat>
  <Paragraphs>73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CHAPTER 20 Part 1 of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32</cp:revision>
  <dcterms:created xsi:type="dcterms:W3CDTF">2014-10-27T15:29:10Z</dcterms:created>
  <dcterms:modified xsi:type="dcterms:W3CDTF">2014-12-10T02:20:53Z</dcterms:modified>
</cp:coreProperties>
</file>