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6"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saleté résidentielle urbaine (terre, poussières de rue et de maison) peut contenir des substances désagréables telles que du plomb et des composés organiques qui sentent mauvais. PHOTO : DAVID GARDNER.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Profil d’un sol dérivé d’un till. Des processus naturels d’altération des roches et des minéraux libèrent dans le sol des métaux comme le cadmium. Les métaux libérés (représentés par des points rouges) peuvent se dissoudre dans l’eau ou se fixer aux particules organiques du sol. Les métaux sont absorbés par les plantes en quantités diverses selon les conditions du sol et le type de plante. Le transfert de métaux de sources géologiques à la chaîne alimentaire (un processus représenté par les flèches rouges) se produit lorsque les plantes sont consommées par des animaux qui peuvent, à leur tour, être mangés par des humains. ADAPTÉE DE PLUSIEURS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scientifiques utilisent des chambres pour mesurer les émissions naturelles de vapeurs de mercure. Dans ce site de la région du col Macmillan, Yukon, des vapeurs de mercure provenant de shales noirs paléozoïques sont libérées dans l’atmosphère à un taux d’environ neuf </a:t>
            </a:r>
            <a:r>
              <a:rPr lang="fr-FR" sz="1200" b="0" i="0" u="none" strike="noStrike" kern="1200" baseline="0" dirty="0" err="1" smtClean="0">
                <a:solidFill>
                  <a:schemeClr val="tx1"/>
                </a:solidFill>
                <a:latin typeface="+mn-lt"/>
                <a:ea typeface="+mn-ea"/>
                <a:cs typeface="+mn-cs"/>
              </a:rPr>
              <a:t>nanogrammes</a:t>
            </a:r>
            <a:r>
              <a:rPr lang="fr-FR" sz="1200" b="0" i="0" u="none" strike="noStrike" kern="1200" baseline="0" dirty="0" smtClean="0">
                <a:solidFill>
                  <a:schemeClr val="tx1"/>
                </a:solidFill>
                <a:latin typeface="+mn-lt"/>
                <a:ea typeface="+mn-ea"/>
                <a:cs typeface="+mn-cs"/>
              </a:rPr>
              <a:t> par mètre carré par heure en période estivale. PHOTO : ALEXANDRA STEFFEN.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 shale de </a:t>
            </a:r>
            <a:r>
              <a:rPr lang="fr-FR" sz="1200" kern="1200" dirty="0" err="1" smtClean="0">
                <a:solidFill>
                  <a:schemeClr val="tx1"/>
                </a:solidFill>
                <a:latin typeface="+mn-lt"/>
                <a:ea typeface="+mn-ea"/>
                <a:cs typeface="+mn-cs"/>
              </a:rPr>
              <a:t>Rove</a:t>
            </a:r>
            <a:r>
              <a:rPr lang="fr-FR" sz="1200" kern="1200" dirty="0" smtClean="0">
                <a:solidFill>
                  <a:schemeClr val="tx1"/>
                </a:solidFill>
                <a:latin typeface="+mn-lt"/>
                <a:ea typeface="+mn-ea"/>
                <a:cs typeface="+mn-cs"/>
              </a:rPr>
              <a:t>, d’âge </a:t>
            </a:r>
            <a:r>
              <a:rPr lang="fr-FR" sz="1200" kern="1200" dirty="0" err="1" smtClean="0">
                <a:solidFill>
                  <a:schemeClr val="tx1"/>
                </a:solidFill>
                <a:latin typeface="+mn-lt"/>
                <a:ea typeface="+mn-ea"/>
                <a:cs typeface="+mn-cs"/>
              </a:rPr>
              <a:t>paléoprotérozoïque</a:t>
            </a:r>
            <a:r>
              <a:rPr lang="fr-FR" sz="1200" kern="1200" dirty="0" smtClean="0">
                <a:solidFill>
                  <a:schemeClr val="tx1"/>
                </a:solidFill>
                <a:latin typeface="+mn-lt"/>
                <a:ea typeface="+mn-ea"/>
                <a:cs typeface="+mn-cs"/>
              </a:rPr>
              <a:t>, est extrait de nombreuses petites carrières à l’ouest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de </a:t>
            </a:r>
            <a:r>
              <a:rPr lang="fr-FR" sz="1200" kern="1200" dirty="0" err="1" smtClean="0">
                <a:solidFill>
                  <a:schemeClr val="tx1"/>
                </a:solidFill>
                <a:latin typeface="+mn-lt"/>
                <a:ea typeface="+mn-ea"/>
                <a:cs typeface="+mn-cs"/>
              </a:rPr>
              <a:t>Thunder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Bay</a:t>
            </a:r>
            <a:r>
              <a:rPr lang="fr-FR" sz="1200" kern="1200" dirty="0" smtClean="0">
                <a:solidFill>
                  <a:schemeClr val="tx1"/>
                </a:solidFill>
                <a:latin typeface="+mn-lt"/>
                <a:ea typeface="+mn-ea"/>
                <a:cs typeface="+mn-cs"/>
              </a:rPr>
              <a:t>, Ontario. Il est très utilisé comme agrégat pour la construction de routes rurales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et pour le remplissage. </a:t>
            </a:r>
            <a:r>
              <a:rPr lang="fr-FR" sz="1200" b="0" kern="1200" dirty="0" smtClean="0">
                <a:solidFill>
                  <a:schemeClr val="tx1"/>
                </a:solidFill>
                <a:latin typeface="+mn-lt"/>
                <a:ea typeface="+mn-ea"/>
                <a:cs typeface="+mn-cs"/>
              </a:rPr>
              <a:t>L</a:t>
            </a:r>
            <a:r>
              <a:rPr lang="fr-FR" sz="1200" kern="1200" dirty="0" smtClean="0">
                <a:solidFill>
                  <a:schemeClr val="tx1"/>
                </a:solidFill>
                <a:latin typeface="+mn-lt"/>
                <a:ea typeface="+mn-ea"/>
                <a:cs typeface="+mn-cs"/>
              </a:rPr>
              <a:t>es </a:t>
            </a:r>
            <a:r>
              <a:rPr lang="fr-FR" sz="1200" b="0" kern="1200" dirty="0" smtClean="0">
                <a:solidFill>
                  <a:schemeClr val="tx1"/>
                </a:solidFill>
                <a:latin typeface="+mn-lt"/>
                <a:ea typeface="+mn-ea"/>
                <a:cs typeface="+mn-cs"/>
              </a:rPr>
              <a:t>émissions de</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mercure de ce shale entrent dans </a:t>
            </a:r>
            <a:r>
              <a:rPr lang="fr-FR" sz="1200" kern="1200" dirty="0" smtClean="0">
                <a:solidFill>
                  <a:schemeClr val="tx1"/>
                </a:solidFill>
                <a:latin typeface="+mn-lt"/>
                <a:ea typeface="+mn-ea"/>
                <a:cs typeface="+mn-cs"/>
              </a:rPr>
              <a:t>l’atmosphère</a:t>
            </a:r>
            <a:r>
              <a:rPr lang="fr-FR" sz="1200" kern="1200" baseline="0" dirty="0" smtClean="0">
                <a:solidFill>
                  <a:schemeClr val="tx1"/>
                </a:solidFill>
                <a:latin typeface="+mn-lt"/>
                <a:ea typeface="+mn-ea"/>
                <a:cs typeface="+mn-cs"/>
              </a:rPr>
              <a:t> </a:t>
            </a:r>
            <a:r>
              <a:rPr lang="fr-FR" sz="1200" b="0" kern="1200" baseline="0" dirty="0" smtClean="0">
                <a:solidFill>
                  <a:schemeClr val="tx1"/>
                </a:solidFill>
                <a:latin typeface="+mn-lt"/>
                <a:ea typeface="+mn-ea"/>
                <a:cs typeface="+mn-cs"/>
              </a:rPr>
              <a:t>au taux </a:t>
            </a:r>
            <a:r>
              <a:rPr lang="fr-FR" sz="1200" kern="1200" dirty="0" smtClean="0">
                <a:solidFill>
                  <a:schemeClr val="tx1"/>
                </a:solidFill>
                <a:latin typeface="+mn-lt"/>
                <a:ea typeface="+mn-ea"/>
                <a:cs typeface="+mn-cs"/>
              </a:rPr>
              <a:t>d’environ 32 </a:t>
            </a:r>
            <a:r>
              <a:rPr lang="fr-FR" sz="1200" kern="1200" dirty="0" err="1" smtClean="0">
                <a:solidFill>
                  <a:schemeClr val="tx1"/>
                </a:solidFill>
                <a:latin typeface="+mn-lt"/>
                <a:ea typeface="+mn-ea"/>
                <a:cs typeface="+mn-cs"/>
              </a:rPr>
              <a:t>nanogrammes</a:t>
            </a:r>
            <a:r>
              <a:rPr lang="fr-FR" sz="1200" kern="1200" dirty="0" smtClean="0">
                <a:solidFill>
                  <a:schemeClr val="tx1"/>
                </a:solidFill>
                <a:latin typeface="+mn-lt"/>
                <a:ea typeface="+mn-ea"/>
                <a:cs typeface="+mn-cs"/>
              </a:rPr>
              <a:t> par mètre carré par heure durant le jour en période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estivale. PHOTO : PAT RASMUSSEN.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Analyse de la qualité de l’eau dans un ruisseau qui se jette dans le lac Sherbrooke, comté de </a:t>
            </a:r>
            <a:r>
              <a:rPr lang="fr-FR" sz="1200" b="0" i="0" u="none" strike="noStrike" kern="1200" baseline="0" dirty="0" err="1" smtClean="0">
                <a:solidFill>
                  <a:schemeClr val="tx1"/>
                </a:solidFill>
                <a:latin typeface="+mn-lt"/>
                <a:ea typeface="+mn-ea"/>
                <a:cs typeface="+mn-cs"/>
              </a:rPr>
              <a:t>Lunenburg</a:t>
            </a:r>
            <a:r>
              <a:rPr lang="fr-FR" sz="1200" b="0" i="0" u="none" strike="noStrike" kern="1200" baseline="0" dirty="0" smtClean="0">
                <a:solidFill>
                  <a:schemeClr val="tx1"/>
                </a:solidFill>
                <a:latin typeface="+mn-lt"/>
                <a:ea typeface="+mn-ea"/>
                <a:cs typeface="+mn-cs"/>
              </a:rPr>
              <a:t>, Nouvelle-Écosse.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radon pénètre dans les maisons à partir de sources géologiques. Les concentrations de radon dans les maisons sont en partie influencées par la présence d’uranium dans l’assise rocheuse et les dépôts de surface, et en partie par les caractéristiques de la maison. La concentration de radon peut varier considérablement dans les maisons et les bureaux situés dans un même cadre géologique en fonction de la facilité avec laquelle le radon gazeux pénètre, s’accumule et ressort des bâtiments.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Test pour le radon. REPRODUITE AVEC LA PERMISSION DE RESSOURCES NATURELLES CANADA, FOURNIE PAR LA COMMISSION GÉOLOGIQUE DU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À l’échelle mondiale, les particules aériennes proviennent principalement de sources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industrielles, des embruns océaniques, de poussières emportées par le vent, de poussières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volcaniques, de particules de feux de forêt et de particules biologiques (spores, pollen, cires).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inventaires d’émissions de particules indiquent que les émissions industrielles comptent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pour environ 5 à 7 % du total mondial.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Échantillon de </a:t>
            </a:r>
            <a:r>
              <a:rPr lang="fr-FR" sz="1200" b="0" i="0" u="none" strike="noStrike" kern="1200" baseline="0" dirty="0" err="1" smtClean="0">
                <a:solidFill>
                  <a:schemeClr val="tx1"/>
                </a:solidFill>
                <a:latin typeface="+mn-lt"/>
                <a:ea typeface="+mn-ea"/>
                <a:cs typeface="+mn-cs"/>
              </a:rPr>
              <a:t>chrysotile</a:t>
            </a:r>
            <a:r>
              <a:rPr lang="fr-FR" sz="1200" b="0" i="0" u="none" strike="noStrike" kern="1200" baseline="0" dirty="0" smtClean="0">
                <a:solidFill>
                  <a:schemeClr val="tx1"/>
                </a:solidFill>
                <a:latin typeface="+mn-lt"/>
                <a:ea typeface="+mn-ea"/>
                <a:cs typeface="+mn-cs"/>
              </a:rPr>
              <a:t> du Québec. PHOTO : D. MARUSKA, REPRODUITE AVEC LA PERMISSION DE RESSOURCES NATURELLES CANADA, FOURNIE PAR LA COMMISSION GÉOLOGIQUE DU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HAPITRE 19</a:t>
            </a:r>
            <a:r>
              <a:rPr lang="en-CA" smtClean="0">
                <a:latin typeface="Arial"/>
                <a:cs typeface="Arial"/>
              </a:rPr>
              <a:t/>
            </a:r>
            <a:br>
              <a:rPr lang="en-CA"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0"/>
            <a:ext cx="5581282"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652" y="0"/>
            <a:ext cx="5886695" cy="6858000"/>
          </a:xfrm>
          <a:prstGeom prst="rect">
            <a:avLst/>
          </a:prstGeom>
          <a:ln>
            <a:solidFill>
              <a:srgbClr val="000000"/>
            </a:solidFill>
          </a:ln>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
            <a:ext cx="9144000" cy="6675120"/>
          </a:xfrm>
          <a:prstGeom prst="rect">
            <a:avLst/>
          </a:prstGeom>
        </p:spPr>
      </p:pic>
    </p:spTree>
    <p:extLst>
      <p:ext uri="{BB962C8B-B14F-4D97-AF65-F5344CB8AC3E}">
        <p14:creationId xmlns:p14="http://schemas.microsoft.com/office/powerpoint/2010/main" val="135270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0"/>
            <a:ext cx="7334759"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5931243"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0"/>
            <a:ext cx="7125195"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626</Words>
  <Application>Microsoft Office PowerPoint</Application>
  <PresentationFormat>Affichage à l'écran (4:3)</PresentationFormat>
  <Paragraphs>48</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CHAPITRE 19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35</cp:revision>
  <dcterms:created xsi:type="dcterms:W3CDTF">2014-10-27T15:29:10Z</dcterms:created>
  <dcterms:modified xsi:type="dcterms:W3CDTF">2015-02-08T13:47:33Z</dcterms:modified>
</cp:coreProperties>
</file>