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06" d="100"/>
          <a:sy n="106" d="100"/>
        </p:scale>
        <p:origin x="-120"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Mount Lister is an 850-metre-high bald massif on the north side of </a:t>
            </a:r>
            <a:r>
              <a:rPr lang="en-CA" sz="1200" b="0" i="0" u="none" strike="noStrike" kern="1200" baseline="0" dirty="0" err="1" smtClean="0">
                <a:solidFill>
                  <a:schemeClr val="tx1"/>
                </a:solidFill>
                <a:latin typeface="+mn-lt"/>
                <a:ea typeface="+mn-ea"/>
                <a:cs typeface="+mn-cs"/>
              </a:rPr>
              <a:t>Tikkoatokak</a:t>
            </a:r>
            <a:r>
              <a:rPr lang="en-CA" sz="1200" b="0" i="0" u="none" strike="noStrike" kern="1200" baseline="0" dirty="0" smtClean="0">
                <a:solidFill>
                  <a:schemeClr val="tx1"/>
                </a:solidFill>
                <a:latin typeface="+mn-lt"/>
                <a:ea typeface="+mn-ea"/>
                <a:cs typeface="+mn-cs"/>
              </a:rPr>
              <a:t> Bay, west of Nain, Labrador. It is underlain by massive pale grey </a:t>
            </a:r>
            <a:r>
              <a:rPr lang="en-CA" sz="1200" b="0" i="0" u="none" strike="noStrike" kern="1200" baseline="0" dirty="0" err="1" smtClean="0">
                <a:solidFill>
                  <a:schemeClr val="tx1"/>
                </a:solidFill>
                <a:latin typeface="+mn-lt"/>
                <a:ea typeface="+mn-ea"/>
                <a:cs typeface="+mn-cs"/>
              </a:rPr>
              <a:t>anorthosite</a:t>
            </a:r>
            <a:r>
              <a:rPr lang="en-CA" sz="1200" b="0" i="0" u="none" strike="noStrike" kern="1200" baseline="0" dirty="0" smtClean="0">
                <a:solidFill>
                  <a:schemeClr val="tx1"/>
                </a:solidFill>
                <a:latin typeface="+mn-lt"/>
                <a:ea typeface="+mn-ea"/>
                <a:cs typeface="+mn-cs"/>
              </a:rPr>
              <a:t> of the Nain region, intruded between 1,360 and 1,290 million years ago. BRUCE RYAN.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120015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rocks on the western side of Franklin Island in Georgian Bay, Ontario, originated between 1,680 and 1,400 million years ago and were metamorphosed and deformed to folded gneiss during the </a:t>
            </a:r>
            <a:r>
              <a:rPr lang="en-CA" sz="1200" b="0" i="0" u="none" strike="noStrike" kern="1200" baseline="0" dirty="0" err="1" smtClean="0">
                <a:solidFill>
                  <a:schemeClr val="tx1"/>
                </a:solidFill>
                <a:latin typeface="+mn-lt"/>
                <a:ea typeface="+mn-ea"/>
                <a:cs typeface="+mn-cs"/>
              </a:rPr>
              <a:t>Grenvillian</a:t>
            </a:r>
            <a:r>
              <a:rPr lang="en-CA" sz="1200" b="0" i="0" u="none" strike="noStrike" kern="1200" baseline="0" dirty="0" smtClean="0">
                <a:solidFill>
                  <a:schemeClr val="tx1"/>
                </a:solidFill>
                <a:latin typeface="+mn-lt"/>
                <a:ea typeface="+mn-ea"/>
                <a:cs typeface="+mn-cs"/>
              </a:rPr>
              <a:t> Orogeny about 1,000 million years ago. CHRISTOPHER HARRISON.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72134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Layering in this rock from Parry Sound, Ontario, is not sedimentary but was produced by intense heating and compression of many igneous intrusions deep within the crust during the </a:t>
            </a:r>
            <a:r>
              <a:rPr lang="en-CA" sz="1200" b="0" i="0" u="none" strike="noStrike" kern="1200" baseline="0" dirty="0" err="1" smtClean="0">
                <a:solidFill>
                  <a:schemeClr val="tx1"/>
                </a:solidFill>
                <a:latin typeface="+mn-lt"/>
                <a:ea typeface="+mn-ea"/>
                <a:cs typeface="+mn-cs"/>
              </a:rPr>
              <a:t>Grenvillian</a:t>
            </a:r>
            <a:r>
              <a:rPr lang="en-CA" sz="1200" b="0" i="0" u="none" strike="noStrike" kern="1200" baseline="0" dirty="0" smtClean="0">
                <a:solidFill>
                  <a:schemeClr val="tx1"/>
                </a:solidFill>
                <a:latin typeface="+mn-lt"/>
                <a:ea typeface="+mn-ea"/>
                <a:cs typeface="+mn-cs"/>
              </a:rPr>
              <a:t> Orogeny. DAVID CORRIGAN.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406163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Neoproterozoic sandstones and </a:t>
            </a:r>
            <a:r>
              <a:rPr lang="en-CA" sz="1200" b="0" i="0" u="none" strike="noStrike" kern="1200" baseline="0" dirty="0" err="1" smtClean="0">
                <a:solidFill>
                  <a:schemeClr val="tx1"/>
                </a:solidFill>
                <a:latin typeface="+mn-lt"/>
                <a:ea typeface="+mn-ea"/>
                <a:cs typeface="+mn-cs"/>
              </a:rPr>
              <a:t>shales</a:t>
            </a:r>
            <a:r>
              <a:rPr lang="en-CA" sz="1200" b="0" i="0" u="none" strike="noStrike" kern="1200" baseline="0" dirty="0" smtClean="0">
                <a:solidFill>
                  <a:schemeClr val="tx1"/>
                </a:solidFill>
                <a:latin typeface="+mn-lt"/>
                <a:ea typeface="+mn-ea"/>
                <a:cs typeface="+mn-cs"/>
              </a:rPr>
              <a:t> of the Amundsen-Mackenzie Mountains Basin in the Backbone Ranges, Mackenzie Mountains, Northwest Territories. HENDRICK FALCK.</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1483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at the base of this road cut on the Trans-Canada Highway, just east of Nipigon, Ontario, were deposited in the small Sibley Basin 1,550 to 1,400 million years ago. Above the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is a mafic sill, intruded about 1,100 million years ago during formation of the Midcontinent Rift. GRAHAM WILSON.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44580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Map of the </a:t>
            </a:r>
            <a:r>
              <a:rPr lang="en-CA" sz="1200" b="0" i="0" u="none" strike="noStrike" kern="1200" baseline="0" dirty="0" err="1" smtClean="0">
                <a:solidFill>
                  <a:schemeClr val="tx1"/>
                </a:solidFill>
                <a:latin typeface="+mn-lt"/>
                <a:ea typeface="+mn-ea"/>
                <a:cs typeface="+mn-cs"/>
              </a:rPr>
              <a:t>Rodinia</a:t>
            </a:r>
            <a:r>
              <a:rPr lang="en-CA" sz="1200" b="0" i="0" u="none" strike="noStrike" kern="1200" baseline="0" dirty="0" smtClean="0">
                <a:solidFill>
                  <a:schemeClr val="tx1"/>
                </a:solidFill>
                <a:latin typeface="+mn-lt"/>
                <a:ea typeface="+mn-ea"/>
                <a:cs typeface="+mn-cs"/>
              </a:rPr>
              <a:t> showing the possible distribution within that supercontinent of later continental elements. ADAPTED FROM LI E T AL. (2008).</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195442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err="1" smtClean="0">
                <a:solidFill>
                  <a:schemeClr val="tx1"/>
                </a:solidFill>
                <a:latin typeface="+mn-lt"/>
                <a:ea typeface="+mn-ea"/>
                <a:cs typeface="+mn-cs"/>
              </a:rPr>
              <a:t>Bangiomorpha</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pubescens</a:t>
            </a:r>
            <a:r>
              <a:rPr lang="en-CA" sz="1200" b="0" i="0" u="none" strike="noStrike" kern="1200" baseline="0" dirty="0" smtClean="0">
                <a:solidFill>
                  <a:schemeClr val="tx1"/>
                </a:solidFill>
                <a:latin typeface="+mn-lt"/>
                <a:ea typeface="+mn-ea"/>
                <a:cs typeface="+mn-cs"/>
              </a:rPr>
              <a:t>, a red alga from Mesoproterozoic (1,200-million-year-old) rocks on Somerset Island, Nunavut. The specimen is just under 0.2 millimetres long. NICK BUTTERFIELD.</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358994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microfossil </a:t>
            </a:r>
            <a:r>
              <a:rPr lang="en-CA" sz="1200" b="0" i="1" u="none" strike="noStrike" kern="1200" baseline="0" dirty="0" err="1" smtClean="0">
                <a:solidFill>
                  <a:schemeClr val="tx1"/>
                </a:solidFill>
                <a:latin typeface="+mn-lt"/>
                <a:ea typeface="+mn-ea"/>
                <a:cs typeface="+mn-cs"/>
              </a:rPr>
              <a:t>Characodictyon</a:t>
            </a:r>
            <a:r>
              <a:rPr lang="en-CA" sz="1200" b="0" i="0" u="none" strike="noStrike" kern="1200" baseline="0" dirty="0" smtClean="0">
                <a:solidFill>
                  <a:schemeClr val="tx1"/>
                </a:solidFill>
                <a:latin typeface="+mn-lt"/>
                <a:ea typeface="+mn-ea"/>
                <a:cs typeface="+mn-cs"/>
              </a:rPr>
              <a:t>, composed of calcium phosphate, from Yukon’s Mount Slipper in the Amundsen-Mackenzie Mountains Basin. PHOEBE COHEN.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227148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Block diagram showing how the </a:t>
            </a:r>
            <a:r>
              <a:rPr lang="en-CA" sz="1200" b="0" i="0" u="none" strike="noStrike" kern="1200" baseline="0" dirty="0" err="1" smtClean="0">
                <a:solidFill>
                  <a:schemeClr val="tx1"/>
                </a:solidFill>
                <a:latin typeface="+mn-lt"/>
                <a:ea typeface="+mn-ea"/>
                <a:cs typeface="+mn-cs"/>
              </a:rPr>
              <a:t>Sask</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is caught between the western Superior and Hearne margins and accounts for the greater width of the Trans-Hudson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in parts of northern Saskatchewan and Manitoba. ADAPTED FROM WILSON AND CLOWES (2009), COURTESY OF LITHOPROBE.</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24630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Ice-sculpted, 1,650-million-year-old granite and gneiss on the south side of Philip Edward Island, Georgian Bay. These rocks formed in magmatic arcs of the Grenville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on the southeastern side of </a:t>
            </a:r>
            <a:r>
              <a:rPr lang="en-CA" sz="1200" b="0" i="0" u="none" strike="noStrike" kern="1200" baseline="0" dirty="0" err="1" smtClean="0">
                <a:solidFill>
                  <a:schemeClr val="tx1"/>
                </a:solidFill>
                <a:latin typeface="+mn-lt"/>
                <a:ea typeface="+mn-ea"/>
                <a:cs typeface="+mn-cs"/>
              </a:rPr>
              <a:t>Nuna</a:t>
            </a:r>
            <a:r>
              <a:rPr lang="en-CA" sz="1200" b="0" i="0" u="none" strike="noStrike" kern="1200" baseline="0" dirty="0" smtClean="0">
                <a:solidFill>
                  <a:schemeClr val="tx1"/>
                </a:solidFill>
                <a:latin typeface="+mn-lt"/>
                <a:ea typeface="+mn-ea"/>
                <a:cs typeface="+mn-cs"/>
              </a:rPr>
              <a:t>. CHRISTOPHER HARRISON.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381052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Map showing the Grenville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and the continental-interior basins that existed in what was to become part of North America during the intervals from 1,800 to 1,300 million years ago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and 1,300 to 750 million years ago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ADAPTED FROM VARIOUS SOURCES.</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337935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Paleoproterozoic raindrop prints in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of the Baker Lake Basin, Nunavut. ROB RAINBIRD.</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72766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Mesoproterozoic red argillite viewed from the </a:t>
            </a:r>
            <a:r>
              <a:rPr lang="en-CA" sz="1200" b="0" i="0" u="none" strike="noStrike" kern="1200" baseline="0" dirty="0" err="1" smtClean="0">
                <a:solidFill>
                  <a:schemeClr val="tx1"/>
                </a:solidFill>
                <a:latin typeface="+mn-lt"/>
                <a:ea typeface="+mn-ea"/>
                <a:cs typeface="+mn-cs"/>
              </a:rPr>
              <a:t>Carthew</a:t>
            </a:r>
            <a:r>
              <a:rPr lang="en-CA" sz="1200" b="0" i="0" u="none" strike="noStrike" kern="1200" baseline="0" dirty="0" smtClean="0">
                <a:solidFill>
                  <a:schemeClr val="tx1"/>
                </a:solidFill>
                <a:latin typeface="+mn-lt"/>
                <a:ea typeface="+mn-ea"/>
                <a:cs typeface="+mn-cs"/>
              </a:rPr>
              <a:t>-Alderson Trail, </a:t>
            </a:r>
            <a:r>
              <a:rPr lang="en-CA" sz="1200" b="0" i="0" u="none" strike="noStrike" kern="1200" baseline="0" dirty="0" err="1" smtClean="0">
                <a:solidFill>
                  <a:schemeClr val="tx1"/>
                </a:solidFill>
                <a:latin typeface="+mn-lt"/>
                <a:ea typeface="+mn-ea"/>
                <a:cs typeface="+mn-cs"/>
              </a:rPr>
              <a:t>Waterton</a:t>
            </a:r>
            <a:r>
              <a:rPr lang="en-CA" sz="1200" b="0" i="0" u="none" strike="noStrike" kern="1200" baseline="0" dirty="0" smtClean="0">
                <a:solidFill>
                  <a:schemeClr val="tx1"/>
                </a:solidFill>
                <a:latin typeface="+mn-lt"/>
                <a:ea typeface="+mn-ea"/>
                <a:cs typeface="+mn-cs"/>
              </a:rPr>
              <a:t> Lakes National Park of Canada, Alberta. W. LYNCH, COPYRIGHT PARKS CANADA.</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321929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Red Rock Canyon in </a:t>
            </a:r>
            <a:r>
              <a:rPr lang="en-CA" sz="1200" b="0" i="0" u="none" strike="noStrike" kern="1200" baseline="0" dirty="0" err="1" smtClean="0">
                <a:solidFill>
                  <a:schemeClr val="tx1"/>
                </a:solidFill>
                <a:latin typeface="+mn-lt"/>
                <a:ea typeface="+mn-ea"/>
                <a:cs typeface="+mn-cs"/>
              </a:rPr>
              <a:t>Waterton</a:t>
            </a:r>
            <a:r>
              <a:rPr lang="en-CA" sz="1200" b="0" i="0" u="none" strike="noStrike" kern="1200" baseline="0" dirty="0" smtClean="0">
                <a:solidFill>
                  <a:schemeClr val="tx1"/>
                </a:solidFill>
                <a:latin typeface="+mn-lt"/>
                <a:ea typeface="+mn-ea"/>
                <a:cs typeface="+mn-cs"/>
              </a:rPr>
              <a:t> Lakes National Park of Canada is aptly named for the red argillite (1,500 million years old), which was formed from iron-rich sediments deposited on ancient tidal mudflats. JOHN WILLIAM WEBB.</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60190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View north along the eastern flank of Adams Sound, south of the community of Arctic Bay on Baffin Island, Nunavut. Here, Mesoproterozoic lava flows (the steep face in the middle part of the cliff ) </a:t>
            </a:r>
            <a:r>
              <a:rPr lang="en-CA" sz="1200" b="0" i="0" u="none" strike="noStrike" kern="1200" baseline="0" dirty="0" err="1" smtClean="0">
                <a:solidFill>
                  <a:schemeClr val="tx1"/>
                </a:solidFill>
                <a:latin typeface="+mn-lt"/>
                <a:ea typeface="+mn-ea"/>
                <a:cs typeface="+mn-cs"/>
              </a:rPr>
              <a:t>unconformably</a:t>
            </a:r>
            <a:r>
              <a:rPr lang="en-CA" sz="1200" b="0" i="0" u="none" strike="noStrike" kern="1200" baseline="0" dirty="0" smtClean="0">
                <a:solidFill>
                  <a:schemeClr val="tx1"/>
                </a:solidFill>
                <a:latin typeface="+mn-lt"/>
                <a:ea typeface="+mn-ea"/>
                <a:cs typeface="+mn-cs"/>
              </a:rPr>
              <a:t> overlie Paleoproterozoic gneisses (the gentler slopes near the base of the cliff ). The red rocks near the top of the cliff are Mesoproterozoic marine sandstones of the Borden Basin. DARREL LONG.</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66479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Coppermine Basalts, here exposed near Kugluktuk, Nunavut, were extruded 1,240 million years ago above a hot spot centred on Victoria Island. They are associated with the Mackenzie Dyke Swarm (Chapter 1). The Coppermine Basalts, named for the native copper they contain, consist of about 150 individual lava flows, each 10 to 25 metres thick. HANS WIELENS.</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67589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6</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70441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59575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31536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700"/>
            <a:ext cx="9144000" cy="6057900"/>
          </a:xfrm>
          <a:prstGeom prst="rect">
            <a:avLst/>
          </a:prstGeom>
        </p:spPr>
      </p:pic>
    </p:spTree>
    <p:extLst>
      <p:ext uri="{BB962C8B-B14F-4D97-AF65-F5344CB8AC3E}">
        <p14:creationId xmlns:p14="http://schemas.microsoft.com/office/powerpoint/2010/main" val="39798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06690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70171" cy="6858000"/>
          </a:xfrm>
          <a:prstGeom prst="rect">
            <a:avLst/>
          </a:prstGeom>
          <a:ln>
            <a:solidFill>
              <a:srgbClr val="000000"/>
            </a:solidFill>
          </a:ln>
        </p:spPr>
      </p:pic>
    </p:spTree>
    <p:extLst>
      <p:ext uri="{BB962C8B-B14F-4D97-AF65-F5344CB8AC3E}">
        <p14:creationId xmlns:p14="http://schemas.microsoft.com/office/powerpoint/2010/main" val="262666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00" y="0"/>
            <a:ext cx="4594975" cy="6858000"/>
          </a:xfrm>
          <a:prstGeom prst="rect">
            <a:avLst/>
          </a:prstGeom>
        </p:spPr>
      </p:pic>
    </p:spTree>
    <p:extLst>
      <p:ext uri="{BB962C8B-B14F-4D97-AF65-F5344CB8AC3E}">
        <p14:creationId xmlns:p14="http://schemas.microsoft.com/office/powerpoint/2010/main" val="267750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86" y="0"/>
            <a:ext cx="8653628" cy="6858000"/>
          </a:xfrm>
          <a:prstGeom prst="rect">
            <a:avLst/>
          </a:prstGeom>
        </p:spPr>
      </p:pic>
    </p:spTree>
    <p:extLst>
      <p:ext uri="{BB962C8B-B14F-4D97-AF65-F5344CB8AC3E}">
        <p14:creationId xmlns:p14="http://schemas.microsoft.com/office/powerpoint/2010/main" val="140091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9144000" cy="6172200"/>
          </a:xfrm>
          <a:prstGeom prst="rect">
            <a:avLst/>
          </a:prstGeom>
          <a:ln>
            <a:solidFill>
              <a:srgbClr val="000000"/>
            </a:solidFill>
          </a:ln>
        </p:spPr>
      </p:pic>
    </p:spTree>
    <p:extLst>
      <p:ext uri="{BB962C8B-B14F-4D97-AF65-F5344CB8AC3E}">
        <p14:creationId xmlns:p14="http://schemas.microsoft.com/office/powerpoint/2010/main" val="20562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7856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4380"/>
            <a:ext cx="9144000" cy="5349240"/>
          </a:xfrm>
          <a:prstGeom prst="rect">
            <a:avLst/>
          </a:prstGeom>
        </p:spPr>
      </p:pic>
    </p:spTree>
    <p:extLst>
      <p:ext uri="{BB962C8B-B14F-4D97-AF65-F5344CB8AC3E}">
        <p14:creationId xmlns:p14="http://schemas.microsoft.com/office/powerpoint/2010/main" val="15315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 y="0"/>
            <a:ext cx="9128785" cy="6858000"/>
          </a:xfrm>
          <a:prstGeom prst="rect">
            <a:avLst/>
          </a:prstGeom>
        </p:spPr>
      </p:pic>
    </p:spTree>
    <p:extLst>
      <p:ext uri="{BB962C8B-B14F-4D97-AF65-F5344CB8AC3E}">
        <p14:creationId xmlns:p14="http://schemas.microsoft.com/office/powerpoint/2010/main" val="178328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417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33879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7" y="0"/>
            <a:ext cx="8964706" cy="6858000"/>
          </a:xfrm>
          <a:prstGeom prst="rect">
            <a:avLst/>
          </a:prstGeom>
        </p:spPr>
      </p:pic>
    </p:spTree>
    <p:extLst>
      <p:ext uri="{BB962C8B-B14F-4D97-AF65-F5344CB8AC3E}">
        <p14:creationId xmlns:p14="http://schemas.microsoft.com/office/powerpoint/2010/main" val="309453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9" y="0"/>
            <a:ext cx="8950082" cy="6858000"/>
          </a:xfrm>
          <a:prstGeom prst="rect">
            <a:avLst/>
          </a:prstGeom>
        </p:spPr>
      </p:pic>
    </p:spTree>
    <p:extLst>
      <p:ext uri="{BB962C8B-B14F-4D97-AF65-F5344CB8AC3E}">
        <p14:creationId xmlns:p14="http://schemas.microsoft.com/office/powerpoint/2010/main" val="342241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1325</Words>
  <Application>Microsoft Macintosh PowerPoint</Application>
  <PresentationFormat>On-screen Show (4:3)</PresentationFormat>
  <Paragraphs>83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6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35</cp:revision>
  <dcterms:created xsi:type="dcterms:W3CDTF">2014-10-27T15:29:10Z</dcterms:created>
  <dcterms:modified xsi:type="dcterms:W3CDTF">2014-12-17T02:58:59Z</dcterms:modified>
</cp:coreProperties>
</file>