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04" d="100"/>
          <a:sy n="104" d="100"/>
        </p:scale>
        <p:origin x="-112" y="-5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At 5,951 metres, Mount Logan in the St. Elias Mountains of Yukon is the highest peak in Canada. Mount Logan consists mainly of Jurassic and Cretaceous granitic rocks. The lower southwestern slopes are underlain by early to late Cretaceous sedimentary strata of the Chugach </a:t>
            </a:r>
            <a:r>
              <a:rPr lang="en-CA" sz="1200" b="0" i="0" u="none" strike="noStrike" kern="1200" baseline="0" dirty="0" err="1" smtClean="0">
                <a:solidFill>
                  <a:schemeClr val="tx1"/>
                </a:solidFill>
                <a:latin typeface="+mn-lt"/>
                <a:ea typeface="+mn-ea"/>
                <a:cs typeface="+mn-cs"/>
              </a:rPr>
              <a:t>Terrane</a:t>
            </a:r>
            <a:r>
              <a:rPr lang="en-CA" sz="1200" b="0" i="0" u="none" strike="noStrike" kern="1200" baseline="0" dirty="0" smtClean="0">
                <a:solidFill>
                  <a:schemeClr val="tx1"/>
                </a:solidFill>
                <a:latin typeface="+mn-lt"/>
                <a:ea typeface="+mn-ea"/>
                <a:cs typeface="+mn-cs"/>
              </a:rPr>
              <a:t>. A fault, clearly visible here as the abrupt change from grey to dark brown, separates the granitic rocks from the sedimentary strata. CHRIS YORATH.</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76863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Mount Waddington, formed of late Cretaceous gneiss, is the highest peak in the predominantly granitic Coast Mountains. JOHN SCURLOCK.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234366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Physiography of the central Canadian Cordillera showing how valleys (arrows) lead into the Nechako Basin at angles that suggest the original flow of the headwaters of the Fraser River was to the east. The geologically recent rise of the Rocky Mountains blocked the route and flow was diverted southwestward down the modern Fraser River. BASE MAP FROM AMANTE AND EAKINS (2009).</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129967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modern Fraser River near Big Bar Creek, British Columbia, flows in a deep inner Holocene valley incised into a broader pre-glacial valley. Terraces mark former levels of the valley floor. The Fraser River now flows south and southwest to the Pacific, but during the Miocene and Pliocene it flowed northward, then eastward. JOHN CLAGUE.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3274648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evolution of the Fraser watershed in British Columbia. </a:t>
            </a:r>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shows the situation prior to the Ice Age, when the Fraser was a small coastal river. </a:t>
            </a:r>
            <a:r>
              <a:rPr lang="en-CA" sz="1200" b="0" i="1" u="none" strike="noStrike" kern="1200" baseline="0" dirty="0" smtClean="0">
                <a:solidFill>
                  <a:schemeClr val="tx1"/>
                </a:solidFill>
                <a:latin typeface="+mn-lt"/>
                <a:ea typeface="+mn-ea"/>
                <a:cs typeface="+mn-cs"/>
              </a:rPr>
              <a:t>B </a:t>
            </a:r>
            <a:r>
              <a:rPr lang="en-CA" sz="1200" b="0" i="0" u="none" strike="noStrike" kern="1200" baseline="0" dirty="0" smtClean="0">
                <a:solidFill>
                  <a:schemeClr val="tx1"/>
                </a:solidFill>
                <a:latin typeface="+mn-lt"/>
                <a:ea typeface="+mn-ea"/>
                <a:cs typeface="+mn-cs"/>
              </a:rPr>
              <a:t>shows an expanded Fraser system as the river worked its headwaters inland and the watershed captured the upper reaches of other streams. </a:t>
            </a:r>
            <a:r>
              <a:rPr lang="en-CA" sz="1200" b="0" i="1" u="none" strike="noStrike" kern="1200" baseline="0" dirty="0" smtClean="0">
                <a:solidFill>
                  <a:schemeClr val="tx1"/>
                </a:solidFill>
                <a:latin typeface="+mn-lt"/>
                <a:ea typeface="+mn-ea"/>
                <a:cs typeface="+mn-cs"/>
              </a:rPr>
              <a:t>C </a:t>
            </a:r>
            <a:r>
              <a:rPr lang="en-CA" sz="1200" b="0" i="0" u="none" strike="noStrike" kern="1200" baseline="0" dirty="0" smtClean="0">
                <a:solidFill>
                  <a:schemeClr val="tx1"/>
                </a:solidFill>
                <a:latin typeface="+mn-lt"/>
                <a:ea typeface="+mn-ea"/>
                <a:cs typeface="+mn-cs"/>
              </a:rPr>
              <a:t>shows the modern drainage. ADAPTED FROM A GRAPHIC BY RICHARD FRANKLIN FOR CLAGUE AND TURNER (2003), USED WITH PERMISSION FROM TRICOUNI PRESS.</a:t>
            </a:r>
          </a:p>
          <a:p>
            <a:r>
              <a:rPr lang="en-US" sz="1200" kern="1200" dirty="0" smtClean="0">
                <a:solidFill>
                  <a:schemeClr val="tx1"/>
                </a:solidFill>
                <a:latin typeface="+mn-lt"/>
                <a:ea typeface="+mn-ea"/>
                <a:cs typeface="+mn-cs"/>
              </a:rPr>
              <a:t>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88116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Reconstruction of </a:t>
            </a:r>
            <a:r>
              <a:rPr lang="en-CA" sz="1200" b="0" i="1" u="none" strike="noStrike" kern="1200" baseline="0" dirty="0" err="1" smtClean="0">
                <a:solidFill>
                  <a:schemeClr val="tx1"/>
                </a:solidFill>
                <a:latin typeface="+mn-lt"/>
                <a:ea typeface="+mn-ea"/>
                <a:cs typeface="+mn-cs"/>
              </a:rPr>
              <a:t>Puijila</a:t>
            </a:r>
            <a:r>
              <a:rPr lang="en-CA" sz="1200" b="0" i="1"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darwini</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swimming. This creature was a “walking seal”, intermediate between terrestrial mammals and </a:t>
            </a:r>
            <a:r>
              <a:rPr lang="en-CA" sz="1200" b="0" i="0" u="none" strike="noStrike" kern="1200" baseline="0" dirty="0" err="1" smtClean="0">
                <a:solidFill>
                  <a:schemeClr val="tx1"/>
                </a:solidFill>
                <a:latin typeface="+mn-lt"/>
                <a:ea typeface="+mn-ea"/>
                <a:cs typeface="+mn-cs"/>
              </a:rPr>
              <a:t>pinnipeds</a:t>
            </a:r>
            <a:r>
              <a:rPr lang="en-CA" sz="1200" b="0" i="0" u="none" strike="noStrike" kern="1200" baseline="0" dirty="0" smtClean="0">
                <a:solidFill>
                  <a:schemeClr val="tx1"/>
                </a:solidFill>
                <a:latin typeface="+mn-lt"/>
                <a:ea typeface="+mn-ea"/>
                <a:cs typeface="+mn-cs"/>
              </a:rPr>
              <a:t>. PAINTING BY ALEX TIRABASSO, COPYRIGHT CANADIAN MUSEUM OF NATURE.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15</a:t>
            </a:fld>
            <a:endParaRPr lang="en-CA"/>
          </a:p>
        </p:txBody>
      </p:sp>
    </p:spTree>
    <p:extLst>
      <p:ext uri="{BB962C8B-B14F-4D97-AF65-F5344CB8AC3E}">
        <p14:creationId xmlns:p14="http://schemas.microsoft.com/office/powerpoint/2010/main" val="1427904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Late Cenozoic paleogeography of the region that was to become the Arctic Islands, showing the courses of major rivers. The valleys of these rivers were broadened and deepened by glaciers over the past 3 million years, so that when the ice receded after the latest glacial advance, the valleys became sea channels and the higher areas between them became the modern islands. Also shown is the distribution of rift-shoulder mountains flanking Baffin Bay and the mountains produced by the </a:t>
            </a:r>
            <a:r>
              <a:rPr lang="en-CA" sz="1200" b="0" i="0" u="none" strike="noStrike" kern="1200" baseline="0" dirty="0" err="1" smtClean="0">
                <a:solidFill>
                  <a:schemeClr val="tx1"/>
                </a:solidFill>
                <a:latin typeface="+mn-lt"/>
                <a:ea typeface="+mn-ea"/>
                <a:cs typeface="+mn-cs"/>
              </a:rPr>
              <a:t>Eurekan</a:t>
            </a:r>
            <a:r>
              <a:rPr lang="en-CA" sz="1200" b="0" i="0" u="none" strike="noStrike" kern="1200" baseline="0" dirty="0" smtClean="0">
                <a:solidFill>
                  <a:schemeClr val="tx1"/>
                </a:solidFill>
                <a:latin typeface="+mn-lt"/>
                <a:ea typeface="+mn-ea"/>
                <a:cs typeface="+mn-cs"/>
              </a:rPr>
              <a:t> Orogeny. ADAPTED FROM TRETTIN (1991), REPRODUCED WITH THE PERMISSION OF NATURAL RESOURCES CANADA,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16</a:t>
            </a:fld>
            <a:endParaRPr lang="en-CA"/>
          </a:p>
        </p:txBody>
      </p:sp>
    </p:spTree>
    <p:extLst>
      <p:ext uri="{BB962C8B-B14F-4D97-AF65-F5344CB8AC3E}">
        <p14:creationId xmlns:p14="http://schemas.microsoft.com/office/powerpoint/2010/main" val="1450673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North America and adjacent regions in the Pliocene, 3 million years ago. Land is shown in brown, with shading showing topography.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Aspects of modern geography are shown for 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17</a:t>
            </a:fld>
            <a:endParaRPr lang="en-CA"/>
          </a:p>
        </p:txBody>
      </p:sp>
    </p:spTree>
    <p:extLst>
      <p:ext uri="{BB962C8B-B14F-4D97-AF65-F5344CB8AC3E}">
        <p14:creationId xmlns:p14="http://schemas.microsoft.com/office/powerpoint/2010/main" val="646545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of the Pliocene, 3 million years ago. Colours as for previous figure.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18</a:t>
            </a:fld>
            <a:endParaRPr lang="en-CA"/>
          </a:p>
        </p:txBody>
      </p:sp>
    </p:spTree>
    <p:extLst>
      <p:ext uri="{BB962C8B-B14F-4D97-AF65-F5344CB8AC3E}">
        <p14:creationId xmlns:p14="http://schemas.microsoft.com/office/powerpoint/2010/main" val="1937127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view reminiscent of the Wood Mountain area of Saskatchewan during the Miocene. The foreground is dominated by </a:t>
            </a:r>
            <a:r>
              <a:rPr lang="en-CA" sz="1200" b="0" i="1" u="none" strike="noStrike" kern="1200" baseline="0" dirty="0" err="1" smtClean="0">
                <a:solidFill>
                  <a:schemeClr val="tx1"/>
                </a:solidFill>
                <a:latin typeface="+mn-lt"/>
                <a:ea typeface="+mn-ea"/>
                <a:cs typeface="+mn-cs"/>
              </a:rPr>
              <a:t>Merychippus</a:t>
            </a:r>
            <a:r>
              <a:rPr lang="en-CA" sz="1200" b="0" i="0" u="none" strike="noStrike" kern="1200" baseline="0" dirty="0" smtClean="0">
                <a:solidFill>
                  <a:schemeClr val="tx1"/>
                </a:solidFill>
                <a:latin typeface="+mn-lt"/>
                <a:ea typeface="+mn-ea"/>
                <a:cs typeface="+mn-cs"/>
              </a:rPr>
              <a:t>, a three-toed horse, while a group of </a:t>
            </a:r>
            <a:r>
              <a:rPr lang="en-CA" sz="1200" b="0" i="1" u="none" strike="noStrike" kern="1200" baseline="0" dirty="0" err="1" smtClean="0">
                <a:solidFill>
                  <a:schemeClr val="tx1"/>
                </a:solidFill>
                <a:latin typeface="+mn-lt"/>
                <a:ea typeface="+mn-ea"/>
                <a:cs typeface="+mn-cs"/>
              </a:rPr>
              <a:t>Merycodus</a:t>
            </a:r>
            <a:r>
              <a:rPr lang="en-CA" sz="1200" b="0" i="0" u="none" strike="noStrike" kern="1200" baseline="0" dirty="0" smtClean="0">
                <a:solidFill>
                  <a:schemeClr val="tx1"/>
                </a:solidFill>
                <a:latin typeface="+mn-lt"/>
                <a:ea typeface="+mn-ea"/>
                <a:cs typeface="+mn-cs"/>
              </a:rPr>
              <a:t>, an extinct pronghorn, look on in the middle distance at right. Painting copyright Marianne Collins, artist.</a:t>
            </a:r>
            <a:r>
              <a:rPr lang="en-CA" sz="1200" kern="1200" dirty="0" smtClean="0">
                <a:solidFill>
                  <a:schemeClr val="tx1"/>
                </a:solidFill>
                <a:latin typeface="+mn-lt"/>
                <a:ea typeface="+mn-ea"/>
                <a:cs typeface="+mn-cs"/>
              </a:rPr>
              <a:t> ART BY AND COPYRIGHT OF MARIANNE COLLINS, USED WITH THE ARTIST'S PERMISSION.</a:t>
            </a:r>
            <a:endParaRPr lang="en-CA"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19</a:t>
            </a:fld>
            <a:endParaRPr lang="en-CA"/>
          </a:p>
        </p:txBody>
      </p:sp>
    </p:spTree>
    <p:extLst>
      <p:ext uri="{BB962C8B-B14F-4D97-AF65-F5344CB8AC3E}">
        <p14:creationId xmlns:p14="http://schemas.microsoft.com/office/powerpoint/2010/main" val="299552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comparison of middle Cenozoic (left) and modern (right) river drainage basins of northern parts of North America. For much of the Cenozoic two small river systems drained into the Arctic Ocean, and most of the interior was drained by the vast Bell River System. Today, the Mackenzie River basin covers a large area of northwestern Canada. Note too how the river basins of Alaska and Yukon have changed (see pages 210–211). In the map at left, 1 = ancestral Porcupine River Basin, 2 = ancestral Peel River basin, 3 = ancestral Yukon River basin.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326622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Tertiary conglomerate, originally fluvial gravels, Cypress Hills, southwestern Saskatchewan. FLOYD WIST.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29983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An angry-looking pair of </a:t>
            </a:r>
            <a:r>
              <a:rPr lang="en-CA" sz="1200" b="0" i="0" u="none" strike="noStrike" kern="1200" baseline="0" dirty="0" err="1" smtClean="0">
                <a:solidFill>
                  <a:schemeClr val="tx1"/>
                </a:solidFill>
                <a:latin typeface="+mn-lt"/>
                <a:ea typeface="+mn-ea"/>
                <a:cs typeface="+mn-cs"/>
              </a:rPr>
              <a:t>entelodonts</a:t>
            </a:r>
            <a:r>
              <a:rPr lang="en-CA" sz="1200" b="0" i="0" u="none" strike="noStrike" kern="1200" baseline="0" dirty="0" smtClean="0">
                <a:solidFill>
                  <a:schemeClr val="tx1"/>
                </a:solidFill>
                <a:latin typeface="+mn-lt"/>
                <a:ea typeface="+mn-ea"/>
                <a:cs typeface="+mn-cs"/>
              </a:rPr>
              <a:t>, pig-like animals whose remains have been found in Eocene to Miocene deposits of the Prairies. </a:t>
            </a:r>
            <a:r>
              <a:rPr lang="en-CA" sz="1200" kern="1200" dirty="0" smtClean="0">
                <a:solidFill>
                  <a:schemeClr val="tx1"/>
                </a:solidFill>
                <a:latin typeface="+mn-lt"/>
                <a:ea typeface="+mn-ea"/>
                <a:cs typeface="+mn-cs"/>
              </a:rPr>
              <a:t>ART BY AND COPYRIGHT OF MARIANNE COLLINS, USED WITH THE ARTIST'S PERMISSION.</a:t>
            </a:r>
            <a:endParaRPr lang="en-CA"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3444759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North America and adjacent regions in the Miocene, 15 million years ago. Land is shown in brown, with shading showing topography.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Aspects of modern geography are shown for 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166302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15 million years ago, during the Miocene. Colours as for previous figure.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3557742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Mount Garibaldi, a stratovolcano of the Cascade Magmatic Arc northeast of Squamish, British Columbia, was last active about 13,000 years ago. This view is from the northwest. PAUL ADAM.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114455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location of active volcanic areas in western North America and the distribution of plates and plate boundaries associated with the continent’s western margin and the northeastern Pacific Ocean. The Columbia River basalts form a huge area of </a:t>
            </a:r>
            <a:r>
              <a:rPr lang="en-CA" sz="1200" b="0" i="0" u="none" strike="noStrike" kern="1200" baseline="0" dirty="0" err="1" smtClean="0">
                <a:solidFill>
                  <a:schemeClr val="tx1"/>
                </a:solidFill>
                <a:latin typeface="+mn-lt"/>
                <a:ea typeface="+mn-ea"/>
                <a:cs typeface="+mn-cs"/>
              </a:rPr>
              <a:t>volcanics</a:t>
            </a:r>
            <a:r>
              <a:rPr lang="en-CA" sz="1200" b="0" i="0" u="none" strike="noStrike" kern="1200" baseline="0" dirty="0" smtClean="0">
                <a:solidFill>
                  <a:schemeClr val="tx1"/>
                </a:solidFill>
                <a:latin typeface="+mn-lt"/>
                <a:ea typeface="+mn-ea"/>
                <a:cs typeface="+mn-cs"/>
              </a:rPr>
              <a:t> in the northwestern United States akin to the </a:t>
            </a:r>
            <a:r>
              <a:rPr lang="en-CA" sz="1200" b="0" i="0" u="none" strike="noStrike" kern="1200" baseline="0" dirty="0" err="1" smtClean="0">
                <a:solidFill>
                  <a:schemeClr val="tx1"/>
                </a:solidFill>
                <a:latin typeface="+mn-lt"/>
                <a:ea typeface="+mn-ea"/>
                <a:cs typeface="+mn-cs"/>
              </a:rPr>
              <a:t>Chilcotin</a:t>
            </a:r>
            <a:r>
              <a:rPr lang="en-CA" sz="1200" b="0" i="0" u="none" strike="noStrike" kern="1200" baseline="0" dirty="0" smtClean="0">
                <a:solidFill>
                  <a:schemeClr val="tx1"/>
                </a:solidFill>
                <a:latin typeface="+mn-lt"/>
                <a:ea typeface="+mn-ea"/>
                <a:cs typeface="+mn-cs"/>
              </a:rPr>
              <a:t> and Cariboo basalts of British Columbia. E = Explorer Plate, J = Juan de Fuca Plate, G = </a:t>
            </a:r>
            <a:r>
              <a:rPr lang="en-CA" sz="1200" b="0" i="0" u="none" strike="noStrike" kern="1200" baseline="0" dirty="0" err="1" smtClean="0">
                <a:solidFill>
                  <a:schemeClr val="tx1"/>
                </a:solidFill>
                <a:latin typeface="+mn-lt"/>
                <a:ea typeface="+mn-ea"/>
                <a:cs typeface="+mn-cs"/>
              </a:rPr>
              <a:t>Gorda</a:t>
            </a:r>
            <a:r>
              <a:rPr lang="en-CA" sz="1200" b="0" i="0" u="none" strike="noStrike" kern="1200" baseline="0" dirty="0" smtClean="0">
                <a:solidFill>
                  <a:schemeClr val="tx1"/>
                </a:solidFill>
                <a:latin typeface="+mn-lt"/>
                <a:ea typeface="+mn-ea"/>
                <a:cs typeface="+mn-cs"/>
              </a:rPr>
              <a:t> Plate.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49543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Close-up of the base of a lava flow over till at </a:t>
            </a:r>
            <a:r>
              <a:rPr lang="en-CA" sz="1200" b="0" i="0" u="none" strike="noStrike" kern="1200" baseline="0" dirty="0" err="1" smtClean="0">
                <a:solidFill>
                  <a:schemeClr val="tx1"/>
                </a:solidFill>
                <a:latin typeface="+mn-lt"/>
                <a:ea typeface="+mn-ea"/>
                <a:cs typeface="+mn-cs"/>
              </a:rPr>
              <a:t>Mushbowl</a:t>
            </a:r>
            <a:r>
              <a:rPr lang="en-CA" sz="1200" b="0" i="0" u="none" strike="noStrike" kern="1200" baseline="0" dirty="0" smtClean="0">
                <a:solidFill>
                  <a:schemeClr val="tx1"/>
                </a:solidFill>
                <a:latin typeface="+mn-lt"/>
                <a:ea typeface="+mn-ea"/>
                <a:cs typeface="+mn-cs"/>
              </a:rPr>
              <a:t> Hill, Wells Gray Provincial Park, British Columbia. The volcanic rocks at Wells Gray are possibly related to the </a:t>
            </a:r>
            <a:r>
              <a:rPr lang="en-CA" sz="1200" b="0" i="0" u="none" strike="noStrike" kern="1200" baseline="0" dirty="0" err="1" smtClean="0">
                <a:solidFill>
                  <a:schemeClr val="tx1"/>
                </a:solidFill>
                <a:latin typeface="+mn-lt"/>
                <a:ea typeface="+mn-ea"/>
                <a:cs typeface="+mn-cs"/>
              </a:rPr>
              <a:t>Anahim</a:t>
            </a:r>
            <a:r>
              <a:rPr lang="en-CA" sz="1200" b="0" i="0" u="none" strike="noStrike" kern="1200" baseline="0" dirty="0" smtClean="0">
                <a:solidFill>
                  <a:schemeClr val="tx1"/>
                </a:solidFill>
                <a:latin typeface="+mn-lt"/>
                <a:ea typeface="+mn-ea"/>
                <a:cs typeface="+mn-cs"/>
              </a:rPr>
              <a:t> Volcanic Belt. DALE GREGORY.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186295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10</a:t>
            </a:r>
            <a:br>
              <a:rPr lang="en-CA" dirty="0" smtClean="0">
                <a:latin typeface="Arial"/>
                <a:cs typeface="Arial"/>
              </a:rPr>
            </a:br>
            <a:r>
              <a:rPr lang="en-US" dirty="0"/>
              <a:t>Part </a:t>
            </a:r>
            <a:r>
              <a:rPr lang="en-US" dirty="0" smtClean="0"/>
              <a:t>3 </a:t>
            </a:r>
            <a:r>
              <a:rPr lang="en-US" dirty="0"/>
              <a:t>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36" y="0"/>
            <a:ext cx="8863328" cy="6858000"/>
          </a:xfrm>
          <a:prstGeom prst="rect">
            <a:avLst/>
          </a:prstGeom>
        </p:spPr>
      </p:pic>
    </p:spTree>
    <p:extLst>
      <p:ext uri="{BB962C8B-B14F-4D97-AF65-F5344CB8AC3E}">
        <p14:creationId xmlns:p14="http://schemas.microsoft.com/office/powerpoint/2010/main" val="392852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82284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0" y="0"/>
            <a:ext cx="6790099" cy="6858000"/>
          </a:xfrm>
          <a:prstGeom prst="rect">
            <a:avLst/>
          </a:prstGeom>
        </p:spPr>
      </p:pic>
    </p:spTree>
    <p:extLst>
      <p:ext uri="{BB962C8B-B14F-4D97-AF65-F5344CB8AC3E}">
        <p14:creationId xmlns:p14="http://schemas.microsoft.com/office/powerpoint/2010/main" val="133642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738782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400"/>
            <a:ext cx="9144000" cy="6275070"/>
          </a:xfrm>
          <a:prstGeom prst="rect">
            <a:avLst/>
          </a:prstGeom>
          <a:ln>
            <a:solidFill>
              <a:srgbClr val="000000"/>
            </a:solidFill>
          </a:ln>
        </p:spPr>
      </p:pic>
    </p:spTree>
    <p:extLst>
      <p:ext uri="{BB962C8B-B14F-4D97-AF65-F5344CB8AC3E}">
        <p14:creationId xmlns:p14="http://schemas.microsoft.com/office/powerpoint/2010/main" val="239623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700"/>
            <a:ext cx="9144000" cy="6309360"/>
          </a:xfrm>
          <a:prstGeom prst="rect">
            <a:avLst/>
          </a:prstGeom>
        </p:spPr>
      </p:pic>
    </p:spTree>
    <p:extLst>
      <p:ext uri="{BB962C8B-B14F-4D97-AF65-F5344CB8AC3E}">
        <p14:creationId xmlns:p14="http://schemas.microsoft.com/office/powerpoint/2010/main" val="199063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0"/>
            <a:ext cx="6883814" cy="6858000"/>
          </a:xfrm>
          <a:prstGeom prst="rect">
            <a:avLst/>
          </a:prstGeom>
          <a:ln>
            <a:solidFill>
              <a:srgbClr val="000000"/>
            </a:solidFill>
          </a:ln>
        </p:spPr>
      </p:pic>
    </p:spTree>
    <p:extLst>
      <p:ext uri="{BB962C8B-B14F-4D97-AF65-F5344CB8AC3E}">
        <p14:creationId xmlns:p14="http://schemas.microsoft.com/office/powerpoint/2010/main" val="390564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0"/>
            <a:ext cx="6477450" cy="6858000"/>
          </a:xfrm>
          <a:prstGeom prst="rect">
            <a:avLst/>
          </a:prstGeom>
        </p:spPr>
      </p:pic>
    </p:spTree>
    <p:extLst>
      <p:ext uri="{BB962C8B-B14F-4D97-AF65-F5344CB8AC3E}">
        <p14:creationId xmlns:p14="http://schemas.microsoft.com/office/powerpoint/2010/main" val="151819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a:ln>
            <a:solidFill>
              <a:srgbClr val="000000"/>
            </a:solidFill>
          </a:ln>
        </p:spPr>
      </p:pic>
    </p:spTree>
    <p:extLst>
      <p:ext uri="{BB962C8B-B14F-4D97-AF65-F5344CB8AC3E}">
        <p14:creationId xmlns:p14="http://schemas.microsoft.com/office/powerpoint/2010/main" val="140849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987" y="0"/>
            <a:ext cx="7986026" cy="6858000"/>
          </a:xfrm>
          <a:prstGeom prst="rect">
            <a:avLst/>
          </a:prstGeom>
        </p:spPr>
      </p:pic>
    </p:spTree>
    <p:extLst>
      <p:ext uri="{BB962C8B-B14F-4D97-AF65-F5344CB8AC3E}">
        <p14:creationId xmlns:p14="http://schemas.microsoft.com/office/powerpoint/2010/main" val="99469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9000"/>
            <a:ext cx="9144000" cy="5063490"/>
          </a:xfrm>
          <a:prstGeom prst="rect">
            <a:avLst/>
          </a:prstGeom>
          <a:ln>
            <a:solidFill>
              <a:srgbClr val="000000"/>
            </a:solidFill>
          </a:ln>
        </p:spPr>
      </p:pic>
    </p:spTree>
    <p:extLst>
      <p:ext uri="{BB962C8B-B14F-4D97-AF65-F5344CB8AC3E}">
        <p14:creationId xmlns:p14="http://schemas.microsoft.com/office/powerpoint/2010/main" val="124925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53777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59" y="0"/>
            <a:ext cx="7495082" cy="6858000"/>
          </a:xfrm>
          <a:prstGeom prst="rect">
            <a:avLst/>
          </a:prstGeom>
          <a:ln>
            <a:solidFill>
              <a:srgbClr val="000000"/>
            </a:solidFill>
          </a:ln>
        </p:spPr>
      </p:pic>
    </p:spTree>
    <p:extLst>
      <p:ext uri="{BB962C8B-B14F-4D97-AF65-F5344CB8AC3E}">
        <p14:creationId xmlns:p14="http://schemas.microsoft.com/office/powerpoint/2010/main" val="273584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523662" cy="6858000"/>
          </a:xfrm>
          <a:prstGeom prst="rect">
            <a:avLst/>
          </a:prstGeom>
        </p:spPr>
      </p:pic>
    </p:spTree>
    <p:extLst>
      <p:ext uri="{BB962C8B-B14F-4D97-AF65-F5344CB8AC3E}">
        <p14:creationId xmlns:p14="http://schemas.microsoft.com/office/powerpoint/2010/main" val="18631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p:spPr>
      </p:pic>
    </p:spTree>
    <p:extLst>
      <p:ext uri="{BB962C8B-B14F-4D97-AF65-F5344CB8AC3E}">
        <p14:creationId xmlns:p14="http://schemas.microsoft.com/office/powerpoint/2010/main" val="3936602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17730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0"/>
            <a:ext cx="5703119" cy="6858000"/>
          </a:xfrm>
          <a:prstGeom prst="rect">
            <a:avLst/>
          </a:prstGeom>
        </p:spPr>
      </p:pic>
    </p:spTree>
    <p:extLst>
      <p:ext uri="{BB962C8B-B14F-4D97-AF65-F5344CB8AC3E}">
        <p14:creationId xmlns:p14="http://schemas.microsoft.com/office/powerpoint/2010/main" val="313349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6" y="0"/>
            <a:ext cx="9008867" cy="6858000"/>
          </a:xfrm>
          <a:prstGeom prst="rect">
            <a:avLst/>
          </a:prstGeom>
        </p:spPr>
      </p:pic>
    </p:spTree>
    <p:extLst>
      <p:ext uri="{BB962C8B-B14F-4D97-AF65-F5344CB8AC3E}">
        <p14:creationId xmlns:p14="http://schemas.microsoft.com/office/powerpoint/2010/main" val="2773046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1703</Words>
  <Application>Microsoft Macintosh PowerPoint</Application>
  <PresentationFormat>On-screen Show (4:3)</PresentationFormat>
  <Paragraphs>93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CHAPTER 10 Part 3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38</cp:revision>
  <dcterms:created xsi:type="dcterms:W3CDTF">2014-10-27T15:29:10Z</dcterms:created>
  <dcterms:modified xsi:type="dcterms:W3CDTF">2014-12-17T20:43:56Z</dcterms:modified>
</cp:coreProperties>
</file>