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07/02/2015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plage surélevée est une ancienne plage située au-dessus du niveau du rivage actuel en raison d’une baisse relative du niveau de la mer. À la pointe </a:t>
            </a:r>
            <a:r>
              <a:rPr lang="fr-FR" sz="1200" b="0" i="0" u="none" strike="noStrike" kern="1200" baseline="0" dirty="0" err="1" smtClean="0">
                <a:solidFill>
                  <a:schemeClr val="tx1"/>
                </a:solidFill>
                <a:latin typeface="+mn-lt"/>
                <a:ea typeface="+mn-ea"/>
                <a:cs typeface="+mn-cs"/>
              </a:rPr>
              <a:t>Squally</a:t>
            </a:r>
            <a:r>
              <a:rPr lang="fr-FR" sz="1200" b="0" i="0" u="none" strike="noStrike" kern="1200" baseline="0" dirty="0" smtClean="0">
                <a:solidFill>
                  <a:schemeClr val="tx1"/>
                </a:solidFill>
                <a:latin typeface="+mn-lt"/>
                <a:ea typeface="+mn-ea"/>
                <a:cs typeface="+mn-cs"/>
              </a:rPr>
              <a:t>, près de la rivière Apple, Nouvelle-Écosse, du sable et des graviers déposés sur une plage durant l’Holocène se trouvent au sommet de falaises de roches volcaniques du Dévonien et du Carbonifère. Peu de temps après le retrait des glaces de cette région, le niveau de la mer était à environ 30 m plus haut qu’aujourd’hui. Avec le rebond isostatique, le niveau a rapidement baissé en dessous du niveau actuel, laissant cette plage sur les hauteurs. Actuellement, le niveau de la mer dans la région remonte lentement. PHOTO : RALPH STEA.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littoral près de </a:t>
            </a:r>
            <a:r>
              <a:rPr lang="fr-FR" sz="1200" b="0" i="0" u="none" strike="noStrike" kern="1200" baseline="0" dirty="0" err="1" smtClean="0">
                <a:solidFill>
                  <a:schemeClr val="tx1"/>
                </a:solidFill>
                <a:latin typeface="+mn-lt"/>
                <a:ea typeface="+mn-ea"/>
                <a:cs typeface="+mn-cs"/>
              </a:rPr>
              <a:t>Lower</a:t>
            </a:r>
            <a:r>
              <a:rPr lang="fr-FR" sz="1200" b="0" i="0" u="none" strike="noStrike" kern="1200" baseline="0" dirty="0" smtClean="0">
                <a:solidFill>
                  <a:schemeClr val="tx1"/>
                </a:solidFill>
                <a:latin typeface="+mn-lt"/>
                <a:ea typeface="+mn-ea"/>
                <a:cs typeface="+mn-cs"/>
              </a:rPr>
              <a:t> Darnley, Île-du-Prince-Édouard, est constitué d’une alternance de falaises de grès permien et de plages sablonneuses adossées à des falaises et des dunes.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île située à l’embouchure du bras de mer </a:t>
            </a:r>
            <a:r>
              <a:rPr lang="fr-FR" sz="1200" b="0" i="0" u="none" strike="noStrike" kern="1200" baseline="0" dirty="0" err="1" smtClean="0">
                <a:solidFill>
                  <a:schemeClr val="tx1"/>
                </a:solidFill>
                <a:latin typeface="+mn-lt"/>
                <a:ea typeface="+mn-ea"/>
                <a:cs typeface="+mn-cs"/>
              </a:rPr>
              <a:t>Chezzetcook</a:t>
            </a:r>
            <a:r>
              <a:rPr lang="fr-FR" sz="1200" b="0" i="0" u="none" strike="noStrike" kern="1200" baseline="0" dirty="0" smtClean="0">
                <a:solidFill>
                  <a:schemeClr val="tx1"/>
                </a:solidFill>
                <a:latin typeface="+mn-lt"/>
                <a:ea typeface="+mn-ea"/>
                <a:cs typeface="+mn-cs"/>
              </a:rPr>
              <a:t>, sur le littoral est de la Nouvelle-Écosse, est un drumlin. Elle illustre la vulnérabilité de ce type de dépôt à l’érosion marine. Les sédiments produits par l’érosion sont transportés sur les flèches attenantes, les plages et les baies adjacentes. Cette photo aérienne de 1989 montre une flèche, à gauche, et une plage barrière, à droite (cette dernière est reliée à la terre ferme et autrefois à l’île </a:t>
            </a:r>
            <a:r>
              <a:rPr lang="fr-FR" sz="1200" b="0" i="0" u="none" strike="noStrike" kern="1200" baseline="0" dirty="0" err="1" smtClean="0">
                <a:solidFill>
                  <a:schemeClr val="tx1"/>
                </a:solidFill>
                <a:latin typeface="+mn-lt"/>
                <a:ea typeface="+mn-ea"/>
                <a:cs typeface="+mn-cs"/>
              </a:rPr>
              <a:t>Miseners</a:t>
            </a:r>
            <a:r>
              <a:rPr lang="fr-FR" sz="1200" b="0" i="0" u="none" strike="noStrike" kern="1200" baseline="0" dirty="0" smtClean="0">
                <a:solidFill>
                  <a:schemeClr val="tx1"/>
                </a:solidFill>
                <a:latin typeface="+mn-lt"/>
                <a:ea typeface="+mn-ea"/>
                <a:cs typeface="+mn-cs"/>
              </a:rPr>
              <a:t>), qui sont attachées au drumlin. PHOTO :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Plage Long dans la réserve de parc national du Canada Pacific Rim, île de Vancouver, Colombie- Britannique. PHOTO : T. W. HALL, TOUS DROITS RÉSERVÉS PARCS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Gannet</a:t>
            </a:r>
            <a:r>
              <a:rPr lang="fr-FR" sz="1200" b="0" i="0" u="none" strike="noStrike" kern="1200" baseline="0" dirty="0" smtClean="0">
                <a:solidFill>
                  <a:schemeClr val="tx1"/>
                </a:solidFill>
                <a:latin typeface="+mn-lt"/>
                <a:ea typeface="+mn-ea"/>
                <a:cs typeface="+mn-cs"/>
              </a:rPr>
              <a:t> Rock, un haut-fond de l’île Grand </a:t>
            </a:r>
            <a:r>
              <a:rPr lang="fr-FR" sz="1200" b="0" i="0" u="none" strike="noStrike" kern="1200" baseline="0" dirty="0" err="1" smtClean="0">
                <a:solidFill>
                  <a:schemeClr val="tx1"/>
                </a:solidFill>
                <a:latin typeface="+mn-lt"/>
                <a:ea typeface="+mn-ea"/>
                <a:cs typeface="+mn-cs"/>
              </a:rPr>
              <a:t>Manan</a:t>
            </a:r>
            <a:r>
              <a:rPr lang="fr-FR" sz="1200" b="0" i="0" u="none" strike="noStrike" kern="1200" baseline="0" dirty="0" smtClean="0">
                <a:solidFill>
                  <a:schemeClr val="tx1"/>
                </a:solidFill>
                <a:latin typeface="+mn-lt"/>
                <a:ea typeface="+mn-ea"/>
                <a:cs typeface="+mn-cs"/>
              </a:rPr>
              <a:t>, Nouveau-Brunswick. PHOTO : FRANCIS KELLY, FOURNIE PAR PÊCHES ET OCÉANS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Falaises rocheuses abruptes dominant le fjord </a:t>
            </a:r>
            <a:r>
              <a:rPr lang="fr-FR" sz="1200" b="0" i="0" u="none" strike="noStrike" kern="1200" baseline="0" dirty="0" err="1" smtClean="0">
                <a:solidFill>
                  <a:schemeClr val="tx1"/>
                </a:solidFill>
                <a:latin typeface="+mn-lt"/>
                <a:ea typeface="+mn-ea"/>
                <a:cs typeface="+mn-cs"/>
              </a:rPr>
              <a:t>Tingin</a:t>
            </a:r>
            <a:r>
              <a:rPr lang="fr-FR" sz="1200" b="0" i="0" u="none" strike="noStrike" kern="1200" baseline="0" dirty="0" smtClean="0">
                <a:solidFill>
                  <a:schemeClr val="tx1"/>
                </a:solidFill>
                <a:latin typeface="+mn-lt"/>
                <a:ea typeface="+mn-ea"/>
                <a:cs typeface="+mn-cs"/>
              </a:rPr>
              <a:t> dans l’est de l’île de Baffin, Nunavut. PHOTO :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falaise, le long d’un littoral de toundra à la pointe Stokes, Yukon, expose la glace du pergélisol. Les vagues sapent et érodent la base des falaises durant les périodes libres de glaces, mais le réchauffement de la mer joue aussi probablement un rôle significatif. PHOTO :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fonte de coins de glace et l’effondrement de blocs sapés à leur base contribuent à un rapide recul du littoral dans certaines zones côtières de l’Arctique, comme ici à la pointe Kay, Yukon. PHOTO :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Variations relatives du niveau de la mer dans les zones côtières et marines autour de l’Amérique du Nord. Dans cette partie du monde, la montée ou la baisse relative du niveau de la mer est principalement contrôlée par les mouvements verticaux de la croûte terrestre plutôt que par les variations du niveau marin à l’échelle planétaire. DONNÉES DE PELTIER (2004); FIGURE COMPILÉE PAR GAVIN MANSON.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07/02/2015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07/02/2015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07/02/2015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07/02/2015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07/02/2015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07/02/2015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07/02/2015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07/02/2015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07/02/2015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07/02/2015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07/02/2015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07/02/2015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16</a:t>
            </a:r>
            <a:br>
              <a:rPr lang="en-CA" dirty="0" smtClean="0">
                <a:latin typeface="Arial"/>
                <a:cs typeface="Arial"/>
              </a:rPr>
            </a:br>
            <a:r>
              <a:rPr lang="en-US" dirty="0" err="1" smtClean="0"/>
              <a:t>Partie</a:t>
            </a:r>
            <a:r>
              <a:rPr lang="en-US" dirty="0" smtClean="0"/>
              <a:t> </a:t>
            </a:r>
            <a:r>
              <a:rPr lang="en-US" dirty="0"/>
              <a:t>1 </a:t>
            </a:r>
            <a:r>
              <a:rPr lang="en-US" dirty="0" smtClean="0"/>
              <a:t>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63328"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14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
            <a:ext cx="9144000" cy="677799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0"/>
            <a:ext cx="7266755"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628</Words>
  <Application>Microsoft Office PowerPoint</Application>
  <PresentationFormat>Affichage à l'écran (4:3)</PresentationFormat>
  <Paragraphs>48</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CHAPITRE 16 Partie 1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30</cp:revision>
  <dcterms:created xsi:type="dcterms:W3CDTF">2014-10-27T15:29:10Z</dcterms:created>
  <dcterms:modified xsi:type="dcterms:W3CDTF">2015-02-08T01:10:08Z</dcterms:modified>
</cp:coreProperties>
</file>