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80" r:id="rId3"/>
    <p:sldId id="281" r:id="rId4"/>
    <p:sldId id="282" r:id="rId5"/>
    <p:sldId id="283" r:id="rId6"/>
    <p:sldId id="284" r:id="rId7"/>
    <p:sldId id="285" r:id="rId8"/>
    <p:sldId id="286" r:id="rId9"/>
    <p:sldId id="287" r:id="rId10"/>
    <p:sldId id="288" r:id="rId11"/>
    <p:sldId id="289" r:id="rId12"/>
    <p:sldId id="29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5" autoAdjust="0"/>
    <p:restoredTop sz="70189" autoAdjust="0"/>
  </p:normalViewPr>
  <p:slideViewPr>
    <p:cSldViewPr>
      <p:cViewPr varScale="1">
        <p:scale>
          <a:sx n="96" d="100"/>
          <a:sy n="96" d="100"/>
        </p:scale>
        <p:origin x="-120" y="-60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9040B-9543-4439-B77A-FF3E52FC81D8}" type="datetimeFigureOut">
              <a:rPr lang="en-CA" smtClean="0"/>
              <a:t>2014-12-16</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C18948-3E6B-4298-AAC5-31F63D2B737F}" type="slidenum">
              <a:rPr lang="en-CA" smtClean="0"/>
              <a:t>‹#›</a:t>
            </a:fld>
            <a:endParaRPr lang="en-CA"/>
          </a:p>
        </p:txBody>
      </p:sp>
    </p:spTree>
    <p:extLst>
      <p:ext uri="{BB962C8B-B14F-4D97-AF65-F5344CB8AC3E}">
        <p14:creationId xmlns:p14="http://schemas.microsoft.com/office/powerpoint/2010/main" val="1813260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9EC18948-3E6B-4298-AAC5-31F63D2B737F}" type="slidenum">
              <a:rPr lang="en-CA" smtClean="0"/>
              <a:t>1</a:t>
            </a:fld>
            <a:endParaRPr lang="en-CA"/>
          </a:p>
        </p:txBody>
      </p:sp>
    </p:spTree>
    <p:extLst>
      <p:ext uri="{BB962C8B-B14F-4D97-AF65-F5344CB8AC3E}">
        <p14:creationId xmlns:p14="http://schemas.microsoft.com/office/powerpoint/2010/main" val="284315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Ordovician strata overlying crystalline rocks of the Grenville </a:t>
            </a:r>
            <a:r>
              <a:rPr lang="en-CA" sz="1200" b="0" i="0" u="none" strike="noStrike" kern="1200" baseline="0" dirty="0" err="1" smtClean="0">
                <a:solidFill>
                  <a:schemeClr val="tx1"/>
                </a:solidFill>
                <a:latin typeface="+mn-lt"/>
                <a:ea typeface="+mn-ea"/>
                <a:cs typeface="+mn-cs"/>
              </a:rPr>
              <a:t>Orogen</a:t>
            </a:r>
            <a:r>
              <a:rPr lang="en-CA" sz="1200" b="0" i="0" u="none" strike="noStrike" kern="1200" baseline="0" dirty="0" smtClean="0">
                <a:solidFill>
                  <a:schemeClr val="tx1"/>
                </a:solidFill>
                <a:latin typeface="+mn-lt"/>
                <a:ea typeface="+mn-ea"/>
                <a:cs typeface="+mn-cs"/>
              </a:rPr>
              <a:t>, Trenton, Ontario. PIERRE JUTRAS.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10</a:t>
            </a:fld>
            <a:endParaRPr lang="en-CA"/>
          </a:p>
        </p:txBody>
      </p:sp>
    </p:spTree>
    <p:extLst>
      <p:ext uri="{BB962C8B-B14F-4D97-AF65-F5344CB8AC3E}">
        <p14:creationId xmlns:p14="http://schemas.microsoft.com/office/powerpoint/2010/main" val="16283850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Cambrian carbonates form the precipitous cliffs of Castle Mountain in Alberta. The </a:t>
            </a:r>
            <a:r>
              <a:rPr lang="en-CA" sz="1200" b="0" i="0" u="none" strike="noStrike" kern="1200" baseline="0" dirty="0" err="1" smtClean="0">
                <a:solidFill>
                  <a:schemeClr val="tx1"/>
                </a:solidFill>
                <a:latin typeface="+mn-lt"/>
                <a:ea typeface="+mn-ea"/>
                <a:cs typeface="+mn-cs"/>
              </a:rPr>
              <a:t>snowclad</a:t>
            </a:r>
            <a:r>
              <a:rPr lang="en-CA" sz="1200" b="0" i="0" u="none" strike="noStrike" kern="1200" baseline="0" dirty="0" smtClean="0">
                <a:solidFill>
                  <a:schemeClr val="tx1"/>
                </a:solidFill>
                <a:latin typeface="+mn-lt"/>
                <a:ea typeface="+mn-ea"/>
                <a:cs typeface="+mn-cs"/>
              </a:rPr>
              <a:t>, more thinly bedded sequence on the lower slopes is mainly composed of Cambrian quartz-rich sandstone. RON GARNETT / AIRSCAPES.CA.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11</a:t>
            </a:fld>
            <a:endParaRPr lang="en-CA"/>
          </a:p>
        </p:txBody>
      </p:sp>
    </p:spTree>
    <p:extLst>
      <p:ext uri="{BB962C8B-B14F-4D97-AF65-F5344CB8AC3E}">
        <p14:creationId xmlns:p14="http://schemas.microsoft.com/office/powerpoint/2010/main" val="4188248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This aerial view, 40 kilometres southeast of Mount Field, British Columbia, shows black and rusty-weathering Cambrian calcareous shale abutting Cambrian carbonate of the Cathedral Escarpment. Fault movements more than 500 million years ago created the escarpment and, in places, caused the edge of the </a:t>
            </a:r>
            <a:r>
              <a:rPr lang="en-CA" sz="1200" b="0" i="0" u="none" strike="noStrike" kern="1200" baseline="0" dirty="0" err="1" smtClean="0">
                <a:solidFill>
                  <a:schemeClr val="tx1"/>
                </a:solidFill>
                <a:latin typeface="+mn-lt"/>
                <a:ea typeface="+mn-ea"/>
                <a:cs typeface="+mn-cs"/>
              </a:rPr>
              <a:t>paleonorthern</a:t>
            </a:r>
            <a:r>
              <a:rPr lang="en-CA" sz="1200" b="0" i="0" u="none" strike="noStrike" kern="1200" baseline="0" dirty="0" smtClean="0">
                <a:solidFill>
                  <a:schemeClr val="tx1"/>
                </a:solidFill>
                <a:latin typeface="+mn-lt"/>
                <a:ea typeface="+mn-ea"/>
                <a:cs typeface="+mn-cs"/>
              </a:rPr>
              <a:t> continental shelf of </a:t>
            </a:r>
            <a:r>
              <a:rPr lang="en-CA" sz="1200" b="0" i="0" u="none" strike="noStrike" kern="1200" baseline="0" dirty="0" err="1" smtClean="0">
                <a:solidFill>
                  <a:schemeClr val="tx1"/>
                </a:solidFill>
                <a:latin typeface="+mn-lt"/>
                <a:ea typeface="+mn-ea"/>
                <a:cs typeface="+mn-cs"/>
              </a:rPr>
              <a:t>Laurentia</a:t>
            </a:r>
            <a:r>
              <a:rPr lang="en-CA" sz="1200" b="0" i="0" u="none" strike="noStrike" kern="1200" baseline="0" dirty="0" smtClean="0">
                <a:solidFill>
                  <a:schemeClr val="tx1"/>
                </a:solidFill>
                <a:latin typeface="+mn-lt"/>
                <a:ea typeface="+mn-ea"/>
                <a:cs typeface="+mn-cs"/>
              </a:rPr>
              <a:t> to collapse in huge underwater landslides. BRIAN PRATT.</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12</a:t>
            </a:fld>
            <a:endParaRPr lang="en-CA"/>
          </a:p>
        </p:txBody>
      </p:sp>
    </p:spTree>
    <p:extLst>
      <p:ext uri="{BB962C8B-B14F-4D97-AF65-F5344CB8AC3E}">
        <p14:creationId xmlns:p14="http://schemas.microsoft.com/office/powerpoint/2010/main" val="28696783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err="1" smtClean="0">
                <a:solidFill>
                  <a:schemeClr val="tx1"/>
                </a:solidFill>
                <a:latin typeface="+mn-lt"/>
                <a:ea typeface="+mn-ea"/>
                <a:cs typeface="+mn-cs"/>
              </a:rPr>
              <a:t>Ediacaran</a:t>
            </a:r>
            <a:r>
              <a:rPr lang="en-CA" sz="1200" b="0" i="0" u="none" strike="noStrike" kern="1200" baseline="0" dirty="0" smtClean="0">
                <a:solidFill>
                  <a:schemeClr val="tx1"/>
                </a:solidFill>
                <a:latin typeface="+mn-lt"/>
                <a:ea typeface="+mn-ea"/>
                <a:cs typeface="+mn-cs"/>
              </a:rPr>
              <a:t> diorite intruded by late Cambrian granite at Middle Head, Cape Breton Highlands National Park of Canada, Nova Scotia. These rocks were part of </a:t>
            </a:r>
            <a:r>
              <a:rPr lang="en-CA" sz="1200" b="0" i="0" u="none" strike="noStrike" kern="1200" baseline="0" dirty="0" err="1" smtClean="0">
                <a:solidFill>
                  <a:schemeClr val="tx1"/>
                </a:solidFill>
                <a:latin typeface="+mn-lt"/>
                <a:ea typeface="+mn-ea"/>
                <a:cs typeface="+mn-cs"/>
              </a:rPr>
              <a:t>Ganderia</a:t>
            </a:r>
            <a:r>
              <a:rPr lang="en-CA" sz="1200" b="0" i="0" u="none" strike="noStrike" kern="1200" baseline="0" dirty="0" smtClean="0">
                <a:solidFill>
                  <a:schemeClr val="tx1"/>
                </a:solidFill>
                <a:latin typeface="+mn-lt"/>
                <a:ea typeface="+mn-ea"/>
                <a:cs typeface="+mn-cs"/>
              </a:rPr>
              <a:t>. P. ST. JACQUES, COPYRIGHT PARKS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2</a:t>
            </a:fld>
            <a:endParaRPr lang="en-CA"/>
          </a:p>
        </p:txBody>
      </p:sp>
    </p:spTree>
    <p:extLst>
      <p:ext uri="{BB962C8B-B14F-4D97-AF65-F5344CB8AC3E}">
        <p14:creationId xmlns:p14="http://schemas.microsoft.com/office/powerpoint/2010/main" val="1469522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Geological collage of </a:t>
            </a:r>
            <a:r>
              <a:rPr lang="en-CA" sz="1200" b="0" i="0" u="none" strike="noStrike" kern="1200" baseline="0" dirty="0" err="1" smtClean="0">
                <a:solidFill>
                  <a:schemeClr val="tx1"/>
                </a:solidFill>
                <a:latin typeface="+mn-lt"/>
                <a:ea typeface="+mn-ea"/>
                <a:cs typeface="+mn-cs"/>
              </a:rPr>
              <a:t>terranes</a:t>
            </a:r>
            <a:r>
              <a:rPr lang="en-CA" sz="1200" b="0" i="0" u="none" strike="noStrike" kern="1200" baseline="0" dirty="0" smtClean="0">
                <a:solidFill>
                  <a:schemeClr val="tx1"/>
                </a:solidFill>
                <a:latin typeface="+mn-lt"/>
                <a:ea typeface="+mn-ea"/>
                <a:cs typeface="+mn-cs"/>
              </a:rPr>
              <a:t> as distributed today in North Atlantic borderlands, but with later oceanic lithosphere removed to better represent their relationships in the late Paleozoic. This distribution has been complicated by latest- and post-Paleozoic tectonic activity, such as movement along strike-slip faults, so the match in not perfect. And we do not have a full understanding of the extension of the </a:t>
            </a:r>
            <a:r>
              <a:rPr lang="en-CA" sz="1200" b="0" i="0" u="none" strike="noStrike" kern="1200" baseline="0" dirty="0" err="1" smtClean="0">
                <a:solidFill>
                  <a:schemeClr val="tx1"/>
                </a:solidFill>
                <a:latin typeface="+mn-lt"/>
                <a:ea typeface="+mn-ea"/>
                <a:cs typeface="+mn-cs"/>
              </a:rPr>
              <a:t>terranes</a:t>
            </a:r>
            <a:r>
              <a:rPr lang="en-CA" sz="1200" b="0" i="0" u="none" strike="noStrike" kern="1200" baseline="0" dirty="0" smtClean="0">
                <a:solidFill>
                  <a:schemeClr val="tx1"/>
                </a:solidFill>
                <a:latin typeface="+mn-lt"/>
                <a:ea typeface="+mn-ea"/>
                <a:cs typeface="+mn-cs"/>
              </a:rPr>
              <a:t> beneath the cover of young rocks. ADAPTED FROM VAN STAAL AND BARR (2012).</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3</a:t>
            </a:fld>
            <a:endParaRPr lang="en-CA"/>
          </a:p>
        </p:txBody>
      </p:sp>
    </p:spTree>
    <p:extLst>
      <p:ext uri="{BB962C8B-B14F-4D97-AF65-F5344CB8AC3E}">
        <p14:creationId xmlns:p14="http://schemas.microsoft.com/office/powerpoint/2010/main" val="1539663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Neoproterozoic marine sedimentary rocks of </a:t>
            </a:r>
            <a:r>
              <a:rPr lang="en-CA" sz="1200" b="0" i="0" u="none" strike="noStrike" kern="1200" baseline="0" dirty="0" err="1" smtClean="0">
                <a:solidFill>
                  <a:schemeClr val="tx1"/>
                </a:solidFill>
                <a:latin typeface="+mn-lt"/>
                <a:ea typeface="+mn-ea"/>
                <a:cs typeface="+mn-cs"/>
              </a:rPr>
              <a:t>Ganderia</a:t>
            </a:r>
            <a:r>
              <a:rPr lang="en-CA" sz="1200" b="0" i="0" u="none" strike="noStrike" kern="1200" baseline="0" dirty="0" smtClean="0">
                <a:solidFill>
                  <a:schemeClr val="tx1"/>
                </a:solidFill>
                <a:latin typeface="+mn-lt"/>
                <a:ea typeface="+mn-ea"/>
                <a:cs typeface="+mn-cs"/>
              </a:rPr>
              <a:t>, exposed at Swallowtail Head, Grand </a:t>
            </a:r>
            <a:r>
              <a:rPr lang="en-CA" sz="1200" b="0" i="0" u="none" strike="noStrike" kern="1200" baseline="0" dirty="0" err="1" smtClean="0">
                <a:solidFill>
                  <a:schemeClr val="tx1"/>
                </a:solidFill>
                <a:latin typeface="+mn-lt"/>
                <a:ea typeface="+mn-ea"/>
                <a:cs typeface="+mn-cs"/>
              </a:rPr>
              <a:t>Manan</a:t>
            </a:r>
            <a:r>
              <a:rPr lang="en-CA" sz="1200" b="0" i="0" u="none" strike="noStrike" kern="1200" baseline="0" dirty="0" smtClean="0">
                <a:solidFill>
                  <a:schemeClr val="tx1"/>
                </a:solidFill>
                <a:latin typeface="+mn-lt"/>
                <a:ea typeface="+mn-ea"/>
                <a:cs typeface="+mn-cs"/>
              </a:rPr>
              <a:t> Island, New Brunswick. FRANCIS KELLY, COURTESY OF FISHERIES AND OCEANS CANADA.</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4</a:t>
            </a:fld>
            <a:endParaRPr lang="en-CA"/>
          </a:p>
        </p:txBody>
      </p:sp>
    </p:spTree>
    <p:extLst>
      <p:ext uri="{BB962C8B-B14F-4D97-AF65-F5344CB8AC3E}">
        <p14:creationId xmlns:p14="http://schemas.microsoft.com/office/powerpoint/2010/main" val="727925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Early Ordovician </a:t>
            </a:r>
            <a:r>
              <a:rPr lang="en-CA" sz="1200" b="0" i="0" u="none" strike="noStrike" kern="1200" baseline="0" dirty="0" err="1" smtClean="0">
                <a:solidFill>
                  <a:schemeClr val="tx1"/>
                </a:solidFill>
                <a:latin typeface="+mn-lt"/>
                <a:ea typeface="+mn-ea"/>
                <a:cs typeface="+mn-cs"/>
              </a:rPr>
              <a:t>metasedimentary</a:t>
            </a:r>
            <a:r>
              <a:rPr lang="en-CA" sz="1200" b="0" i="0" u="none" strike="noStrike" kern="1200" baseline="0" dirty="0" smtClean="0">
                <a:solidFill>
                  <a:schemeClr val="tx1"/>
                </a:solidFill>
                <a:latin typeface="+mn-lt"/>
                <a:ea typeface="+mn-ea"/>
                <a:cs typeface="+mn-cs"/>
              </a:rPr>
              <a:t> rocks of the </a:t>
            </a:r>
            <a:r>
              <a:rPr lang="en-CA" sz="1200" b="0" i="0" u="none" strike="noStrike" kern="1200" baseline="0" dirty="0" err="1" smtClean="0">
                <a:solidFill>
                  <a:schemeClr val="tx1"/>
                </a:solidFill>
                <a:latin typeface="+mn-lt"/>
                <a:ea typeface="+mn-ea"/>
                <a:cs typeface="+mn-cs"/>
              </a:rPr>
              <a:t>Meguma</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Terrane</a:t>
            </a:r>
            <a:r>
              <a:rPr lang="en-CA" sz="1200" b="0" i="0" u="none" strike="noStrike" kern="1200" baseline="0" dirty="0" smtClean="0">
                <a:solidFill>
                  <a:schemeClr val="tx1"/>
                </a:solidFill>
                <a:latin typeface="+mn-lt"/>
                <a:ea typeface="+mn-ea"/>
                <a:cs typeface="+mn-cs"/>
              </a:rPr>
              <a:t> at Blue Rocks, near Lunenburg, Nova Scotia. The original bedding is reflected in the lighter and darker bands. These rocks were tilted and metamorphosed during the </a:t>
            </a:r>
            <a:r>
              <a:rPr lang="en-CA" sz="1200" b="0" i="0" u="none" strike="noStrike" kern="1200" baseline="0" dirty="0" err="1" smtClean="0">
                <a:solidFill>
                  <a:schemeClr val="tx1"/>
                </a:solidFill>
                <a:latin typeface="+mn-lt"/>
                <a:ea typeface="+mn-ea"/>
                <a:cs typeface="+mn-cs"/>
              </a:rPr>
              <a:t>Neoacadian</a:t>
            </a:r>
            <a:r>
              <a:rPr lang="en-CA" sz="1200" b="0" i="0" u="none" strike="noStrike" kern="1200" baseline="0" dirty="0" smtClean="0">
                <a:solidFill>
                  <a:schemeClr val="tx1"/>
                </a:solidFill>
                <a:latin typeface="+mn-lt"/>
                <a:ea typeface="+mn-ea"/>
                <a:cs typeface="+mn-cs"/>
              </a:rPr>
              <a:t> Orogeny (Chapter 8). ROB FENSOME.</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5</a:t>
            </a:fld>
            <a:endParaRPr lang="en-CA"/>
          </a:p>
        </p:txBody>
      </p:sp>
    </p:spTree>
    <p:extLst>
      <p:ext uri="{BB962C8B-B14F-4D97-AF65-F5344CB8AC3E}">
        <p14:creationId xmlns:p14="http://schemas.microsoft.com/office/powerpoint/2010/main" val="3653012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dark band seen in this aerial view of Brock River, </a:t>
            </a:r>
            <a:r>
              <a:rPr lang="en-CA" sz="1200" b="0" i="0" u="none" strike="noStrike" kern="1200" baseline="0" dirty="0" err="1" smtClean="0">
                <a:solidFill>
                  <a:schemeClr val="tx1"/>
                </a:solidFill>
                <a:latin typeface="+mn-lt"/>
                <a:ea typeface="+mn-ea"/>
                <a:cs typeface="+mn-cs"/>
              </a:rPr>
              <a:t>Tuktut</a:t>
            </a:r>
            <a:r>
              <a:rPr lang="en-CA" sz="1200" b="0" i="0" u="none" strike="noStrike" kern="1200" baseline="0" dirty="0" smtClean="0">
                <a:solidFill>
                  <a:schemeClr val="tx1"/>
                </a:solidFill>
                <a:latin typeface="+mn-lt"/>
                <a:ea typeface="+mn-ea"/>
                <a:cs typeface="+mn-cs"/>
              </a:rPr>
              <a:t> </a:t>
            </a:r>
            <a:r>
              <a:rPr lang="en-CA" sz="1200" b="0" i="0" u="none" strike="noStrike" kern="1200" baseline="0" dirty="0" err="1" smtClean="0">
                <a:solidFill>
                  <a:schemeClr val="tx1"/>
                </a:solidFill>
                <a:latin typeface="+mn-lt"/>
                <a:ea typeface="+mn-ea"/>
                <a:cs typeface="+mn-cs"/>
              </a:rPr>
              <a:t>Nogait</a:t>
            </a:r>
            <a:r>
              <a:rPr lang="en-CA" sz="1200" b="0" i="0" u="none" strike="noStrike" kern="1200" baseline="0" dirty="0" smtClean="0">
                <a:solidFill>
                  <a:schemeClr val="tx1"/>
                </a:solidFill>
                <a:latin typeface="+mn-lt"/>
                <a:ea typeface="+mn-ea"/>
                <a:cs typeface="+mn-cs"/>
              </a:rPr>
              <a:t> National Park of Canada, Northwest Territories, is a mafic sill associated with the 720-million-year-old Franklin Dyke Swarm. The sill cuts through later Neoproterozoic sediments of the Amundsen-Mackenzie Mountains Basin. HANS WIELENS.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6</a:t>
            </a:fld>
            <a:endParaRPr lang="en-CA"/>
          </a:p>
        </p:txBody>
      </p:sp>
    </p:spTree>
    <p:extLst>
      <p:ext uri="{BB962C8B-B14F-4D97-AF65-F5344CB8AC3E}">
        <p14:creationId xmlns:p14="http://schemas.microsoft.com/office/powerpoint/2010/main" val="167565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Rocks northeast of </a:t>
            </a:r>
            <a:r>
              <a:rPr lang="en-CA" sz="1200" b="0" i="0" u="none" strike="noStrike" kern="1200" baseline="0" dirty="0" err="1" smtClean="0">
                <a:solidFill>
                  <a:schemeClr val="tx1"/>
                </a:solidFill>
                <a:latin typeface="+mn-lt"/>
                <a:ea typeface="+mn-ea"/>
                <a:cs typeface="+mn-cs"/>
              </a:rPr>
              <a:t>Ayles</a:t>
            </a:r>
            <a:r>
              <a:rPr lang="en-CA" sz="1200" b="0" i="0" u="none" strike="noStrike" kern="1200" baseline="0" dirty="0" smtClean="0">
                <a:solidFill>
                  <a:schemeClr val="tx1"/>
                </a:solidFill>
                <a:latin typeface="+mn-lt"/>
                <a:ea typeface="+mn-ea"/>
                <a:cs typeface="+mn-cs"/>
              </a:rPr>
              <a:t> Fiord at the northern tip of Ellesmere Island, Nunavut, record the geological history of </a:t>
            </a:r>
            <a:r>
              <a:rPr lang="en-CA" sz="1200" b="0" i="0" u="none" strike="noStrike" kern="1200" baseline="0" dirty="0" err="1" smtClean="0">
                <a:solidFill>
                  <a:schemeClr val="tx1"/>
                </a:solidFill>
                <a:latin typeface="+mn-lt"/>
                <a:ea typeface="+mn-ea"/>
                <a:cs typeface="+mn-cs"/>
              </a:rPr>
              <a:t>Pearya</a:t>
            </a:r>
            <a:r>
              <a:rPr lang="en-CA" sz="1200" b="0" i="0" u="none" strike="noStrike" kern="1200" baseline="0" dirty="0" smtClean="0">
                <a:solidFill>
                  <a:schemeClr val="tx1"/>
                </a:solidFill>
                <a:latin typeface="+mn-lt"/>
                <a:ea typeface="+mn-ea"/>
                <a:cs typeface="+mn-cs"/>
              </a:rPr>
              <a:t>, a continental fragment that drifted within the Ural Ocean during Cambrian and Ordovician times. This outcrop shows an anticline, with latest Neoproterozoic or Cambrian schist and quartzite overlying Mesoproterozoic gneiss. HANS TRETTIN.</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7</a:t>
            </a:fld>
            <a:endParaRPr lang="en-CA"/>
          </a:p>
        </p:txBody>
      </p:sp>
    </p:spTree>
    <p:extLst>
      <p:ext uri="{BB962C8B-B14F-4D97-AF65-F5344CB8AC3E}">
        <p14:creationId xmlns:p14="http://schemas.microsoft.com/office/powerpoint/2010/main" val="15183057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Section from north to south through the Neoproterozoic to Ordovician rocks of Ellesmere Island, reconstructed to show how they would have appeared at the end of the Ordovician. Notice that older rocks were deposited in less extensive, fault-bounded rift basins and younger rocks are distributed more broadly over a passive margin, with strata thickening </a:t>
            </a:r>
            <a:r>
              <a:rPr lang="en-CA" sz="1200" b="0" i="0" u="none" strike="noStrike" kern="1200" baseline="0" dirty="0" err="1" smtClean="0">
                <a:solidFill>
                  <a:schemeClr val="tx1"/>
                </a:solidFill>
                <a:latin typeface="+mn-lt"/>
                <a:ea typeface="+mn-ea"/>
                <a:cs typeface="+mn-cs"/>
              </a:rPr>
              <a:t>oceanward</a:t>
            </a:r>
            <a:r>
              <a:rPr lang="en-CA" sz="1200" b="0" i="0" u="none" strike="noStrike" kern="1200" baseline="0" dirty="0" smtClean="0">
                <a:solidFill>
                  <a:schemeClr val="tx1"/>
                </a:solidFill>
                <a:latin typeface="+mn-lt"/>
                <a:ea typeface="+mn-ea"/>
                <a:cs typeface="+mn-cs"/>
              </a:rPr>
              <a:t>. This pattern is similar to that along the early Paleozoic Cordilleran margin and the Atlantic margin off eastern Canada today.</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endParaRPr lang="en-US" sz="1400" b="0" i="0" u="none" strike="noStrike" kern="1200" baseline="30000" dirty="0" smtClean="0">
              <a:solidFill>
                <a:schemeClr val="tx1"/>
              </a:solidFill>
              <a:latin typeface="Arial Narrow"/>
              <a:ea typeface="+mn-ea"/>
              <a:cs typeface="Arial Narrow"/>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8</a:t>
            </a:fld>
            <a:endParaRPr lang="en-CA"/>
          </a:p>
        </p:txBody>
      </p:sp>
    </p:spTree>
    <p:extLst>
      <p:ext uri="{BB962C8B-B14F-4D97-AF65-F5344CB8AC3E}">
        <p14:creationId xmlns:p14="http://schemas.microsoft.com/office/powerpoint/2010/main" val="255309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baseline="0" dirty="0" smtClean="0">
                <a:solidFill>
                  <a:schemeClr val="tx1"/>
                </a:solidFill>
                <a:latin typeface="+mn-lt"/>
                <a:ea typeface="+mn-ea"/>
                <a:cs typeface="+mn-cs"/>
              </a:rPr>
              <a:t>The modern geological structure of Canada in part reflects early Paleozoic geography, with a large part of the former continent of </a:t>
            </a:r>
            <a:r>
              <a:rPr lang="en-CA" sz="1200" b="0" i="0" u="none" strike="noStrike" kern="1200" baseline="0" dirty="0" err="1" smtClean="0">
                <a:solidFill>
                  <a:schemeClr val="tx1"/>
                </a:solidFill>
                <a:latin typeface="+mn-lt"/>
                <a:ea typeface="+mn-ea"/>
                <a:cs typeface="+mn-cs"/>
              </a:rPr>
              <a:t>Laurentia</a:t>
            </a:r>
            <a:r>
              <a:rPr lang="en-CA" sz="1200" b="0" i="0" u="none" strike="noStrike" kern="1200" baseline="0" dirty="0" smtClean="0">
                <a:solidFill>
                  <a:schemeClr val="tx1"/>
                </a:solidFill>
                <a:latin typeface="+mn-lt"/>
                <a:ea typeface="+mn-ea"/>
                <a:cs typeface="+mn-cs"/>
              </a:rPr>
              <a:t> central to the story. The white areas to the far west, far east, and at the tip of Ellesmere Island in the far north are the only parts of Canada not underlain by the former continent. These areas are largely composed of </a:t>
            </a:r>
            <a:r>
              <a:rPr lang="en-CA" sz="1200" b="0" i="0" u="none" strike="noStrike" kern="1200" baseline="0" dirty="0" err="1" smtClean="0">
                <a:solidFill>
                  <a:schemeClr val="tx1"/>
                </a:solidFill>
                <a:latin typeface="+mn-lt"/>
                <a:ea typeface="+mn-ea"/>
                <a:cs typeface="+mn-cs"/>
              </a:rPr>
              <a:t>terranes</a:t>
            </a:r>
            <a:r>
              <a:rPr lang="en-CA" sz="1200" b="0" i="0" u="none" strike="noStrike" kern="1200" baseline="0" dirty="0" smtClean="0">
                <a:solidFill>
                  <a:schemeClr val="tx1"/>
                </a:solidFill>
                <a:latin typeface="+mn-lt"/>
                <a:ea typeface="+mn-ea"/>
                <a:cs typeface="+mn-cs"/>
              </a:rPr>
              <a:t> that have accreted during the past 550 million years, crumpling the edges of the former Laurentian continent in the process, as shown by the dark green areas. Light green represents areas of relatively </a:t>
            </a:r>
            <a:r>
              <a:rPr lang="en-CA" sz="1200" b="0" i="0" u="none" strike="noStrike" kern="1200" baseline="0" dirty="0" err="1" smtClean="0">
                <a:solidFill>
                  <a:schemeClr val="tx1"/>
                </a:solidFill>
                <a:latin typeface="+mn-lt"/>
                <a:ea typeface="+mn-ea"/>
                <a:cs typeface="+mn-cs"/>
              </a:rPr>
              <a:t>undeformed</a:t>
            </a:r>
            <a:r>
              <a:rPr lang="en-CA" sz="1200" b="0" i="0" u="none" strike="noStrike" kern="1200" baseline="0" dirty="0" smtClean="0">
                <a:solidFill>
                  <a:schemeClr val="tx1"/>
                </a:solidFill>
                <a:latin typeface="+mn-lt"/>
                <a:ea typeface="+mn-ea"/>
                <a:cs typeface="+mn-cs"/>
              </a:rPr>
              <a:t> strata formed during the past 550 million years. Pink represents the Canadian Shield, the exposed core of </a:t>
            </a:r>
            <a:r>
              <a:rPr lang="en-CA" sz="1200" b="0" i="0" u="none" strike="noStrike" kern="1200" baseline="0" dirty="0" err="1" smtClean="0">
                <a:solidFill>
                  <a:schemeClr val="tx1"/>
                </a:solidFill>
                <a:latin typeface="+mn-lt"/>
                <a:ea typeface="+mn-ea"/>
                <a:cs typeface="+mn-cs"/>
              </a:rPr>
              <a:t>Laurentia</a:t>
            </a:r>
            <a:r>
              <a:rPr lang="en-CA" sz="1200" b="0" i="0" u="none" strike="noStrike" kern="1200" baseline="0" dirty="0" smtClean="0">
                <a:solidFill>
                  <a:schemeClr val="tx1"/>
                </a:solidFill>
                <a:latin typeface="+mn-lt"/>
                <a:ea typeface="+mn-ea"/>
                <a:cs typeface="+mn-cs"/>
              </a:rPr>
              <a:t>, which was once also covered by a blanket of Phanerozoic sediment. ADAPTED FROM VARIOUS SOURCES.</a:t>
            </a:r>
          </a:p>
          <a:p>
            <a:r>
              <a:rPr lang="en-US" sz="1200" kern="1200" dirty="0" smtClean="0">
                <a:solidFill>
                  <a:schemeClr val="tx1"/>
                </a:solidFill>
                <a:latin typeface="+mn-lt"/>
                <a:ea typeface="+mn-ea"/>
                <a:cs typeface="+mn-cs"/>
              </a:rPr>
              <a:t>_______________________________</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sz="1200" b="0" i="0" u="none" strike="noStrike" kern="1200" baseline="300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9EC18948-3E6B-4298-AAC5-31F63D2B737F}" type="slidenum">
              <a:rPr lang="en-CA" smtClean="0"/>
              <a:t>9</a:t>
            </a:fld>
            <a:endParaRPr lang="en-CA"/>
          </a:p>
        </p:txBody>
      </p:sp>
    </p:spTree>
    <p:extLst>
      <p:ext uri="{BB962C8B-B14F-4D97-AF65-F5344CB8AC3E}">
        <p14:creationId xmlns:p14="http://schemas.microsoft.com/office/powerpoint/2010/main" val="3759531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707885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156596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0109592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3970106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F17907-A436-4D49-98AA-569225EB4082}" type="datetimeFigureOut">
              <a:rPr lang="en-CA" smtClean="0"/>
              <a:t>2014-12-16</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1652351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55405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9F17907-A436-4D49-98AA-569225EB4082}" type="datetimeFigureOut">
              <a:rPr lang="en-CA" smtClean="0"/>
              <a:t>2014-12-16</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9415711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9F17907-A436-4D49-98AA-569225EB4082}" type="datetimeFigureOut">
              <a:rPr lang="en-CA" smtClean="0"/>
              <a:t>2014-12-16</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3214422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F17907-A436-4D49-98AA-569225EB4082}" type="datetimeFigureOut">
              <a:rPr lang="en-CA" smtClean="0"/>
              <a:t>2014-12-16</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24088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1455794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F17907-A436-4D49-98AA-569225EB4082}" type="datetimeFigureOut">
              <a:rPr lang="en-CA" smtClean="0"/>
              <a:t>2014-12-16</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BDFB9776-79E3-4C9A-8D5F-FE5E5FE7406D}" type="slidenum">
              <a:rPr lang="en-CA" smtClean="0"/>
              <a:t>‹#›</a:t>
            </a:fld>
            <a:endParaRPr lang="en-CA"/>
          </a:p>
        </p:txBody>
      </p:sp>
    </p:spTree>
    <p:extLst>
      <p:ext uri="{BB962C8B-B14F-4D97-AF65-F5344CB8AC3E}">
        <p14:creationId xmlns:p14="http://schemas.microsoft.com/office/powerpoint/2010/main" val="201146563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F17907-A436-4D49-98AA-569225EB4082}" type="datetimeFigureOut">
              <a:rPr lang="en-CA" smtClean="0"/>
              <a:t>2014-12-16</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FB9776-79E3-4C9A-8D5F-FE5E5FE7406D}" type="slidenum">
              <a:rPr lang="en-CA" smtClean="0"/>
              <a:t>‹#›</a:t>
            </a:fld>
            <a:endParaRPr lang="en-CA"/>
          </a:p>
        </p:txBody>
      </p:sp>
    </p:spTree>
    <p:extLst>
      <p:ext uri="{BB962C8B-B14F-4D97-AF65-F5344CB8AC3E}">
        <p14:creationId xmlns:p14="http://schemas.microsoft.com/office/powerpoint/2010/main" val="242317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0" y="476672"/>
            <a:ext cx="9144000" cy="1512168"/>
          </a:xfrm>
        </p:spPr>
        <p:txBody>
          <a:bodyPr>
            <a:normAutofit fontScale="90000"/>
          </a:bodyPr>
          <a:lstStyle/>
          <a:p>
            <a:r>
              <a:rPr lang="en-US" dirty="0" smtClean="0">
                <a:latin typeface="Arial"/>
                <a:cs typeface="Arial"/>
              </a:rPr>
              <a:t>C</a:t>
            </a:r>
            <a:r>
              <a:rPr lang="en-CA" dirty="0" smtClean="0">
                <a:latin typeface="Arial"/>
                <a:cs typeface="Arial"/>
              </a:rPr>
              <a:t>HAPTER 7</a:t>
            </a:r>
            <a:br>
              <a:rPr lang="en-CA" dirty="0" smtClean="0">
                <a:latin typeface="Arial"/>
                <a:cs typeface="Arial"/>
              </a:rPr>
            </a:br>
            <a:r>
              <a:rPr lang="en-US" dirty="0"/>
              <a:t>Part </a:t>
            </a:r>
            <a:r>
              <a:rPr lang="en-US" dirty="0" smtClean="0"/>
              <a:t>3 </a:t>
            </a:r>
            <a:r>
              <a:rPr lang="en-US" dirty="0"/>
              <a:t>of </a:t>
            </a:r>
            <a:r>
              <a:rPr lang="en-US" dirty="0" smtClean="0"/>
              <a:t>4</a:t>
            </a:r>
            <a:r>
              <a:rPr lang="en-US" dirty="0"/>
              <a:t/>
            </a:r>
            <a:br>
              <a:rPr lang="en-US" dirty="0"/>
            </a:br>
            <a:endParaRPr lang="en-CA" dirty="0">
              <a:latin typeface="Arial"/>
              <a:cs typeface="Arial"/>
            </a:endParaRPr>
          </a:p>
        </p:txBody>
      </p:sp>
      <p:sp>
        <p:nvSpPr>
          <p:cNvPr id="2" name="TextBox 1"/>
          <p:cNvSpPr txBox="1"/>
          <p:nvPr/>
        </p:nvSpPr>
        <p:spPr>
          <a:xfrm>
            <a:off x="179512" y="2348880"/>
            <a:ext cx="8784975" cy="1661993"/>
          </a:xfrm>
          <a:prstGeom prst="rect">
            <a:avLst/>
          </a:prstGeom>
          <a:noFill/>
        </p:spPr>
        <p:txBody>
          <a:bodyPr wrap="square" rtlCol="0">
            <a:spAutoFit/>
          </a:bodyPr>
          <a:lstStyle/>
          <a:p>
            <a:r>
              <a:rPr lang="en-US" dirty="0"/>
              <a:t>All photographic and graphic images (henceforth referred to as images) posted on this site are copyright of the persons and/or institutions indicated in the caption directly associated with each image.  The copyright holders have agreed that you may use their images for educational, non-commercial purposes only and provided that they are credited in each instance of use.  For all other uses you must contact the copyright holder.</a:t>
            </a:r>
          </a:p>
          <a:p>
            <a:endParaRPr lang="en-US" baseline="30000" dirty="0"/>
          </a:p>
        </p:txBody>
      </p:sp>
    </p:spTree>
    <p:extLst>
      <p:ext uri="{BB962C8B-B14F-4D97-AF65-F5344CB8AC3E}">
        <p14:creationId xmlns:p14="http://schemas.microsoft.com/office/powerpoint/2010/main" val="2378425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857" y="0"/>
            <a:ext cx="8164286" cy="6858000"/>
          </a:xfrm>
          <a:prstGeom prst="rect">
            <a:avLst/>
          </a:prstGeom>
        </p:spPr>
      </p:pic>
    </p:spTree>
    <p:extLst>
      <p:ext uri="{BB962C8B-B14F-4D97-AF65-F5344CB8AC3E}">
        <p14:creationId xmlns:p14="http://schemas.microsoft.com/office/powerpoint/2010/main" val="36833994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 y="0"/>
            <a:ext cx="9098507" cy="6858000"/>
          </a:xfrm>
          <a:prstGeom prst="rect">
            <a:avLst/>
          </a:prstGeom>
        </p:spPr>
      </p:pic>
    </p:spTree>
    <p:extLst>
      <p:ext uri="{BB962C8B-B14F-4D97-AF65-F5344CB8AC3E}">
        <p14:creationId xmlns:p14="http://schemas.microsoft.com/office/powerpoint/2010/main" val="3868511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20"/>
            <a:ext cx="9144000" cy="6766560"/>
          </a:xfrm>
          <a:prstGeom prst="rect">
            <a:avLst/>
          </a:prstGeom>
        </p:spPr>
      </p:pic>
    </p:spTree>
    <p:extLst>
      <p:ext uri="{BB962C8B-B14F-4D97-AF65-F5344CB8AC3E}">
        <p14:creationId xmlns:p14="http://schemas.microsoft.com/office/powerpoint/2010/main" val="1650814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5400"/>
            <a:ext cx="9144000" cy="6789420"/>
          </a:xfrm>
          <a:prstGeom prst="rect">
            <a:avLst/>
          </a:prstGeom>
        </p:spPr>
      </p:pic>
    </p:spTree>
    <p:extLst>
      <p:ext uri="{BB962C8B-B14F-4D97-AF65-F5344CB8AC3E}">
        <p14:creationId xmlns:p14="http://schemas.microsoft.com/office/powerpoint/2010/main" val="41849552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16000"/>
            <a:ext cx="9144000" cy="4823460"/>
          </a:xfrm>
          <a:prstGeom prst="rect">
            <a:avLst/>
          </a:prstGeom>
          <a:ln>
            <a:solidFill>
              <a:srgbClr val="000000"/>
            </a:solidFill>
          </a:ln>
        </p:spPr>
      </p:pic>
    </p:spTree>
    <p:extLst>
      <p:ext uri="{BB962C8B-B14F-4D97-AF65-F5344CB8AC3E}">
        <p14:creationId xmlns:p14="http://schemas.microsoft.com/office/powerpoint/2010/main" val="3449587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46" y="0"/>
            <a:ext cx="9098507" cy="6858000"/>
          </a:xfrm>
          <a:prstGeom prst="rect">
            <a:avLst/>
          </a:prstGeom>
        </p:spPr>
      </p:pic>
    </p:spTree>
    <p:extLst>
      <p:ext uri="{BB962C8B-B14F-4D97-AF65-F5344CB8AC3E}">
        <p14:creationId xmlns:p14="http://schemas.microsoft.com/office/powerpoint/2010/main" val="3780875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85" y="0"/>
            <a:ext cx="9068430" cy="6858000"/>
          </a:xfrm>
          <a:prstGeom prst="rect">
            <a:avLst/>
          </a:prstGeom>
        </p:spPr>
      </p:pic>
    </p:spTree>
    <p:extLst>
      <p:ext uri="{BB962C8B-B14F-4D97-AF65-F5344CB8AC3E}">
        <p14:creationId xmlns:p14="http://schemas.microsoft.com/office/powerpoint/2010/main" val="9411676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5720"/>
            <a:ext cx="9144000" cy="6766560"/>
          </a:xfrm>
          <a:prstGeom prst="rect">
            <a:avLst/>
          </a:prstGeom>
        </p:spPr>
      </p:pic>
    </p:spTree>
    <p:extLst>
      <p:ext uri="{BB962C8B-B14F-4D97-AF65-F5344CB8AC3E}">
        <p14:creationId xmlns:p14="http://schemas.microsoft.com/office/powerpoint/2010/main" val="41036307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12" y="0"/>
            <a:ext cx="8920976" cy="6858000"/>
          </a:xfrm>
          <a:prstGeom prst="rect">
            <a:avLst/>
          </a:prstGeom>
        </p:spPr>
      </p:pic>
    </p:spTree>
    <p:extLst>
      <p:ext uri="{BB962C8B-B14F-4D97-AF65-F5344CB8AC3E}">
        <p14:creationId xmlns:p14="http://schemas.microsoft.com/office/powerpoint/2010/main" val="3102517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1300"/>
            <a:ext cx="9144000" cy="6355080"/>
          </a:xfrm>
          <a:prstGeom prst="rect">
            <a:avLst/>
          </a:prstGeom>
          <a:ln>
            <a:solidFill>
              <a:srgbClr val="000000"/>
            </a:solidFill>
          </a:ln>
        </p:spPr>
      </p:pic>
    </p:spTree>
    <p:extLst>
      <p:ext uri="{BB962C8B-B14F-4D97-AF65-F5344CB8AC3E}">
        <p14:creationId xmlns:p14="http://schemas.microsoft.com/office/powerpoint/2010/main" val="2395199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826" y="0"/>
            <a:ext cx="7454348" cy="6858000"/>
          </a:xfrm>
          <a:prstGeom prst="rect">
            <a:avLst/>
          </a:prstGeom>
          <a:ln>
            <a:solidFill>
              <a:srgbClr val="000000"/>
            </a:solidFill>
          </a:ln>
        </p:spPr>
      </p:pic>
    </p:spTree>
    <p:extLst>
      <p:ext uri="{BB962C8B-B14F-4D97-AF65-F5344CB8AC3E}">
        <p14:creationId xmlns:p14="http://schemas.microsoft.com/office/powerpoint/2010/main" val="2752730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631</TotalTime>
  <Words>1117</Words>
  <Application>Microsoft Macintosh PowerPoint</Application>
  <PresentationFormat>On-screen Show (4:3)</PresentationFormat>
  <Paragraphs>58</Paragraphs>
  <Slides>12</Slides>
  <Notes>12</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CHAPTER 7 Part 3 of 4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NRCan / RNCan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or illustration</dc:title>
  <dc:creator>Jennifer Bates</dc:creator>
  <cp:lastModifiedBy>Joe Blow</cp:lastModifiedBy>
  <cp:revision>45</cp:revision>
  <dcterms:created xsi:type="dcterms:W3CDTF">2014-10-27T15:29:10Z</dcterms:created>
  <dcterms:modified xsi:type="dcterms:W3CDTF">2014-12-17T01:54:40Z</dcterms:modified>
</cp:coreProperties>
</file>